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6"/>
  </p:sldMasterIdLst>
  <p:notesMasterIdLst>
    <p:notesMasterId r:id="rId23"/>
  </p:notesMasterIdLst>
  <p:handoutMasterIdLst>
    <p:handoutMasterId r:id="rId24"/>
  </p:handoutMasterIdLst>
  <p:sldIdLst>
    <p:sldId id="256" r:id="rId7"/>
    <p:sldId id="257" r:id="rId8"/>
    <p:sldId id="266" r:id="rId9"/>
    <p:sldId id="261" r:id="rId10"/>
    <p:sldId id="267" r:id="rId11"/>
    <p:sldId id="258" r:id="rId12"/>
    <p:sldId id="273" r:id="rId13"/>
    <p:sldId id="269" r:id="rId14"/>
    <p:sldId id="270" r:id="rId15"/>
    <p:sldId id="271" r:id="rId16"/>
    <p:sldId id="272" r:id="rId17"/>
    <p:sldId id="264" r:id="rId18"/>
    <p:sldId id="265" r:id="rId19"/>
    <p:sldId id="262" r:id="rId20"/>
    <p:sldId id="274" r:id="rId21"/>
    <p:sldId id="275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ne Fahim" initials="CF" lastIdx="3" clrIdx="2">
    <p:extLst>
      <p:ext uri="{19B8F6BF-5375-455C-9EA6-DF929625EA0E}">
        <p15:presenceInfo xmlns:p15="http://schemas.microsoft.com/office/powerpoint/2012/main" userId="Christine Fahim" providerId="None"/>
      </p:ext>
    </p:extLst>
  </p:cmAuthor>
  <p:cmAuthor id="2" name="Sharon Straus" initials="SS" lastIdx="1" clrIdx="1">
    <p:extLst>
      <p:ext uri="{19B8F6BF-5375-455C-9EA6-DF929625EA0E}">
        <p15:presenceInfo xmlns:p15="http://schemas.microsoft.com/office/powerpoint/2012/main" userId="S-1-5-21-1713919750-443283458-3588888695-5422" providerId="AD"/>
      </p:ext>
    </p:extLst>
  </p:cmAuthor>
  <p:cmAuthor id="3" name="Kim Ibarra" initials="KI" lastIdx="2" clrIdx="3">
    <p:extLst>
      <p:ext uri="{19B8F6BF-5375-455C-9EA6-DF929625EA0E}">
        <p15:presenceInfo xmlns:p15="http://schemas.microsoft.com/office/powerpoint/2012/main" userId="S-1-5-21-1713919750-443283458-3588888695-93072" providerId="AD"/>
      </p:ext>
    </p:extLst>
  </p:cmAuthor>
  <p:cmAuthor id="4" name="Christine Fahim" initials="CF [2]" lastIdx="4" clrIdx="4">
    <p:extLst>
      <p:ext uri="{19B8F6BF-5375-455C-9EA6-DF929625EA0E}">
        <p15:presenceInfo xmlns:p15="http://schemas.microsoft.com/office/powerpoint/2012/main" userId="S-1-5-21-1713919750-443283458-3588888695-14610" providerId="AD"/>
      </p:ext>
    </p:extLst>
  </p:cmAuthor>
  <p:cmAuthor id="5" name="Sierra Sweet" initials="SS" lastIdx="7" clrIdx="5">
    <p:extLst>
      <p:ext uri="{19B8F6BF-5375-455C-9EA6-DF929625EA0E}">
        <p15:presenceInfo xmlns:p15="http://schemas.microsoft.com/office/powerpoint/2012/main" userId="S-1-5-21-1713919750-443283458-3588888695-96688" providerId="AD"/>
      </p:ext>
    </p:extLst>
  </p:cmAuthor>
  <p:cmAuthor id="6" name="Vincenza Gruppuso" initials="VG" lastIdx="1" clrIdx="6">
    <p:extLst>
      <p:ext uri="{19B8F6BF-5375-455C-9EA6-DF929625EA0E}">
        <p15:presenceInfo xmlns:p15="http://schemas.microsoft.com/office/powerpoint/2012/main" userId="S-1-5-21-1713919750-443283458-3588888695-405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7DBC"/>
    <a:srgbClr val="2E5E8D"/>
    <a:srgbClr val="8BB93F"/>
    <a:srgbClr val="688B2F"/>
    <a:srgbClr val="172E45"/>
    <a:srgbClr val="2E5D8B"/>
    <a:srgbClr val="8CB84B"/>
    <a:srgbClr val="000D64"/>
    <a:srgbClr val="0060A0"/>
    <a:srgbClr val="8BBA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38" autoAdjust="0"/>
    <p:restoredTop sz="75758" autoAdjust="0"/>
  </p:normalViewPr>
  <p:slideViewPr>
    <p:cSldViewPr>
      <p:cViewPr varScale="1">
        <p:scale>
          <a:sx n="47" d="100"/>
          <a:sy n="47" d="100"/>
        </p:scale>
        <p:origin x="552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20"/>
    </p:cViewPr>
  </p:sorterViewPr>
  <p:notesViewPr>
    <p:cSldViewPr>
      <p:cViewPr varScale="1">
        <p:scale>
          <a:sx n="71" d="100"/>
          <a:sy n="71" d="100"/>
        </p:scale>
        <p:origin x="-270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handoutMaster" Target="handoutMasters/handoutMaster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2AAC93-BF7B-4A78-AA57-D63B7D127333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D1DCC-0BA7-41D2-BDD3-C1913CB203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20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990E1D2-32BC-48BA-A8ED-17B09F55C431}" type="datetimeFigureOut">
              <a:rPr lang="en-US"/>
              <a:pPr>
                <a:defRPr/>
              </a:pPr>
              <a:t>9/21/2026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825E8E9-99ED-4478-A2EE-814BBFEC56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8986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ellness-hub.ca/res/vaccine-champion-implementation-at-a-glance/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091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845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https://www.canada.ca/content/dam/phac-aspc/documents/services/publications/diseases-conditions/what-you-need-to-know-covid-19-vaccine/facts-covid-19-vaccines-eng.pdf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114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 http://web.archive.org/web/20250129103737/https://www.canada.ca/content/dam/phac-aspc/documents/services/publications/diseases-conditions/plan-your-flu-shot/plan-get-your-flu-shot-eng.pdf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026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3. https://wellness-hub.ca/wp-content/uploads/WellnessHub_Care_Booklet_Feb2024_v3-compressed.pdf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0377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4. https://wellness-hub.ca/res/the-wellness-hubs-peer-support-toolkit/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330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5. https://wellness-hub.ca/res/wellness-planning-day-guide/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88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6. https://www.canada.ca/content/dam/phac-aspc/documents/services/publications/diseases-conditions/help-reduce-spread-respiratory-infectious-diseases/help-reduce-spread-respiratory-infectious-diseases.pdf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7. https://www.publichealthontario.ca/-/media/Documents/R/2023/respiratory-viruses-protect-yourself.pdf?rev=07bdb27f78f24fb7b7888e442018792e&amp;sc_lang=en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8. https://www.publichealthontario.ca/-/media/documents/ncov/ltcrh/2020/06/covid-19-prevention-management-ltcrh.pdf?la=en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9. https://www.publichealthontario.ca/-/media/Documents/A/24/acute-respiratory-infection-transmission.pdf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10. https://www.publichealthontario.ca/-/media/Documents/R/24/respiratory-virus-outbreaks-considerations-public-health.pdf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9678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11. https://www.canada.ca/en/public-health/services/vaccination-children/safety-concerns-side-effects.html</a:t>
            </a:r>
          </a:p>
          <a:p>
            <a:r>
              <a:rPr lang="en-US" dirty="0"/>
              <a:t>12. https://www.canada.ca/en/health-canada/services/drugs-health-products/covid19-industry/drugs-vaccines-treatments/vaccines/development-approval-infographic.html</a:t>
            </a:r>
          </a:p>
          <a:p>
            <a:r>
              <a:rPr lang="en-US" dirty="0"/>
              <a:t>13. https://wellness-hub.ca/res/flu-shot/</a:t>
            </a:r>
          </a:p>
          <a:p>
            <a:r>
              <a:rPr lang="en-US" dirty="0"/>
              <a:t>14. https://www.toronto.ca/community-people/health-wellness-care/health-programs-advice/immunization/flu-influenza-vaccines/</a:t>
            </a:r>
          </a:p>
          <a:p>
            <a:r>
              <a:rPr lang="en-US" dirty="0"/>
              <a:t>15. https://www.canada.ca/en/public-health/services/diseases/flu-influenza/get-your-flu-shot.html</a:t>
            </a:r>
          </a:p>
          <a:p>
            <a:r>
              <a:rPr lang="en-US" dirty="0"/>
              <a:t>16. https://www.ontario.ca/page/kids-and-flu-shot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011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17. https://www.canada.ca/en/public-health/services/diseases/coronavirus-disease-covid-19/vaccines/safety-side-effects.html</a:t>
            </a:r>
          </a:p>
          <a:p>
            <a:r>
              <a:rPr lang="en-US" dirty="0"/>
              <a:t>18. https://www.publichealthontario.ca/-/media/Documents/nCoV/Factsheet/2021/01/vac/factsheet-covid-19-vaccines.pdf?la=en&amp;rev=b6469c2f2a544a0490a3df6fec25122a&amp;sc_lang=en&amp;hash=39268FFBEE13038133BA646463E20830</a:t>
            </a:r>
          </a:p>
          <a:p>
            <a:r>
              <a:rPr lang="en-US" dirty="0"/>
              <a:t>19. http://web.archive.org/web/20250805131048/https://www.canada.ca/en/public-health/services/video/covid-19-how-vaccines-developed.html</a:t>
            </a:r>
          </a:p>
          <a:p>
            <a:r>
              <a:rPr lang="en-US" dirty="0"/>
              <a:t>20. https://www.canada.ca/en/public-health/services/publications/diseases-conditions/covid-19-get-facts-vaccinating-children.html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7613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21. https://www.publichealthontario.ca/-/media/Documents/nCoV/cong/2022/08/ipac-activities-support-practices-congregate-living-settings.pdf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22.</a:t>
            </a:r>
            <a:r>
              <a:rPr lang="en-US" baseline="0" dirty="0"/>
              <a:t> </a:t>
            </a:r>
            <a:r>
              <a:rPr lang="en-US" dirty="0"/>
              <a:t>https://www.publichealthontario.ca/-/media/Documents/I/2023/ipac-self-assessment-audit-tool-ltcrh.pdf?rev=58846a3b90c848b4a0de3fcfab1ebb47&amp;sc_lang=en&amp;hash=F3011568311F59791D459DE289D7BAC1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23. https://www.publichealthontario.ca/-/media/Documents/S/24/scenarios-for-resident-cohorting.pdf?rev=8a7aeb4f4fe449a59956332adaadfd8b&amp;sc_lang=en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24. https://www.publichealthontario.ca/-/media/Documents/C/24/cohorting-respiratory-virus-outbreaks.pdf?rev=669e95499faa49e481a6b761f9ac00f8&amp;sc_lang=en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25. https://www.publichealthontario.ca/-/media/Documents/I/2023/ipac-checklist-ltcrh.pdf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26. https://wellness-hub.ca/ipac/ipac-repository/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199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27.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https://wellness-hub.ca/res/vaccine-champion-implementation-at-a-glance/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168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rgbClr val="006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1" y="-10633"/>
            <a:ext cx="9168064" cy="6880602"/>
            <a:chOff x="-13649" y="861341"/>
            <a:chExt cx="9168064" cy="6880602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43" r="12729"/>
            <a:stretch/>
          </p:blipFill>
          <p:spPr>
            <a:xfrm>
              <a:off x="-13649" y="861341"/>
              <a:ext cx="9165265" cy="6880602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 userDrawn="1"/>
          </p:nvSpPr>
          <p:spPr>
            <a:xfrm>
              <a:off x="-13648" y="861341"/>
              <a:ext cx="9168063" cy="6858000"/>
            </a:xfrm>
            <a:prstGeom prst="rect">
              <a:avLst/>
            </a:prstGeom>
            <a:solidFill>
              <a:srgbClr val="0060A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chemeClr val="bg1"/>
                </a:solidFill>
                <a:latin typeface="MarkPro" panose="020B0504020101010102" pitchFamily="34" charset="77"/>
                <a:cs typeface="Arial" panose="020B0604020202020204" pitchFamily="34" charset="0"/>
              </a:defRPr>
            </a:lvl1pPr>
          </a:lstStyle>
          <a:p>
            <a:r>
              <a:rPr lang="en-US" dirty="0"/>
              <a:t>DOCUMENT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8"/>
            <a:ext cx="77724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rkPro" panose="020B0504020101010102" pitchFamily="34" charset="77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Document subtitle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E75261C-F1E4-527A-3CF6-5441A967B3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497" y="304800"/>
            <a:ext cx="2249170" cy="533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9B8AACC-E227-FDA4-8FD3-0092181444D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03" y="6282776"/>
            <a:ext cx="1333397" cy="28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620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865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2134375"/>
            <a:ext cx="7886700" cy="37239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606F41-20F3-7F42-8B27-3B37AD6D17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622B5C-2B26-4346-984F-ECE70EE157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2094" y="194560"/>
            <a:ext cx="1518261" cy="29164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EAA1537-0D59-F7B6-9198-58DE9AD52D5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162800" y="196956"/>
            <a:ext cx="1607699" cy="3269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1D5270-ECD7-655E-C919-DEA7C5DE826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6365943"/>
            <a:ext cx="1447800" cy="36484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BCC2EFC-26DF-9B7A-F766-5C8E6CC00724}"/>
              </a:ext>
            </a:extLst>
          </p:cNvPr>
          <p:cNvCxnSpPr/>
          <p:nvPr userDrawn="1"/>
        </p:nvCxnSpPr>
        <p:spPr>
          <a:xfrm>
            <a:off x="0" y="6324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65F5177-2C4A-CB67-73DC-27280DA83D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448" t="65983" r="11871"/>
          <a:stretch/>
        </p:blipFill>
        <p:spPr>
          <a:xfrm>
            <a:off x="-1629" y="0"/>
            <a:ext cx="3670532" cy="623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CC8FAC-37C3-AAF5-75D5-B9AE33307356}"/>
              </a:ext>
            </a:extLst>
          </p:cNvPr>
          <p:cNvCxnSpPr/>
          <p:nvPr userDrawn="1"/>
        </p:nvCxnSpPr>
        <p:spPr>
          <a:xfrm>
            <a:off x="-11152" y="609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3712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5306"/>
            <a:ext cx="7886700" cy="7690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38400"/>
            <a:ext cx="4038600" cy="36877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4038600" cy="36877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22D2F8A-1BFD-4DA6-BB38-27F66A131E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10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5306"/>
            <a:ext cx="7886700" cy="76906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04182"/>
            <a:ext cx="4040188" cy="639762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27679"/>
            <a:ext cx="4040188" cy="309848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04182"/>
            <a:ext cx="4041775" cy="639762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027679"/>
            <a:ext cx="4041775" cy="309848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22D2F8A-1BFD-4DA6-BB38-27F66A131E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828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606F41-20F3-7F42-8B27-3B37AD6D17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E9B716-5E48-B54F-9981-A410EE5C88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2094" y="194560"/>
            <a:ext cx="1518261" cy="291643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B324F27-0478-CDDE-7921-6BE3C046495D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162800" y="196956"/>
            <a:ext cx="1607699" cy="3269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31B5FA-E5AA-888E-6EBE-FAD98CCFE77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6365943"/>
            <a:ext cx="1447800" cy="364846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59E43A4-EB95-9D92-CD2C-10A9E2F8FFB0}"/>
              </a:ext>
            </a:extLst>
          </p:cNvPr>
          <p:cNvCxnSpPr/>
          <p:nvPr userDrawn="1"/>
        </p:nvCxnSpPr>
        <p:spPr>
          <a:xfrm>
            <a:off x="0" y="6324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F7D8DE9-785D-8D47-5865-2260877304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448" t="65983" r="11871"/>
          <a:stretch/>
        </p:blipFill>
        <p:spPr>
          <a:xfrm>
            <a:off x="-1629" y="0"/>
            <a:ext cx="3670532" cy="62395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7FD8077-7F4B-2703-728C-5A6FD9B53CA3}"/>
              </a:ext>
            </a:extLst>
          </p:cNvPr>
          <p:cNvCxnSpPr/>
          <p:nvPr userDrawn="1"/>
        </p:nvCxnSpPr>
        <p:spPr>
          <a:xfrm>
            <a:off x="-11152" y="609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837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52DE265-3944-3CD2-E9B4-CD74CA5186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448" t="65983" r="11871"/>
          <a:stretch/>
        </p:blipFill>
        <p:spPr>
          <a:xfrm>
            <a:off x="-1629" y="0"/>
            <a:ext cx="3670532" cy="6239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26CB532-7A85-4CAC-238E-CE657B76688B}"/>
              </a:ext>
            </a:extLst>
          </p:cNvPr>
          <p:cNvSpPr/>
          <p:nvPr userDrawn="1"/>
        </p:nvSpPr>
        <p:spPr>
          <a:xfrm>
            <a:off x="-11152" y="609600"/>
            <a:ext cx="9166303" cy="5715000"/>
          </a:xfrm>
          <a:prstGeom prst="rect">
            <a:avLst/>
          </a:prstGeom>
          <a:solidFill>
            <a:srgbClr val="000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AAA3C07-E824-67F9-A7B2-03EFBDC2CD8D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162800" y="196956"/>
            <a:ext cx="1607699" cy="3269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951094-D322-0113-38C7-04B83FFFD22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6365943"/>
            <a:ext cx="1447800" cy="36484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20BFF3C-26EA-4709-9EA8-18545D7084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399" y="2952258"/>
            <a:ext cx="8077200" cy="953485"/>
          </a:xfrm>
        </p:spPr>
        <p:txBody>
          <a:bodyPr anchor="ctr"/>
          <a:lstStyle>
            <a:lvl1pPr algn="ctr"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3859BB-83FE-A6AD-CFAC-19462D167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606F41-20F3-7F42-8B27-3B37AD6D17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463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72E7C61-99E5-F9CD-2E01-3BD8DE8C39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3448" t="65983" r="11871"/>
          <a:stretch/>
        </p:blipFill>
        <p:spPr>
          <a:xfrm>
            <a:off x="-1629" y="0"/>
            <a:ext cx="3670532" cy="623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49" y="1365306"/>
            <a:ext cx="7886700" cy="769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97872"/>
            <a:ext cx="7886700" cy="3723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06F41-20F3-7F42-8B27-3B37AD6D179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58940FC-B1C7-B74B-A94C-5F546DCBE450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162800" y="196956"/>
            <a:ext cx="1607699" cy="3269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EB0CB4-4BCD-DDEC-2CAD-C4F5D0770E47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6365943"/>
            <a:ext cx="1447800" cy="36484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5A242C-0C6F-E931-664B-9163EA38AB99}"/>
              </a:ext>
            </a:extLst>
          </p:cNvPr>
          <p:cNvCxnSpPr/>
          <p:nvPr userDrawn="1"/>
        </p:nvCxnSpPr>
        <p:spPr>
          <a:xfrm>
            <a:off x="-11152" y="609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21AB396-0989-8BE6-21F8-908669438391}"/>
              </a:ext>
            </a:extLst>
          </p:cNvPr>
          <p:cNvCxnSpPr/>
          <p:nvPr userDrawn="1"/>
        </p:nvCxnSpPr>
        <p:spPr>
          <a:xfrm>
            <a:off x="0" y="6324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0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4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MarkPro" panose="020B0504020101010102" pitchFamily="34" charset="77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rkPro" panose="020B0504020101010102" pitchFamily="34" charset="77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rkPro" panose="020B0504020101010102" pitchFamily="34" charset="77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rkPro" panose="020B0504020101010102" pitchFamily="34" charset="77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rkPro" panose="020B0504020101010102" pitchFamily="34" charset="77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rkPro" panose="020B0504020101010102" pitchFamily="34" charset="77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8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8.png"/><Relationship Id="rId5" Type="http://schemas.openxmlformats.org/officeDocument/2006/relationships/image" Target="../media/image11.sv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png"/><Relationship Id="rId5" Type="http://schemas.openxmlformats.org/officeDocument/2006/relationships/image" Target="../media/image12.sv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sv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10" Type="http://schemas.openxmlformats.org/officeDocument/2006/relationships/image" Target="../media/image8.png"/><Relationship Id="rId4" Type="http://schemas.openxmlformats.org/officeDocument/2006/relationships/image" Target="../media/image13.svg"/><Relationship Id="rId9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8.png"/><Relationship Id="rId5" Type="http://schemas.openxmlformats.org/officeDocument/2006/relationships/hyperlink" Target="https://www.canada.ca/content/dam/phac-aspc/documents/services/publications/diseases-conditions/what-you-need-to-know-covid-19-vaccine/facts-covid-19-vaccines-eng.pdf" TargetMode="External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9.svg"/><Relationship Id="rId5" Type="http://schemas.openxmlformats.org/officeDocument/2006/relationships/hyperlink" Target="https://www.canada.ca/content/dam/phac-aspc/documents/services/publications/diseases-conditions/plan-your-flu-shot/plan-get-your-flu-shot-eng.pdf" TargetMode="External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8.png"/><Relationship Id="rId5" Type="http://schemas.openxmlformats.org/officeDocument/2006/relationships/hyperlink" Target="https://wellness-hub.ca/wp-content/uploads/WellnessHub_Care_Booklet_Feb2024_v3-compressed.pdf" TargetMode="External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8.png"/><Relationship Id="rId5" Type="http://schemas.openxmlformats.org/officeDocument/2006/relationships/hyperlink" Target="https://wellness-hub.ca/res/the-wellness-hubs-peer-support-toolkit/" TargetMode="External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0.svg"/><Relationship Id="rId5" Type="http://schemas.openxmlformats.org/officeDocument/2006/relationships/hyperlink" Target="https://wellness-hub.ca/res/wellness-planning-day-guide/" TargetMode="External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ublichealthontario.ca/-/media/Documents/A/24/acute-respiratory-infection-transmission.pdf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publichealthontario.ca/-/media/documents/ncov/ltcrh/2020/06/covid-19-prevention-management-ltcrh.pdf?la=en" TargetMode="Externa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hyperlink" Target="https://www.publichealthontario.ca/-/media/Documents/R/2023/respiratory-viruses-protect-yourself.pdf?rev=07bdb27f78f24fb7b7888e442018792e&amp;sc_lang=en" TargetMode="External"/><Relationship Id="rId5" Type="http://schemas.openxmlformats.org/officeDocument/2006/relationships/hyperlink" Target="https://www.canada.ca/content/dam/phac-aspc/documents/services/publications/diseases-conditions/help-reduce-spread-respiratory-infectious-diseases/help-reduce-spread-respiratory-infectious-diseases.pdf" TargetMode="External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8.xml"/><Relationship Id="rId9" Type="http://schemas.openxmlformats.org/officeDocument/2006/relationships/hyperlink" Target="https://www.publichealthontario.ca/-/media/Documents/R/24/respiratory-virus-outbreaks-considerations-public-health.pdf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oronto.ca/community-people/health-wellness-care/health-programs-advice/immunization/flu-influenza-vaccines/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ellness-hub.ca/res/flu-shot/" TargetMode="External"/><Relationship Id="rId12" Type="http://schemas.openxmlformats.org/officeDocument/2006/relationships/image" Target="../media/image8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hyperlink" Target="https://www.canada.ca/en/health-canada/services/drugs-health-products/covid19-industry/drugs-vaccines-treatments/vaccines/development-approval-infographic.html" TargetMode="External"/><Relationship Id="rId11" Type="http://schemas.openxmlformats.org/officeDocument/2006/relationships/image" Target="../media/image21.svg"/><Relationship Id="rId5" Type="http://schemas.openxmlformats.org/officeDocument/2006/relationships/hyperlink" Target="https://www.canada.ca/en/public-health/services/vaccination-children/safety-concerns-side-effects.html" TargetMode="External"/><Relationship Id="rId10" Type="http://schemas.openxmlformats.org/officeDocument/2006/relationships/hyperlink" Target="https://www.ontario.ca/page/kids-and-flu-shot" TargetMode="External"/><Relationship Id="rId4" Type="http://schemas.openxmlformats.org/officeDocument/2006/relationships/notesSlide" Target="../notesSlides/notesSlide9.xml"/><Relationship Id="rId9" Type="http://schemas.openxmlformats.org/officeDocument/2006/relationships/hyperlink" Target="https://www.canada.ca/en/public-health/services/diseases/flu-influenza/get-your-flu-shot.html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anada.ca/en/public-health/services/publications/diseases-conditions/covid-19-get-facts-vaccinating-children.html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canada.ca/en/public-health/services/video/covid-19-how-vaccines-developed.html" TargetMode="Externa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hyperlink" Target="https://www.publichealthontario.ca/-/media/Documents/nCoV/Factsheet/2021/01/vac/factsheet-covid-19-vaccines.pdf?la=en&amp;rev=b6469c2f2a544a0490a3df6fec25122a&amp;sc_lang=en&amp;hash=39268FFBEE13038133BA646463E20830" TargetMode="External"/><Relationship Id="rId5" Type="http://schemas.openxmlformats.org/officeDocument/2006/relationships/hyperlink" Target="https://www.canada.ca/en/public-health/services/diseases/coronavirus-disease-covid-19/vaccines/safety-side-effects.html" TargetMode="External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1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ublichealthontario.ca/-/media/Documents/C/24/cohorting-respiratory-virus-outbreaks.pdf?rev=669e95499faa49e481a6b761f9ac00f8&amp;sc_lang=en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publichealthontario.ca/-/media/Documents/S/24/scenarios-for-resident-cohorting.pdf?rev=8a7aeb4f4fe449a59956332adaadfd8b&amp;sc_lang=en" TargetMode="Externa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hyperlink" Target="https://www.publichealthontario.ca/-/media/Documents/I/2023/ipac-self-assessment-audit-tool-ltcrh.pdf?rev=58846a3b90c848b4a0de3fcfab1ebb47&amp;sc_lang=en&amp;hash=F3011568311F59791D459DE289D7BAC1" TargetMode="External"/><Relationship Id="rId11" Type="http://schemas.openxmlformats.org/officeDocument/2006/relationships/image" Target="../media/image8.png"/><Relationship Id="rId5" Type="http://schemas.openxmlformats.org/officeDocument/2006/relationships/hyperlink" Target="https://www.publichealthontario.ca/-/media/Documents/nCoV/cong/2022/08/ipac-activities-support-practices-congregate-living-settings.pdf" TargetMode="External"/><Relationship Id="rId10" Type="http://schemas.openxmlformats.org/officeDocument/2006/relationships/hyperlink" Target="https://wellness-hub.ca/ipac/ipac-repository/" TargetMode="External"/><Relationship Id="rId4" Type="http://schemas.openxmlformats.org/officeDocument/2006/relationships/notesSlide" Target="../notesSlides/notesSlide11.xml"/><Relationship Id="rId9" Type="http://schemas.openxmlformats.org/officeDocument/2006/relationships/hyperlink" Target="https://www.publichealthontario.ca/-/media/Documents/I/2023/ipac-checklist-ltcrh.pd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8.png"/><Relationship Id="rId5" Type="http://schemas.openxmlformats.org/officeDocument/2006/relationships/hyperlink" Target="https://wellness-hub.ca/res/vaccine-champion-implementation-at-a-glance/" TargetMode="External"/><Relationship Id="rId4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8.png"/><Relationship Id="rId4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D47C97-227F-DA4C-CA6B-30F24E3BD7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235200"/>
            <a:ext cx="7772400" cy="2387600"/>
          </a:xfrm>
        </p:spPr>
        <p:txBody>
          <a:bodyPr anchor="ctr"/>
          <a:lstStyle/>
          <a:p>
            <a:r>
              <a:rPr lang="en-CA" dirty="0"/>
              <a:t>Module 7: Summary and Resources</a:t>
            </a:r>
            <a:endParaRPr lang="en-US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026" y="6094800"/>
            <a:ext cx="2901948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7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93"/>
    </mc:Choice>
    <mc:Fallback xmlns="">
      <p:transition spd="slow" advTm="70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Course Summary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2134375"/>
            <a:ext cx="7886700" cy="3723937"/>
          </a:xfrm>
        </p:spPr>
        <p:txBody>
          <a:bodyPr>
            <a:normAutofit/>
          </a:bodyPr>
          <a:lstStyle/>
          <a:p>
            <a:pPr>
              <a:lnSpc>
                <a:spcPct val="113000"/>
              </a:lnSpc>
            </a:pPr>
            <a:r>
              <a:rPr lang="en-CA" dirty="0"/>
              <a:t>Con</a:t>
            </a:r>
            <a:r>
              <a:rPr lang="en-US" dirty="0" err="1"/>
              <a:t>tinuing</a:t>
            </a:r>
            <a:r>
              <a:rPr lang="en-US" dirty="0"/>
              <a:t> to receive COVID-19 and Influenza vaccines is important, especially in LTCH/RHs, as vaccines can help protect the health of both staff and vulnerable, at-risk residents, as well as aid in preventing outbreaks. Despite this, vaccine uptake has been decreasing among staff.</a:t>
            </a:r>
          </a:p>
          <a:p>
            <a:pPr>
              <a:lnSpc>
                <a:spcPct val="100000"/>
              </a:lnSpc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4814B8D-DDA6-68C6-8663-AD1A096B0C6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24649" y="3886200"/>
            <a:ext cx="1981200" cy="198120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6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281"/>
    </mc:Choice>
    <mc:Fallback xmlns="">
      <p:transition spd="slow" advTm="222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Course Summary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2134375"/>
            <a:ext cx="7886700" cy="3723937"/>
          </a:xfrm>
        </p:spPr>
        <p:txBody>
          <a:bodyPr>
            <a:normAutofit/>
          </a:bodyPr>
          <a:lstStyle/>
          <a:p>
            <a:pPr>
              <a:lnSpc>
                <a:spcPct val="113000"/>
              </a:lnSpc>
            </a:pPr>
            <a:r>
              <a:rPr lang="en-US" dirty="0"/>
              <a:t>In a respectful and supportive manner, your role as a vaccine champion is to share fact-based information about vaccines, or to share strategies to find fact-based information about vaccines. Your role can be what you are comfortable with, and you can aim to encourage your work team, friends, family, or just yourself.</a:t>
            </a:r>
          </a:p>
          <a:p>
            <a:pPr>
              <a:lnSpc>
                <a:spcPct val="100000"/>
              </a:lnSpc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5BA4080-A78A-4E54-5A9D-38166C1593E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62349" y="4229100"/>
            <a:ext cx="2019300" cy="20193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58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484"/>
    </mc:Choice>
    <mc:Fallback xmlns="">
      <p:transition spd="slow" advTm="214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Course Summary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2134375"/>
            <a:ext cx="7886700" cy="3723937"/>
          </a:xfrm>
        </p:spPr>
        <p:txBody>
          <a:bodyPr>
            <a:normAutofit/>
          </a:bodyPr>
          <a:lstStyle/>
          <a:p>
            <a:pPr>
              <a:lnSpc>
                <a:spcPct val="113000"/>
              </a:lnSpc>
            </a:pPr>
            <a:r>
              <a:rPr lang="en-US" dirty="0"/>
              <a:t>There are various reasons as to why someone may choose to not get vaccinated. It is important to create a supportive space to respectfully understand people’s social contexts and concerns, and then tailor responses to address these concerns.</a:t>
            </a:r>
          </a:p>
          <a:p>
            <a:pPr>
              <a:lnSpc>
                <a:spcPct val="100000"/>
              </a:lnSpc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D1D24B8-C42E-9606-27F9-A463F0DC29C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57600" y="4191000"/>
            <a:ext cx="1828800" cy="18288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95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85"/>
    </mc:Choice>
    <mc:Fallback xmlns="">
      <p:transition spd="slow" advTm="153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Course Summary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2134375"/>
            <a:ext cx="7886700" cy="3723937"/>
          </a:xfrm>
        </p:spPr>
        <p:txBody>
          <a:bodyPr>
            <a:normAutofit/>
          </a:bodyPr>
          <a:lstStyle/>
          <a:p>
            <a:pPr>
              <a:lnSpc>
                <a:spcPct val="113000"/>
              </a:lnSpc>
            </a:pPr>
            <a:r>
              <a:rPr lang="en-US" dirty="0"/>
              <a:t>Besides vaccination, preparation for infectious disease outbreaks also includes supporting and maintaining well-being and infection prevention and control practices.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003633A-5B0B-5439-D2EA-D5FBB7603BD5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7838" y="3691113"/>
            <a:ext cx="838622" cy="83862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8E9DECD-B2CF-1854-B9BE-A7932FA0DEED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24044" y="3657600"/>
            <a:ext cx="905648" cy="90564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1D9984A-EB41-396E-4EAA-D0EE6194CBD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3345" y="4825057"/>
            <a:ext cx="838622" cy="83862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95CACBE-6E2F-C942-7F6E-0FF99B7DF89A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813345" y="3691113"/>
            <a:ext cx="838622" cy="83862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88FE4A31-8623-915D-C88D-2BD33523F23F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01041" y="4879561"/>
            <a:ext cx="729613" cy="72961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446A2C91-C7FD-2634-4AD8-306157A2D4CB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00798" y="4868298"/>
            <a:ext cx="752142" cy="752142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25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40"/>
    </mc:Choice>
    <mc:Fallback xmlns="">
      <p:transition spd="slow" advTm="134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5FD70B-E4F1-0833-DD49-0A694B962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46" y="970793"/>
            <a:ext cx="7886700" cy="769069"/>
          </a:xfrm>
        </p:spPr>
        <p:txBody>
          <a:bodyPr/>
          <a:lstStyle/>
          <a:p>
            <a:r>
              <a:rPr lang="en-CA" dirty="0"/>
              <a:t>Resources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000" y="1720800"/>
            <a:ext cx="8134351" cy="1340371"/>
          </a:xfrm>
        </p:spPr>
        <p:txBody>
          <a:bodyPr>
            <a:normAutofit/>
          </a:bodyPr>
          <a:lstStyle/>
          <a:p>
            <a:pPr marL="0" indent="0">
              <a:lnSpc>
                <a:spcPct val="123000"/>
              </a:lnSpc>
              <a:buNone/>
            </a:pPr>
            <a:r>
              <a:rPr lang="en-CA" sz="1800" dirty="0"/>
              <a:t>The </a:t>
            </a:r>
            <a:r>
              <a:rPr lang="en-US" sz="1800" dirty="0"/>
              <a:t>Public Health Agency of Canada has developed various resources summarizing information about the COVID-19 and Influenza vaccines, which may be useful in your role as a vaccine champion.</a:t>
            </a:r>
            <a:r>
              <a:rPr lang="en-CA" sz="1800" dirty="0"/>
              <a:t> For example:</a:t>
            </a:r>
            <a:endParaRPr lang="en-US" sz="18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 txBox="1">
            <a:spLocks/>
          </p:cNvSpPr>
          <p:nvPr/>
        </p:nvSpPr>
        <p:spPr>
          <a:xfrm>
            <a:off x="630000" y="3101974"/>
            <a:ext cx="8134351" cy="34607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13000"/>
              </a:lnSpc>
              <a:buNone/>
            </a:pPr>
            <a:r>
              <a:rPr lang="en-US" sz="1800" u="sng" dirty="0">
                <a:latin typeface="MarkPro" panose="020B0504020101010102" pitchFamily="34" charset="77"/>
                <a:hlinkClick r:id="rId5"/>
              </a:rPr>
              <a:t>1. COVID-19 Vaccine Fact Sheet</a:t>
            </a:r>
            <a:r>
              <a:rPr lang="en-US" sz="1800" u="sng" baseline="30000" dirty="0">
                <a:latin typeface="MarkPro" panose="020B0504020101010102" pitchFamily="34" charset="77"/>
              </a:rPr>
              <a:t>1</a:t>
            </a:r>
          </a:p>
          <a:p>
            <a:pPr marL="0" lvl="1" indent="0">
              <a:lnSpc>
                <a:spcPct val="113000"/>
              </a:lnSpc>
              <a:buNone/>
            </a:pPr>
            <a:r>
              <a:rPr lang="en-US" sz="1800" dirty="0">
                <a:latin typeface="MarkPro" panose="020B0504020101010102" pitchFamily="34" charset="77"/>
              </a:rPr>
              <a:t>A poster that summarizes:</a:t>
            </a:r>
            <a:endParaRPr lang="en-US" sz="1800" u="sng" dirty="0">
              <a:latin typeface="MarkPro" panose="020B0504020101010102" pitchFamily="34" charset="77"/>
            </a:endParaRPr>
          </a:p>
          <a:p>
            <a:pPr marL="285750" lvl="2" indent="-285750">
              <a:lnSpc>
                <a:spcPct val="113000"/>
              </a:lnSpc>
              <a:buFont typeface="Wingdings" pitchFamily="2" charset="2"/>
              <a:buChar char="ü"/>
            </a:pPr>
            <a:r>
              <a:rPr lang="en-CA" sz="1800" dirty="0">
                <a:latin typeface="MarkPro" panose="020B0504020101010102" pitchFamily="34" charset="77"/>
              </a:rPr>
              <a:t>the importance of keeping up to date on COVID-19 vaccines, </a:t>
            </a:r>
          </a:p>
          <a:p>
            <a:pPr marL="285750" lvl="2" indent="-285750">
              <a:lnSpc>
                <a:spcPct val="113000"/>
              </a:lnSpc>
              <a:buFont typeface="Wingdings" pitchFamily="2" charset="2"/>
              <a:buChar char="ü"/>
            </a:pPr>
            <a:r>
              <a:rPr lang="en-CA" sz="1800" dirty="0">
                <a:latin typeface="MarkPro" panose="020B0504020101010102" pitchFamily="34" charset="77"/>
              </a:rPr>
              <a:t>how the COVID-19 vaccines are approved, and</a:t>
            </a:r>
          </a:p>
          <a:p>
            <a:pPr marL="285750" lvl="2" indent="-285750">
              <a:lnSpc>
                <a:spcPct val="113000"/>
              </a:lnSpc>
              <a:buFont typeface="Wingdings" pitchFamily="2" charset="2"/>
              <a:buChar char="ü"/>
            </a:pPr>
            <a:r>
              <a:rPr lang="en-CA" sz="1800" dirty="0">
                <a:latin typeface="MarkPro" panose="020B0504020101010102" pitchFamily="34" charset="77"/>
              </a:rPr>
              <a:t>the types of vaccines available and how mRNA vaccines work.</a:t>
            </a:r>
            <a:endParaRPr lang="en-US" sz="1800" dirty="0">
              <a:latin typeface="MarkPro" panose="020B0504020101010102" pitchFamily="34" charset="77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6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047"/>
    </mc:Choice>
    <mc:Fallback xmlns="">
      <p:transition spd="slow" advTm="340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5FD70B-E4F1-0833-DD49-0A694B962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46" y="970793"/>
            <a:ext cx="7886700" cy="769069"/>
          </a:xfrm>
        </p:spPr>
        <p:txBody>
          <a:bodyPr/>
          <a:lstStyle/>
          <a:p>
            <a:r>
              <a:rPr lang="en-CA" dirty="0"/>
              <a:t>Resources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 txBox="1">
            <a:spLocks/>
          </p:cNvSpPr>
          <p:nvPr/>
        </p:nvSpPr>
        <p:spPr>
          <a:xfrm>
            <a:off x="704849" y="1797049"/>
            <a:ext cx="8134351" cy="34607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13000"/>
              </a:lnSpc>
              <a:buNone/>
            </a:pPr>
            <a:r>
              <a:rPr lang="en-US" sz="1800" u="sng" dirty="0">
                <a:latin typeface="MarkPro" panose="020B0504020101010102" pitchFamily="34" charset="77"/>
                <a:hlinkClick r:id="rId5"/>
              </a:rPr>
              <a:t>2. Plan to Get the Flu Shot Poster</a:t>
            </a:r>
            <a:r>
              <a:rPr lang="en-US" sz="1800" baseline="30000" dirty="0">
                <a:latin typeface="MarkPro" panose="020B0504020101010102" pitchFamily="34" charset="77"/>
              </a:rPr>
              <a:t>2</a:t>
            </a:r>
          </a:p>
          <a:p>
            <a:pPr marL="0" lvl="1" indent="0">
              <a:lnSpc>
                <a:spcPct val="113000"/>
              </a:lnSpc>
              <a:buNone/>
            </a:pPr>
            <a:r>
              <a:rPr lang="en-US" sz="1800" dirty="0">
                <a:latin typeface="MarkPro" panose="020B0504020101010102" pitchFamily="34" charset="77"/>
              </a:rPr>
              <a:t>A poster that summarizes:</a:t>
            </a:r>
            <a:endParaRPr lang="en-US" sz="1800" u="sng" dirty="0">
              <a:latin typeface="MarkPro" panose="020B0504020101010102" pitchFamily="34" charset="77"/>
            </a:endParaRPr>
          </a:p>
          <a:p>
            <a:pPr marL="285750" lvl="2" indent="-285750">
              <a:lnSpc>
                <a:spcPct val="113000"/>
              </a:lnSpc>
              <a:buFont typeface="Wingdings" pitchFamily="2" charset="2"/>
              <a:buChar char="ü"/>
            </a:pPr>
            <a:r>
              <a:rPr lang="en-CA" sz="1800" dirty="0">
                <a:latin typeface="MarkPro" panose="020B0504020101010102" pitchFamily="34" charset="77"/>
              </a:rPr>
              <a:t>the importance of getting the Influenza vaccine, </a:t>
            </a:r>
          </a:p>
          <a:p>
            <a:pPr marL="285750" lvl="2" indent="-285750">
              <a:lnSpc>
                <a:spcPct val="113000"/>
              </a:lnSpc>
              <a:buFont typeface="Wingdings" pitchFamily="2" charset="2"/>
              <a:buChar char="ü"/>
            </a:pPr>
            <a:r>
              <a:rPr lang="en-CA" sz="1800" dirty="0">
                <a:latin typeface="MarkPro" panose="020B0504020101010102" pitchFamily="34" charset="77"/>
              </a:rPr>
              <a:t>who should get the Influenza vaccine,</a:t>
            </a:r>
          </a:p>
          <a:p>
            <a:pPr marL="285750" lvl="2" indent="-285750">
              <a:lnSpc>
                <a:spcPct val="113000"/>
              </a:lnSpc>
              <a:buFont typeface="Wingdings" pitchFamily="2" charset="2"/>
              <a:buChar char="ü"/>
            </a:pPr>
            <a:r>
              <a:rPr lang="en-CA" sz="1800" dirty="0">
                <a:latin typeface="MarkPro" panose="020B0504020101010102" pitchFamily="34" charset="77"/>
              </a:rPr>
              <a:t>the safety of the Influenza vaccine, and</a:t>
            </a:r>
          </a:p>
          <a:p>
            <a:pPr marL="285750" lvl="2" indent="-285750">
              <a:lnSpc>
                <a:spcPct val="113000"/>
              </a:lnSpc>
              <a:buFont typeface="Wingdings" pitchFamily="2" charset="2"/>
              <a:buChar char="ü"/>
            </a:pPr>
            <a:r>
              <a:rPr lang="en-CA" sz="1800" dirty="0">
                <a:latin typeface="MarkPro" panose="020B0504020101010102" pitchFamily="34" charset="77"/>
              </a:rPr>
              <a:t>that the COVID-19 vaccine is not a substitute for the Influenza vaccine.</a:t>
            </a:r>
            <a:endParaRPr lang="en-US" sz="1800" dirty="0">
              <a:latin typeface="MarkPro" panose="020B0504020101010102" pitchFamily="34" charset="77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CE7E1E6-1436-A6BD-3BC8-9C81ED2EAA5B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10438" y="4512469"/>
            <a:ext cx="1490662" cy="1490662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69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22"/>
    </mc:Choice>
    <mc:Fallback xmlns="">
      <p:transition spd="slow" advTm="181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46" y="970793"/>
            <a:ext cx="7886700" cy="769069"/>
          </a:xfrm>
        </p:spPr>
        <p:txBody>
          <a:bodyPr/>
          <a:lstStyle/>
          <a:p>
            <a:r>
              <a:rPr lang="en-CA" dirty="0"/>
              <a:t>Resources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000" y="1720800"/>
            <a:ext cx="8134351" cy="1340371"/>
          </a:xfrm>
        </p:spPr>
        <p:txBody>
          <a:bodyPr>
            <a:normAutofit/>
          </a:bodyPr>
          <a:lstStyle/>
          <a:p>
            <a:pPr marL="0" indent="0">
              <a:lnSpc>
                <a:spcPct val="123000"/>
              </a:lnSpc>
              <a:buNone/>
            </a:pPr>
            <a:r>
              <a:rPr lang="en-CA" sz="1800" dirty="0"/>
              <a:t>Caring for the well-being and mental health of LTCH/RH staff continues to be a top priority for the Wellness Hub. </a:t>
            </a:r>
          </a:p>
          <a:p>
            <a:pPr marL="0" indent="0">
              <a:lnSpc>
                <a:spcPct val="123000"/>
              </a:lnSpc>
              <a:buNone/>
            </a:pPr>
            <a:r>
              <a:rPr lang="en-CA" sz="1800" dirty="0"/>
              <a:t>We have developed three helpful resources:</a:t>
            </a:r>
          </a:p>
          <a:p>
            <a:pPr marL="0" indent="0">
              <a:lnSpc>
                <a:spcPct val="123000"/>
              </a:lnSpc>
              <a:buNone/>
            </a:pPr>
            <a:endParaRPr lang="en-CA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 txBox="1">
            <a:spLocks/>
          </p:cNvSpPr>
          <p:nvPr/>
        </p:nvSpPr>
        <p:spPr>
          <a:xfrm>
            <a:off x="630000" y="3101974"/>
            <a:ext cx="8286752" cy="34607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13000"/>
              </a:lnSpc>
              <a:buNone/>
            </a:pPr>
            <a:r>
              <a:rPr lang="en-US" sz="1800" u="sng" dirty="0">
                <a:latin typeface="MarkPro" panose="020B0504020101010102" pitchFamily="34" charset="77"/>
                <a:hlinkClick r:id="rId5"/>
              </a:rPr>
              <a:t>1. Wellness Hub CARE+ Workbook</a:t>
            </a:r>
            <a:r>
              <a:rPr lang="en-US" sz="1800" baseline="30000" dirty="0">
                <a:latin typeface="MarkPro" panose="020B0504020101010102" pitchFamily="34" charset="77"/>
              </a:rPr>
              <a:t>3</a:t>
            </a:r>
          </a:p>
          <a:p>
            <a:pPr marL="0" lvl="1" indent="0">
              <a:lnSpc>
                <a:spcPct val="113000"/>
              </a:lnSpc>
              <a:buNone/>
            </a:pPr>
            <a:r>
              <a:rPr lang="en-US" sz="1800" dirty="0">
                <a:latin typeface="MarkPro" panose="020B0504020101010102" pitchFamily="34" charset="77"/>
              </a:rPr>
              <a:t>Contains 60+ pages of Canadian mental health and wellness resources including:</a:t>
            </a:r>
            <a:endParaRPr lang="en-US" sz="1800" u="sng" dirty="0">
              <a:latin typeface="MarkPro" panose="020B0504020101010102" pitchFamily="34" charset="77"/>
            </a:endParaRPr>
          </a:p>
          <a:p>
            <a:pPr marL="285750" lvl="2" indent="-285750">
              <a:lnSpc>
                <a:spcPct val="113000"/>
              </a:lnSpc>
              <a:buFont typeface="Wingdings" pitchFamily="2" charset="2"/>
              <a:buChar char="ü"/>
            </a:pPr>
            <a:r>
              <a:rPr lang="en-CA" sz="1800" dirty="0">
                <a:latin typeface="MarkPro" panose="020B0504020101010102" pitchFamily="34" charset="77"/>
              </a:rPr>
              <a:t>how to recognize mental health, </a:t>
            </a:r>
          </a:p>
          <a:p>
            <a:pPr marL="285750" lvl="2" indent="-285750">
              <a:lnSpc>
                <a:spcPct val="113000"/>
              </a:lnSpc>
              <a:buFont typeface="Wingdings" pitchFamily="2" charset="2"/>
              <a:buChar char="ü"/>
            </a:pPr>
            <a:r>
              <a:rPr lang="en-CA" sz="1800" dirty="0">
                <a:latin typeface="MarkPro" panose="020B0504020101010102" pitchFamily="34" charset="77"/>
              </a:rPr>
              <a:t>mindfulness and other techniques to reduce stress, </a:t>
            </a:r>
          </a:p>
          <a:p>
            <a:pPr marL="285750" lvl="2" indent="-285750">
              <a:lnSpc>
                <a:spcPct val="113000"/>
              </a:lnSpc>
              <a:buFont typeface="Wingdings" pitchFamily="2" charset="2"/>
              <a:buChar char="ü"/>
            </a:pPr>
            <a:r>
              <a:rPr lang="en-CA" sz="1800" dirty="0">
                <a:latin typeface="MarkPro" panose="020B0504020101010102" pitchFamily="34" charset="77"/>
              </a:rPr>
              <a:t>how to address burnout, post-trauma stress disorder, anxiety, depression, grief and bereavement, and </a:t>
            </a:r>
          </a:p>
          <a:p>
            <a:pPr marL="285750" lvl="2" indent="-285750">
              <a:lnSpc>
                <a:spcPct val="113000"/>
              </a:lnSpc>
              <a:buFont typeface="Wingdings" pitchFamily="2" charset="2"/>
              <a:buChar char="ü"/>
            </a:pPr>
            <a:r>
              <a:rPr lang="en-CA" sz="1800" dirty="0">
                <a:latin typeface="MarkPro" panose="020B0504020101010102" pitchFamily="34" charset="77"/>
              </a:rPr>
              <a:t>locating professional supports.</a:t>
            </a:r>
            <a:endParaRPr lang="en-US" sz="1800" dirty="0">
              <a:latin typeface="MarkPro" panose="020B0504020101010102" pitchFamily="34" charset="77"/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98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929"/>
    </mc:Choice>
    <mc:Fallback xmlns="">
      <p:transition spd="slow" advTm="459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 txBox="1">
            <a:spLocks/>
          </p:cNvSpPr>
          <p:nvPr/>
        </p:nvSpPr>
        <p:spPr>
          <a:xfrm>
            <a:off x="628649" y="1720800"/>
            <a:ext cx="8286752" cy="3429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13000"/>
              </a:lnSpc>
              <a:buNone/>
            </a:pPr>
            <a:r>
              <a:rPr lang="en-US" sz="1800" u="sng" dirty="0">
                <a:latin typeface="MarkPro" panose="020B0504020101010102" pitchFamily="34" charset="77"/>
                <a:hlinkClick r:id="rId5"/>
              </a:rPr>
              <a:t>2. Wellness Hub Peer-to-Peer Support Toolkit</a:t>
            </a:r>
            <a:r>
              <a:rPr lang="en-US" sz="1800" baseline="30000" dirty="0">
                <a:latin typeface="MarkPro" panose="020B0504020101010102" pitchFamily="34" charset="77"/>
              </a:rPr>
              <a:t>4</a:t>
            </a:r>
          </a:p>
          <a:p>
            <a:pPr marL="0" lvl="1" indent="0">
              <a:lnSpc>
                <a:spcPct val="123000"/>
              </a:lnSpc>
              <a:buNone/>
            </a:pPr>
            <a:r>
              <a:rPr lang="en-US" sz="1800" dirty="0">
                <a:latin typeface="MarkPro" panose="020B0504020101010102" pitchFamily="34" charset="77"/>
              </a:rPr>
              <a:t>Provides information about the benefits of peer support, and how to foster a positive peer support community in your LTCH/RH</a:t>
            </a:r>
          </a:p>
          <a:p>
            <a:pPr marL="0" lvl="1" indent="0">
              <a:lnSpc>
                <a:spcPct val="113000"/>
              </a:lnSpc>
              <a:buNone/>
            </a:pPr>
            <a:endParaRPr lang="en-US" sz="1800" dirty="0">
              <a:latin typeface="MarkPro" panose="020B0504020101010102" pitchFamily="34" charset="77"/>
            </a:endParaRPr>
          </a:p>
          <a:p>
            <a:pPr marL="0" lvl="1" indent="0">
              <a:lnSpc>
                <a:spcPct val="113000"/>
              </a:lnSpc>
              <a:buNone/>
            </a:pPr>
            <a:r>
              <a:rPr lang="en-US" sz="1800" dirty="0">
                <a:latin typeface="MarkPro" panose="020B0504020101010102" pitchFamily="34" charset="77"/>
              </a:rPr>
              <a:t>The toolkit:</a:t>
            </a:r>
          </a:p>
          <a:p>
            <a:pPr marL="342900" lvl="1" indent="-342900">
              <a:lnSpc>
                <a:spcPct val="113000"/>
              </a:lnSpc>
              <a:buFont typeface="Wingdings" panose="05000000000000000000" pitchFamily="2" charset="2"/>
              <a:buChar char="ü"/>
            </a:pPr>
            <a:r>
              <a:rPr lang="en-US" sz="1800" dirty="0">
                <a:latin typeface="MarkPro" panose="020B0504020101010102" pitchFamily="34" charset="77"/>
              </a:rPr>
              <a:t>identifies key qualities of a peer support leader</a:t>
            </a:r>
          </a:p>
          <a:p>
            <a:pPr marL="342900" lvl="1" indent="-342900">
              <a:lnSpc>
                <a:spcPct val="113000"/>
              </a:lnSpc>
              <a:buFont typeface="Wingdings" panose="05000000000000000000" pitchFamily="2" charset="2"/>
              <a:buChar char="ü"/>
            </a:pPr>
            <a:r>
              <a:rPr lang="en-CA" sz="1800" dirty="0">
                <a:latin typeface="MarkPro" panose="020B0504020101010102" pitchFamily="34" charset="77"/>
              </a:rPr>
              <a:t>provides examples on how to create a positive workplace culture</a:t>
            </a:r>
          </a:p>
          <a:p>
            <a:pPr marL="342900" lvl="1" indent="-342900">
              <a:lnSpc>
                <a:spcPct val="113000"/>
              </a:lnSpc>
              <a:buFont typeface="Wingdings" panose="05000000000000000000" pitchFamily="2" charset="2"/>
              <a:buChar char="ü"/>
            </a:pPr>
            <a:r>
              <a:rPr lang="en-CA" sz="1800" dirty="0">
                <a:latin typeface="MarkPro" panose="020B0504020101010102" pitchFamily="34" charset="77"/>
              </a:rPr>
              <a:t>details steps for developing a peer support strategy </a:t>
            </a:r>
          </a:p>
          <a:p>
            <a:pPr marL="342900" lvl="1" indent="-342900">
              <a:lnSpc>
                <a:spcPct val="113000"/>
              </a:lnSpc>
              <a:buFont typeface="Wingdings" panose="05000000000000000000" pitchFamily="2" charset="2"/>
              <a:buChar char="ü"/>
            </a:pPr>
            <a:r>
              <a:rPr lang="en-CA" sz="1800" dirty="0">
                <a:latin typeface="MarkPro" panose="020B0504020101010102" pitchFamily="34" charset="77"/>
              </a:rPr>
              <a:t>provides an example of a peer support team in a LTCH in Ontario.</a:t>
            </a:r>
            <a:endParaRPr lang="en-US" sz="1800" dirty="0">
              <a:latin typeface="MarkPro" panose="020B0504020101010102" pitchFamily="34" charset="77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F167128-C136-C4D3-EAFA-F833BDFAD937}"/>
              </a:ext>
            </a:extLst>
          </p:cNvPr>
          <p:cNvSpPr txBox="1">
            <a:spLocks/>
          </p:cNvSpPr>
          <p:nvPr/>
        </p:nvSpPr>
        <p:spPr>
          <a:xfrm>
            <a:off x="606346" y="970793"/>
            <a:ext cx="7886700" cy="769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MarkPro" panose="020B0504020101010102" pitchFamily="34" charset="77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CA"/>
              <a:t>Resources</a:t>
            </a:r>
            <a:endParaRPr lang="en-US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25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578"/>
    </mc:Choice>
    <mc:Fallback xmlns="">
      <p:transition spd="slow" advTm="315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 txBox="1">
            <a:spLocks/>
          </p:cNvSpPr>
          <p:nvPr/>
        </p:nvSpPr>
        <p:spPr>
          <a:xfrm>
            <a:off x="628649" y="1720800"/>
            <a:ext cx="8286752" cy="3429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13000"/>
              </a:lnSpc>
              <a:buNone/>
            </a:pPr>
            <a:r>
              <a:rPr lang="en-US" sz="1800" u="sng" dirty="0">
                <a:latin typeface="MarkPro" panose="020B0504020101010102" pitchFamily="34" charset="77"/>
                <a:hlinkClick r:id="rId5"/>
              </a:rPr>
              <a:t>3. Wellness Hub Guide for planning a Wellness Day in your LTCH or RH</a:t>
            </a:r>
            <a:r>
              <a:rPr lang="en-US" sz="1800" baseline="30000" dirty="0">
                <a:latin typeface="MarkPro" panose="020B0504020101010102" pitchFamily="34" charset="77"/>
              </a:rPr>
              <a:t>5</a:t>
            </a:r>
            <a:r>
              <a:rPr lang="en-US" sz="1800" u="sng" dirty="0">
                <a:latin typeface="MarkPro" panose="020B0504020101010102" pitchFamily="34" charset="77"/>
              </a:rPr>
              <a:t> </a:t>
            </a:r>
          </a:p>
          <a:p>
            <a:pPr marL="0" lvl="1" indent="0">
              <a:lnSpc>
                <a:spcPct val="123000"/>
              </a:lnSpc>
              <a:buNone/>
            </a:pPr>
            <a:r>
              <a:rPr lang="en-CA" sz="1800" dirty="0">
                <a:latin typeface="MarkPro" panose="020B0504020101010102" pitchFamily="34" charset="77"/>
              </a:rPr>
              <a:t>A Wellness Day can show appreciation for staff, and promote staff wellbeing, overall happiness and morale.</a:t>
            </a:r>
          </a:p>
          <a:p>
            <a:pPr marL="0" lvl="1" indent="0">
              <a:lnSpc>
                <a:spcPct val="123000"/>
              </a:lnSpc>
              <a:buNone/>
            </a:pPr>
            <a:endParaRPr lang="en-US" sz="1800" dirty="0">
              <a:latin typeface="MarkPro" panose="020B0504020101010102" pitchFamily="34" charset="77"/>
            </a:endParaRPr>
          </a:p>
          <a:p>
            <a:pPr marL="0" lvl="1" indent="0">
              <a:lnSpc>
                <a:spcPct val="113000"/>
              </a:lnSpc>
              <a:buNone/>
            </a:pPr>
            <a:r>
              <a:rPr lang="en-CA" sz="1800" dirty="0">
                <a:latin typeface="MarkPro" panose="020B0504020101010102" pitchFamily="34" charset="77"/>
              </a:rPr>
              <a:t>The booklet provides a guide on how to plan for, and carry out a Wellness day and also includes ideas on some fun and creative activities.</a:t>
            </a:r>
            <a:endParaRPr lang="en-US" sz="1800" dirty="0">
              <a:latin typeface="MarkPro" panose="020B0504020101010102" pitchFamily="34" charset="77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FEBAECC-7C31-4BB7-F54F-58A3C4368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46" y="970793"/>
            <a:ext cx="7886700" cy="769069"/>
          </a:xfrm>
        </p:spPr>
        <p:txBody>
          <a:bodyPr/>
          <a:lstStyle/>
          <a:p>
            <a:r>
              <a:rPr lang="en-CA" dirty="0"/>
              <a:t>Resources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EEE02BD-1458-A2B5-0652-8B0D0709D202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3796" y="4343400"/>
            <a:ext cx="1556407" cy="1556407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00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624"/>
    </mc:Choice>
    <mc:Fallback xmlns="">
      <p:transition spd="slow" advTm="246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8" y="1720800"/>
            <a:ext cx="8134351" cy="9144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CA" sz="1800" dirty="0"/>
              <a:t>The following slides provide a list of additional resources related to outbreaks, vaccines, and infection prevention and control that may be useful in your role as a vaccine champion:</a:t>
            </a: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 txBox="1">
            <a:spLocks/>
          </p:cNvSpPr>
          <p:nvPr/>
        </p:nvSpPr>
        <p:spPr>
          <a:xfrm>
            <a:off x="630000" y="2894400"/>
            <a:ext cx="8134351" cy="30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00000"/>
              </a:lnSpc>
              <a:spcAft>
                <a:spcPts val="0"/>
              </a:spcAft>
              <a:buNone/>
            </a:pPr>
            <a:r>
              <a:rPr lang="en-CA" sz="1800" u="sng" dirty="0">
                <a:latin typeface="MarkPro" panose="020B0504020101010102" pitchFamily="34" charset="77"/>
              </a:rPr>
              <a:t>General outbreak preparedness</a:t>
            </a:r>
            <a:endParaRPr lang="en-CA" sz="1800" dirty="0">
              <a:latin typeface="MarkPro" panose="020B0504020101010102" pitchFamily="34" charset="77"/>
            </a:endParaRPr>
          </a:p>
          <a:p>
            <a:pPr>
              <a:lnSpc>
                <a:spcPct val="100000"/>
              </a:lnSpc>
            </a:pPr>
            <a:r>
              <a:rPr lang="en-CA" sz="1600" dirty="0">
                <a:latin typeface="MarkPro" panose="020B0504020101010102" pitchFamily="34" charset="77"/>
                <a:hlinkClick r:id="rId5"/>
              </a:rPr>
              <a:t>PHAC’s poster on reducing the spread of respiratory infectious diseases</a:t>
            </a:r>
            <a:r>
              <a:rPr lang="en-CA" sz="1600" baseline="30000" dirty="0">
                <a:latin typeface="MarkPro" panose="020B0504020101010102" pitchFamily="34" charset="77"/>
              </a:rPr>
              <a:t>6</a:t>
            </a:r>
          </a:p>
          <a:p>
            <a:pPr>
              <a:lnSpc>
                <a:spcPct val="100000"/>
              </a:lnSpc>
            </a:pPr>
            <a:r>
              <a:rPr lang="en-CA" sz="1600" dirty="0">
                <a:latin typeface="MarkPro" panose="020B0504020101010102" pitchFamily="34" charset="77"/>
                <a:hlinkClick r:id="rId6"/>
              </a:rPr>
              <a:t>PHO’s two-pager on protecting yourself and others from respiratory viruses</a:t>
            </a:r>
            <a:r>
              <a:rPr lang="en-CA" sz="1600" baseline="30000" dirty="0">
                <a:latin typeface="MarkPro" panose="020B0504020101010102" pitchFamily="34" charset="77"/>
              </a:rPr>
              <a:t>7</a:t>
            </a:r>
          </a:p>
          <a:p>
            <a:pPr>
              <a:lnSpc>
                <a:spcPct val="100000"/>
              </a:lnSpc>
            </a:pPr>
            <a:r>
              <a:rPr lang="en-CA" sz="1600" dirty="0">
                <a:latin typeface="MarkPro" panose="020B0504020101010102" pitchFamily="34" charset="77"/>
                <a:hlinkClick r:id="rId7"/>
              </a:rPr>
              <a:t>PHO’s document on the prevention and management of COVID-19 in LTCH/RHs</a:t>
            </a:r>
            <a:r>
              <a:rPr lang="en-CA" sz="1600" baseline="30000" dirty="0">
                <a:latin typeface="MarkPro" panose="020B0504020101010102" pitchFamily="34" charset="77"/>
              </a:rPr>
              <a:t>8</a:t>
            </a:r>
          </a:p>
          <a:p>
            <a:pPr>
              <a:lnSpc>
                <a:spcPct val="100000"/>
              </a:lnSpc>
            </a:pPr>
            <a:r>
              <a:rPr lang="en-CA" sz="1600" dirty="0">
                <a:latin typeface="MarkPro" panose="020B0504020101010102" pitchFamily="34" charset="77"/>
                <a:hlinkClick r:id="rId8"/>
              </a:rPr>
              <a:t>PHO’s best practices for preventing respiratory infection transmission in health care settings</a:t>
            </a:r>
            <a:r>
              <a:rPr lang="en-CA" sz="1600" baseline="30000" dirty="0">
                <a:latin typeface="MarkPro" panose="020B0504020101010102" pitchFamily="34" charset="77"/>
              </a:rPr>
              <a:t>9</a:t>
            </a:r>
          </a:p>
          <a:p>
            <a:pPr>
              <a:lnSpc>
                <a:spcPct val="100000"/>
              </a:lnSpc>
            </a:pPr>
            <a:r>
              <a:rPr lang="en-CA" sz="1600" u="sng" dirty="0">
                <a:latin typeface="MarkPro" panose="020B0504020101010102" pitchFamily="34" charset="77"/>
                <a:hlinkClick r:id="rId9"/>
              </a:rPr>
              <a:t>PHO’s document of key considerations when planning for respiratory virus outbreaks</a:t>
            </a:r>
            <a:r>
              <a:rPr lang="en-CA" sz="1600" u="sng" dirty="0">
                <a:latin typeface="MarkPro" panose="020B0504020101010102" pitchFamily="34" charset="77"/>
              </a:rPr>
              <a:t> </a:t>
            </a:r>
            <a:r>
              <a:rPr lang="en-CA" sz="1600" baseline="30000" dirty="0">
                <a:latin typeface="MarkPro" panose="020B0504020101010102" pitchFamily="34" charset="77"/>
              </a:rPr>
              <a:t>10</a:t>
            </a:r>
            <a:endParaRPr lang="en-US" sz="1600" baseline="30000" dirty="0">
              <a:latin typeface="MarkPro" panose="020B0504020101010102" pitchFamily="34" charset="77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5FD70B-E4F1-0833-DD49-0A694B962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46" y="970793"/>
            <a:ext cx="7886700" cy="769069"/>
          </a:xfrm>
        </p:spPr>
        <p:txBody>
          <a:bodyPr/>
          <a:lstStyle/>
          <a:p>
            <a:r>
              <a:rPr lang="en-CA" dirty="0"/>
              <a:t>Additional Resources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11295" y="6010876"/>
            <a:ext cx="61939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MarkPro" panose="020B0504020101010102" pitchFamily="34" charset="0"/>
              </a:rPr>
              <a:t>PHAC = Public Health Agency of Canada                    PHO = Public Health Ontario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19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017"/>
    </mc:Choice>
    <mc:Fallback xmlns="">
      <p:transition spd="slow" advTm="490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 txBox="1">
            <a:spLocks/>
          </p:cNvSpPr>
          <p:nvPr/>
        </p:nvSpPr>
        <p:spPr>
          <a:xfrm>
            <a:off x="630000" y="2057400"/>
            <a:ext cx="8134351" cy="40850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u="sng" dirty="0">
                <a:latin typeface="MarkPro" panose="020B0504020101010102" pitchFamily="34" charset="77"/>
              </a:rPr>
              <a:t>General Vaccine Resources</a:t>
            </a:r>
            <a:endParaRPr lang="en-CA" sz="1600" u="sng" dirty="0">
              <a:latin typeface="MarkPro" panose="020B0504020101010102" pitchFamily="34" charset="77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600" u="sng" dirty="0">
                <a:latin typeface="MarkPro" panose="020B0504020101010102" pitchFamily="34" charset="77"/>
                <a:hlinkClick r:id="rId5"/>
              </a:rPr>
              <a:t>PHAC’s webpage on vaccine safety and possible side effects</a:t>
            </a:r>
            <a:r>
              <a:rPr lang="en-CA" sz="1600" baseline="30000" dirty="0">
                <a:latin typeface="MarkPro" panose="020B0504020101010102" pitchFamily="34" charset="77"/>
              </a:rPr>
              <a:t>11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MarkPro" panose="020B0504020101010102" pitchFamily="34" charset="77"/>
                <a:hlinkClick r:id="rId6"/>
              </a:rPr>
              <a:t>Health Canada’s poster on how vaccines are developed and approved</a:t>
            </a:r>
            <a:r>
              <a:rPr lang="en-US" sz="1600" baseline="30000" dirty="0">
                <a:latin typeface="MarkPro" panose="020B0504020101010102" pitchFamily="34" charset="77"/>
              </a:rPr>
              <a:t>12</a:t>
            </a:r>
            <a:endParaRPr lang="en-CA" sz="1600" u="sng" baseline="30000" dirty="0">
              <a:latin typeface="MarkPro" panose="020B0504020101010102" pitchFamily="34" charset="77"/>
              <a:hlinkClick r:id="rId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CA" sz="1600" i="1" u="sng" dirty="0">
              <a:latin typeface="MarkPro" panose="020B0504020101010102" pitchFamily="34" charset="77"/>
              <a:hlinkClick r:id="rId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CA" sz="1600" i="1" u="sng" dirty="0">
              <a:latin typeface="MarkPro" panose="020B0504020101010102" pitchFamily="34" charset="77"/>
              <a:hlinkClick r:id="rId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CA" sz="1800" u="sng" dirty="0">
                <a:latin typeface="MarkPro" panose="020B0504020101010102" pitchFamily="34" charset="77"/>
              </a:rPr>
              <a:t>Influenza</a:t>
            </a:r>
            <a:endParaRPr lang="en-CA" sz="1600" u="sng" dirty="0">
              <a:latin typeface="MarkPro" panose="020B0504020101010102" pitchFamily="34" charset="77"/>
              <a:hlinkClick r:id="rId7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CA" sz="1600" u="sng" dirty="0">
                <a:latin typeface="MarkPro" panose="020B0504020101010102" pitchFamily="34" charset="77"/>
                <a:hlinkClick r:id="rId7"/>
              </a:rPr>
              <a:t>Wellness Hub Influenza Shot One-pager</a:t>
            </a:r>
            <a:r>
              <a:rPr lang="en-CA" sz="1600" baseline="30000" dirty="0">
                <a:latin typeface="MarkPro" panose="020B0504020101010102" pitchFamily="34" charset="77"/>
              </a:rPr>
              <a:t>13</a:t>
            </a:r>
            <a:endParaRPr lang="en-US" sz="1600" baseline="30000" dirty="0">
              <a:latin typeface="MarkPro" panose="020B0504020101010102" pitchFamily="34" charset="77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600" dirty="0">
                <a:latin typeface="MarkPro" panose="020B0504020101010102" pitchFamily="34" charset="77"/>
                <a:hlinkClick r:id="rId8"/>
              </a:rPr>
              <a:t>City of Toronto’s 2024/25 Influenza Fact Sheet</a:t>
            </a:r>
            <a:r>
              <a:rPr lang="en-CA" sz="1600" baseline="30000" dirty="0">
                <a:latin typeface="MarkPro" panose="020B0504020101010102" pitchFamily="34" charset="77"/>
              </a:rPr>
              <a:t>14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600" dirty="0">
                <a:latin typeface="MarkPro" panose="020B0504020101010102" pitchFamily="34" charset="77"/>
                <a:hlinkClick r:id="rId9"/>
              </a:rPr>
              <a:t>PHAC’s info page on the Influenza vaccine and how to get it</a:t>
            </a:r>
            <a:r>
              <a:rPr lang="en-CA" sz="1600" baseline="30000" dirty="0">
                <a:latin typeface="MarkPro" panose="020B0504020101010102" pitchFamily="34" charset="77"/>
              </a:rPr>
              <a:t>15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600" dirty="0">
                <a:latin typeface="MarkPro" panose="020B0504020101010102" pitchFamily="34" charset="77"/>
                <a:hlinkClick r:id="rId10"/>
              </a:rPr>
              <a:t>Ontario Ministry of Health’s webpage on Influenza vaccines for kids and during pregnancy</a:t>
            </a:r>
            <a:r>
              <a:rPr lang="en-CA" sz="1600" baseline="30000" dirty="0">
                <a:latin typeface="MarkPro" panose="020B0504020101010102" pitchFamily="34" charset="77"/>
              </a:rPr>
              <a:t>16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B5FD70B-E4F1-0833-DD49-0A694B962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46" y="970793"/>
            <a:ext cx="7886700" cy="769069"/>
          </a:xfrm>
        </p:spPr>
        <p:txBody>
          <a:bodyPr/>
          <a:lstStyle/>
          <a:p>
            <a:r>
              <a:rPr lang="en-CA" dirty="0"/>
              <a:t>Additional Resources - Vaccination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3D3DE62-4187-8B50-D0BF-E76E599BD15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96200" y="4876800"/>
            <a:ext cx="1222761" cy="1222761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05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95"/>
    </mc:Choice>
    <mc:Fallback xmlns="">
      <p:transition spd="slow" advTm="385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 txBox="1">
            <a:spLocks/>
          </p:cNvSpPr>
          <p:nvPr/>
        </p:nvSpPr>
        <p:spPr>
          <a:xfrm>
            <a:off x="630000" y="2057400"/>
            <a:ext cx="8134351" cy="3662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CA" sz="1800" u="sng" dirty="0">
                <a:latin typeface="MarkPro" panose="020B0504020101010102" pitchFamily="34" charset="77"/>
              </a:rPr>
              <a:t>COVID-19</a:t>
            </a:r>
          </a:p>
          <a:p>
            <a:pPr>
              <a:lnSpc>
                <a:spcPct val="100000"/>
              </a:lnSpc>
            </a:pPr>
            <a:r>
              <a:rPr lang="en-CA" sz="1600" u="sng" dirty="0">
                <a:latin typeface="MarkPro" panose="020B0504020101010102" pitchFamily="34" charset="77"/>
                <a:hlinkClick r:id="rId5"/>
              </a:rPr>
              <a:t>PHAC’s webpage on </a:t>
            </a:r>
            <a:r>
              <a:rPr lang="en-CA" sz="1600" u="sng">
                <a:latin typeface="MarkPro" panose="020B0504020101010102" pitchFamily="34" charset="77"/>
                <a:hlinkClick r:id="rId5"/>
              </a:rPr>
              <a:t>COVID-19 vaccine safety </a:t>
            </a:r>
            <a:r>
              <a:rPr lang="en-CA" sz="1600" u="sng" dirty="0">
                <a:latin typeface="MarkPro" panose="020B0504020101010102" pitchFamily="34" charset="77"/>
                <a:hlinkClick r:id="rId5"/>
              </a:rPr>
              <a:t>and possible side effects</a:t>
            </a:r>
            <a:r>
              <a:rPr lang="en-CA" sz="1600" baseline="30000" dirty="0">
                <a:latin typeface="MarkPro" panose="020B0504020101010102" pitchFamily="34" charset="77"/>
              </a:rPr>
              <a:t>17</a:t>
            </a:r>
          </a:p>
          <a:p>
            <a:pPr>
              <a:lnSpc>
                <a:spcPct val="100000"/>
              </a:lnSpc>
            </a:pPr>
            <a:r>
              <a:rPr lang="en-CA" sz="1600" u="sng" dirty="0">
                <a:latin typeface="MarkPro" panose="020B0504020101010102" pitchFamily="34" charset="77"/>
                <a:hlinkClick r:id="rId6"/>
              </a:rPr>
              <a:t>PHO’s Fact Sheet on mRNA vaccines</a:t>
            </a:r>
            <a:r>
              <a:rPr lang="en-CA" sz="1600" baseline="30000" dirty="0">
                <a:latin typeface="MarkPro" panose="020B0504020101010102" pitchFamily="34" charset="77"/>
              </a:rPr>
              <a:t>18</a:t>
            </a:r>
          </a:p>
          <a:p>
            <a:pPr>
              <a:lnSpc>
                <a:spcPct val="100000"/>
              </a:lnSpc>
            </a:pPr>
            <a:r>
              <a:rPr lang="en-CA" sz="1600" u="sng" dirty="0">
                <a:latin typeface="MarkPro" panose="020B0504020101010102" pitchFamily="34" charset="77"/>
                <a:hlinkClick r:id="rId7"/>
              </a:rPr>
              <a:t>PHAC video on the development of the vaccines</a:t>
            </a:r>
            <a:r>
              <a:rPr lang="en-CA" sz="1600" baseline="30000" dirty="0">
                <a:latin typeface="MarkPro" panose="020B0504020101010102" pitchFamily="34" charset="77"/>
              </a:rPr>
              <a:t>19</a:t>
            </a:r>
          </a:p>
          <a:p>
            <a:pPr>
              <a:lnSpc>
                <a:spcPct val="100000"/>
              </a:lnSpc>
            </a:pPr>
            <a:r>
              <a:rPr lang="en-CA" sz="1600" u="sng" dirty="0">
                <a:latin typeface="MarkPro" panose="020B0504020101010102" pitchFamily="34" charset="77"/>
                <a:hlinkClick r:id="rId8"/>
              </a:rPr>
              <a:t>PHAC’s Fact Sheet on COVID-19 vaccines for kids</a:t>
            </a:r>
            <a:r>
              <a:rPr lang="en-CA" sz="1600" baseline="30000" dirty="0">
                <a:latin typeface="MarkPro" panose="020B0504020101010102" pitchFamily="34" charset="77"/>
              </a:rPr>
              <a:t>20</a:t>
            </a:r>
            <a:endParaRPr lang="en-US" sz="1600" baseline="30000" dirty="0">
              <a:latin typeface="MarkPro" panose="020B0504020101010102" pitchFamily="34" charset="77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B5FD70B-E4F1-0833-DD49-0A694B962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46" y="970793"/>
            <a:ext cx="7886700" cy="769069"/>
          </a:xfrm>
        </p:spPr>
        <p:txBody>
          <a:bodyPr/>
          <a:lstStyle/>
          <a:p>
            <a:r>
              <a:rPr lang="en-CA" dirty="0"/>
              <a:t>Additional Resources - Vaccination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A8ECE11-01CE-B9E2-0798-DAA158769625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96200" y="4876800"/>
            <a:ext cx="1222761" cy="1222761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80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605"/>
    </mc:Choice>
    <mc:Fallback xmlns="">
      <p:transition spd="slow" advTm="256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 txBox="1">
            <a:spLocks/>
          </p:cNvSpPr>
          <p:nvPr/>
        </p:nvSpPr>
        <p:spPr>
          <a:xfrm>
            <a:off x="629000" y="2133600"/>
            <a:ext cx="8134351" cy="33226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CA" sz="1800" u="sng" dirty="0">
                <a:latin typeface="MarkPro" panose="020B0504020101010102" pitchFamily="34" charset="77"/>
              </a:rPr>
              <a:t>Infection prevention and control</a:t>
            </a:r>
            <a:endParaRPr lang="en-US" sz="1800" u="sng" dirty="0">
              <a:latin typeface="MarkPro" panose="020B0504020101010102" pitchFamily="34" charset="77"/>
              <a:hlinkClick r:id="rId5"/>
            </a:endParaRPr>
          </a:p>
          <a:p>
            <a:pPr>
              <a:lnSpc>
                <a:spcPct val="100000"/>
              </a:lnSpc>
            </a:pPr>
            <a:r>
              <a:rPr lang="en-US" sz="1600" u="sng" dirty="0">
                <a:latin typeface="MarkPro" panose="020B0504020101010102" pitchFamily="34" charset="77"/>
                <a:hlinkClick r:id="rId5"/>
              </a:rPr>
              <a:t>PHO’s document on hands-on activities to support infection prevention and control in congregate living settings</a:t>
            </a:r>
            <a:r>
              <a:rPr lang="en-US" sz="1600" baseline="30000" dirty="0">
                <a:latin typeface="MarkPro" panose="020B0504020101010102" pitchFamily="34" charset="77"/>
              </a:rPr>
              <a:t>21</a:t>
            </a:r>
          </a:p>
          <a:p>
            <a:pPr>
              <a:lnSpc>
                <a:spcPct val="100000"/>
              </a:lnSpc>
            </a:pPr>
            <a:r>
              <a:rPr lang="en-US" sz="1600" u="sng" dirty="0">
                <a:latin typeface="MarkPro" panose="020B0504020101010102" pitchFamily="34" charset="77"/>
                <a:hlinkClick r:id="rId6"/>
              </a:rPr>
              <a:t>PHO’s infection prevention and control self-assessment audit for Long-Term Care and Retirement Homes</a:t>
            </a:r>
            <a:r>
              <a:rPr lang="en-US" sz="1600" baseline="30000" dirty="0">
                <a:latin typeface="MarkPro" panose="020B0504020101010102" pitchFamily="34" charset="77"/>
              </a:rPr>
              <a:t>22</a:t>
            </a:r>
          </a:p>
          <a:p>
            <a:pPr>
              <a:lnSpc>
                <a:spcPct val="100000"/>
              </a:lnSpc>
            </a:pPr>
            <a:r>
              <a:rPr lang="en-CA" sz="1600" dirty="0">
                <a:latin typeface="MarkPro" panose="020B0504020101010102" pitchFamily="34" charset="77"/>
                <a:hlinkClick r:id="rId7"/>
              </a:rPr>
              <a:t>PHO’s one-pager on how LTCH/RHs can cohort residents during respiratory virus outbreaks</a:t>
            </a:r>
            <a:r>
              <a:rPr lang="en-CA" sz="1600" baseline="30000" dirty="0">
                <a:latin typeface="MarkPro" panose="020B0504020101010102" pitchFamily="34" charset="77"/>
              </a:rPr>
              <a:t>23</a:t>
            </a:r>
          </a:p>
          <a:p>
            <a:pPr>
              <a:lnSpc>
                <a:spcPct val="100000"/>
              </a:lnSpc>
            </a:pPr>
            <a:r>
              <a:rPr lang="en-CA" sz="1600" dirty="0">
                <a:latin typeface="MarkPro" panose="020B0504020101010102" pitchFamily="34" charset="77"/>
                <a:hlinkClick r:id="rId8"/>
              </a:rPr>
              <a:t>PHO’s guidance on how </a:t>
            </a:r>
            <a:r>
              <a:rPr lang="en-CA" sz="1600" dirty="0" err="1">
                <a:latin typeface="MarkPro" panose="020B0504020101010102" pitchFamily="34" charset="77"/>
                <a:hlinkClick r:id="rId8"/>
              </a:rPr>
              <a:t>cohorting</a:t>
            </a:r>
            <a:r>
              <a:rPr lang="en-CA" sz="1600" dirty="0">
                <a:latin typeface="MarkPro" panose="020B0504020101010102" pitchFamily="34" charset="77"/>
                <a:hlinkClick r:id="rId8"/>
              </a:rPr>
              <a:t> can done in respiratory virus outbreaks</a:t>
            </a:r>
            <a:r>
              <a:rPr lang="en-CA" sz="1600" baseline="30000" dirty="0">
                <a:latin typeface="MarkPro" panose="020B0504020101010102" pitchFamily="34" charset="77"/>
              </a:rPr>
              <a:t>24</a:t>
            </a:r>
            <a:endParaRPr lang="en-US" sz="1600" baseline="30000" dirty="0">
              <a:latin typeface="MarkPro" panose="020B0504020101010102" pitchFamily="34" charset="77"/>
            </a:endParaRPr>
          </a:p>
          <a:p>
            <a:pPr>
              <a:lnSpc>
                <a:spcPct val="100000"/>
              </a:lnSpc>
            </a:pPr>
            <a:r>
              <a:rPr lang="en-US" sz="1600" dirty="0">
                <a:latin typeface="MarkPro" panose="020B0504020101010102" pitchFamily="34" charset="77"/>
                <a:hlinkClick r:id="rId9"/>
              </a:rPr>
              <a:t>PHO’s infection prevention and control checklist for LTCH/RHs </a:t>
            </a:r>
            <a:r>
              <a:rPr lang="en-US" sz="1600" baseline="30000" dirty="0">
                <a:latin typeface="MarkPro" panose="020B0504020101010102" pitchFamily="34" charset="77"/>
              </a:rPr>
              <a:t>25</a:t>
            </a:r>
            <a:endParaRPr lang="en-US" sz="1600" baseline="30000" dirty="0">
              <a:latin typeface="MarkPro" panose="020B0504020101010102" pitchFamily="34" charset="77"/>
              <a:hlinkClick r:id="rId9"/>
            </a:endParaRPr>
          </a:p>
          <a:p>
            <a:pPr>
              <a:lnSpc>
                <a:spcPct val="100000"/>
              </a:lnSpc>
            </a:pPr>
            <a:r>
              <a:rPr lang="en-US" sz="1600" dirty="0">
                <a:latin typeface="MarkPro" panose="020B0504020101010102" pitchFamily="34" charset="77"/>
                <a:hlinkClick r:id="rId10"/>
              </a:rPr>
              <a:t>Wellness Hub’s repository of various infection prevention and control resources</a:t>
            </a:r>
            <a:r>
              <a:rPr lang="en-US" sz="1600" baseline="30000" dirty="0">
                <a:latin typeface="MarkPro" panose="020B0504020101010102" pitchFamily="34" charset="77"/>
              </a:rPr>
              <a:t>26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B5FD70B-E4F1-0833-DD49-0A694B962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46" y="1135931"/>
            <a:ext cx="7886700" cy="769069"/>
          </a:xfrm>
        </p:spPr>
        <p:txBody>
          <a:bodyPr>
            <a:normAutofit fontScale="90000"/>
          </a:bodyPr>
          <a:lstStyle/>
          <a:p>
            <a:r>
              <a:rPr lang="en-CA" dirty="0"/>
              <a:t>Additional Resources – Infection prevention and control</a:t>
            </a:r>
            <a:endParaRPr lang="en-US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66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200"/>
    </mc:Choice>
    <mc:Fallback xmlns="">
      <p:transition spd="slow" advTm="44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B5FD70B-E4F1-0833-DD49-0A694B962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46" y="1135931"/>
            <a:ext cx="7886700" cy="769069"/>
          </a:xfrm>
        </p:spPr>
        <p:txBody>
          <a:bodyPr>
            <a:normAutofit fontScale="90000"/>
          </a:bodyPr>
          <a:lstStyle/>
          <a:p>
            <a:r>
              <a:rPr lang="en-CA" dirty="0"/>
              <a:t>Additional Resources – </a:t>
            </a:r>
            <a:br>
              <a:rPr lang="en-CA" dirty="0"/>
            </a:br>
            <a:r>
              <a:rPr lang="en-CA" dirty="0"/>
              <a:t>Implementation-at-a-Glance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546" y="2120119"/>
            <a:ext cx="7318454" cy="3366281"/>
          </a:xfrm>
        </p:spPr>
        <p:txBody>
          <a:bodyPr>
            <a:normAutofit/>
          </a:bodyPr>
          <a:lstStyle/>
          <a:p>
            <a:pPr marL="0" indent="0">
              <a:lnSpc>
                <a:spcPct val="123000"/>
              </a:lnSpc>
              <a:buNone/>
            </a:pPr>
            <a:r>
              <a:rPr lang="en-CA" sz="1800" dirty="0"/>
              <a:t>Another resource that may be of use is our implementation-at-a-glance sheet. In your role as a vaccine champion and/or LTCH/RH leader, this sheet provides guidance and suggestions on resources that can be used to address some specific needs and barriers to vaccination:</a:t>
            </a:r>
          </a:p>
          <a:p>
            <a:pPr marL="0" indent="0">
              <a:lnSpc>
                <a:spcPct val="123000"/>
              </a:lnSpc>
              <a:buNone/>
            </a:pPr>
            <a:endParaRPr lang="en-CA" sz="1800" dirty="0"/>
          </a:p>
          <a:p>
            <a:pPr marL="0" indent="0">
              <a:lnSpc>
                <a:spcPct val="123000"/>
              </a:lnSpc>
              <a:buNone/>
            </a:pPr>
            <a:r>
              <a:rPr lang="en-CA" sz="1800" dirty="0">
                <a:hlinkClick r:id="rId5"/>
              </a:rPr>
              <a:t>Link to Implementation-at-a-Glance sheet</a:t>
            </a:r>
            <a:r>
              <a:rPr lang="en-CA" sz="1800" baseline="30000" dirty="0"/>
              <a:t>27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65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870"/>
    </mc:Choice>
    <mc:Fallback xmlns="">
      <p:transition spd="slow" advTm="188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1138" y="2819400"/>
            <a:ext cx="6181725" cy="685799"/>
          </a:xfrm>
        </p:spPr>
        <p:txBody>
          <a:bodyPr anchor="ctr">
            <a:noAutofit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3200" dirty="0">
                <a:latin typeface="MarkPro-Bold" panose="020B0804020101010102" pitchFamily="34" charset="0"/>
              </a:rPr>
              <a:t>You’re done! </a:t>
            </a:r>
            <a:endParaRPr lang="en-US" sz="3200" dirty="0">
              <a:solidFill>
                <a:srgbClr val="FF0000"/>
              </a:solidFill>
              <a:latin typeface="MarkPro-Bold" panose="020B0804020101010102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A001DA9-AB29-2A70-D799-46179ABF5A7D}"/>
              </a:ext>
            </a:extLst>
          </p:cNvPr>
          <p:cNvSpPr txBox="1">
            <a:spLocks/>
          </p:cNvSpPr>
          <p:nvPr/>
        </p:nvSpPr>
        <p:spPr>
          <a:xfrm>
            <a:off x="361951" y="1371600"/>
            <a:ext cx="8420100" cy="13716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10000"/>
                <a:lumOff val="9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3600" dirty="0">
                <a:solidFill>
                  <a:schemeClr val="bg1"/>
                </a:solidFill>
                <a:latin typeface="MarkPro-Bold" panose="020B0804020101010102" pitchFamily="34" charset="0"/>
              </a:rPr>
              <a:t>Congratulations!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4FF0EBE-7E9F-DBD7-2EA1-BFB19E2C09DE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12394" y="3709988"/>
            <a:ext cx="1319212" cy="131921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860B42A-9E7E-D8EC-5A58-335FE83A5F66}"/>
              </a:ext>
            </a:extLst>
          </p:cNvPr>
          <p:cNvSpPr txBox="1">
            <a:spLocks/>
          </p:cNvSpPr>
          <p:nvPr/>
        </p:nvSpPr>
        <p:spPr>
          <a:xfrm>
            <a:off x="361951" y="5022850"/>
            <a:ext cx="8420099" cy="1073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400" dirty="0">
                <a:latin typeface="MarkPro-Bold" panose="020B0804020101010102" pitchFamily="34" charset="0"/>
              </a:rPr>
              <a:t>Thank you for your commitment </a:t>
            </a:r>
            <a:br>
              <a:rPr lang="en-US" sz="2400" dirty="0">
                <a:latin typeface="MarkPro-Bold" panose="020B0804020101010102" pitchFamily="34" charset="0"/>
              </a:rPr>
            </a:br>
            <a:r>
              <a:rPr lang="en-US" sz="2400" dirty="0">
                <a:latin typeface="MarkPro-Bold" panose="020B0804020101010102" pitchFamily="34" charset="0"/>
              </a:rPr>
              <a:t>to becoming a </a:t>
            </a:r>
            <a:r>
              <a:rPr lang="en-US" sz="2400" b="1" dirty="0">
                <a:latin typeface="MarkPro-Bold" panose="020B0804020101010102" pitchFamily="34" charset="0"/>
              </a:rPr>
              <a:t>Vaccine Champion</a:t>
            </a:r>
            <a:r>
              <a:rPr lang="en-US" sz="2400" dirty="0">
                <a:latin typeface="MarkPro-Bold" panose="020B0804020101010102" pitchFamily="34" charset="0"/>
              </a:rPr>
              <a:t>. </a:t>
            </a:r>
            <a:endParaRPr lang="en-US" sz="2400" dirty="0">
              <a:solidFill>
                <a:srgbClr val="FF0000"/>
              </a:solidFill>
              <a:latin typeface="MarkPro-Bold" panose="020B0804020101010102" pitchFamily="34" charset="0"/>
            </a:endParaRP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72A41A5-81C9-84F0-4AF8-E33262D1CC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57624" y="53117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37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06"/>
    </mc:Choice>
    <mc:Fallback xmlns="">
      <p:transition spd="slow" advTm="117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KTP 202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0D64"/>
      </a:accent1>
      <a:accent2>
        <a:srgbClr val="8CB84B"/>
      </a:accent2>
      <a:accent3>
        <a:srgbClr val="9E9E9E"/>
      </a:accent3>
      <a:accent4>
        <a:srgbClr val="0069A9"/>
      </a:accent4>
      <a:accent5>
        <a:srgbClr val="66A5CB"/>
      </a:accent5>
      <a:accent6>
        <a:srgbClr val="333691"/>
      </a:accent6>
      <a:hlink>
        <a:srgbClr val="0069A9"/>
      </a:hlink>
      <a:folHlink>
        <a:srgbClr val="20151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TP_Presentation_Template_2024" id="{CD77A7A0-6F00-3943-A7D2-E09C4C14F2AC}" vid="{49B3BCBE-2995-9147-9F4A-E4880D6583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IDMMTaxHTField0 xmlns="ddd86614-e075-45fd-ad75-7be4b83b486d">
      <Terms xmlns="http://schemas.microsoft.com/office/infopath/2007/PartnerControls"/>
    </PolicyIDMMTaxHTField0>
    <FormUser xmlns="096c58e8-8716-40f2-bffe-ba48efd422ef">End User</FormUser>
    <PolicyFunctionArea xmlns="096c58e8-8716-40f2-bffe-ba48efd422ef">Communications</PolicyFunctionArea>
    <FormType xmlns="096c58e8-8716-40f2-bffe-ba48efd422ef">Tools/Templates</FormType>
    <ResourceID xmlns="096c58e8-8716-40f2-bffe-ba48efd422ef" xsi:nil="true"/>
    <TaxCatchAll xmlns="ddd86614-e075-45fd-ad75-7be4b83b486d">
      <Value>2124</Value>
      <Value>1893</Value>
      <Value>1880</Value>
      <Value>1879</Value>
      <Value>1878</Value>
      <Value>1877</Value>
      <Value>1876</Value>
      <Value>1979</Value>
      <Value>1978</Value>
      <Value>1977</Value>
      <Value>1976</Value>
      <Value>1975</Value>
      <Value>1974</Value>
      <Value>1973</Value>
      <Value>1972</Value>
      <Value>1971</Value>
      <Value>579</Value>
      <Value>1969</Value>
      <Value>1968</Value>
      <Value>1967</Value>
      <Value>1966</Value>
      <Value>1954</Value>
      <Value>1953</Value>
      <Value>1952</Value>
      <Value>1951</Value>
      <Value>1950</Value>
      <Value>1949</Value>
      <Value>2156</Value>
      <Value>2155</Value>
      <Value>2152</Value>
      <Value>1930</Value>
      <Value>1929</Value>
      <Value>1928</Value>
      <Value>1970</Value>
    </TaxCatchAll>
    <ResourceCategoryTaxHTField0 xmlns="ddd86614-e075-45fd-ad75-7be4b83b486d">
      <Terms xmlns="http://schemas.microsoft.com/office/infopath/2007/PartnerControls">
        <TermInfo xmlns="http://schemas.microsoft.com/office/infopath/2007/PartnerControls">
          <TermName xmlns="http://schemas.microsoft.com/office/infopath/2007/PartnerControls">Templates</TermName>
          <TermId xmlns="http://schemas.microsoft.com/office/infopath/2007/PartnerControls">8b9833f7-6ddd-4a9e-82ef-b4e6b12e4151</TermId>
        </TermInfo>
      </Terms>
    </ResourceCategoryTaxHTField0>
    <OAHPPLocationTaxHTField0 xmlns="ddd86614-e075-45fd-ad75-7be4b83b486d">
      <Terms xmlns="http://schemas.microsoft.com/office/infopath/2007/PartnerControls">
        <TermInfo xmlns="http://schemas.microsoft.com/office/infopath/2007/PartnerControls">
          <TermName xmlns="http://schemas.microsoft.com/office/infopath/2007/PartnerControls">ALL</TermName>
          <TermId xmlns="http://schemas.microsoft.com/office/infopath/2007/PartnerControls">9a2671d7-c4d2-4a5e-95f7-b27107612865</TermId>
        </TermInfo>
        <TermInfo xmlns="http://schemas.microsoft.com/office/infopath/2007/PartnerControls">
          <TermName xmlns="http://schemas.microsoft.com/office/infopath/2007/PartnerControls">Head Office</TermName>
          <TermId xmlns="http://schemas.microsoft.com/office/infopath/2007/PartnerControls">602d3fbf-925e-485a-a5b0-47981dae1253</TermId>
        </TermInfo>
        <TermInfo xmlns="http://schemas.microsoft.com/office/infopath/2007/PartnerControls">
          <TermName xmlns="http://schemas.microsoft.com/office/infopath/2007/PartnerControls">PHL</TermName>
          <TermId xmlns="http://schemas.microsoft.com/office/infopath/2007/PartnerControls">ec98a33f-c22a-4877-9027-f70b81412b51</TermId>
        </TermInfo>
        <TermInfo xmlns="http://schemas.microsoft.com/office/infopath/2007/PartnerControls">
          <TermName xmlns="http://schemas.microsoft.com/office/infopath/2007/PartnerControls">RICN</TermName>
          <TermId xmlns="http://schemas.microsoft.com/office/infopath/2007/PartnerControls">6ea63de3-ce01-4f6e-b01c-b53902978101</TermId>
        </TermInfo>
        <TermInfo xmlns="http://schemas.microsoft.com/office/infopath/2007/PartnerControls">
          <TermName xmlns="http://schemas.microsoft.com/office/infopath/2007/PartnerControls">480 University Avenue</TermName>
          <TermId xmlns="http://schemas.microsoft.com/office/infopath/2007/PartnerControls">96e84714-4c49-4e8b-9a26-df8291d12c4a</TermId>
        </TermInfo>
        <TermInfo xmlns="http://schemas.microsoft.com/office/infopath/2007/PartnerControls">
          <TermName xmlns="http://schemas.microsoft.com/office/infopath/2007/PartnerControls">ALL</TermName>
          <TermId xmlns="http://schemas.microsoft.com/office/infopath/2007/PartnerControls">e4e26f8d-580b-4e1d-9cd1-688ec0f9c5a9</TermId>
        </TermInfo>
        <TermInfo xmlns="http://schemas.microsoft.com/office/infopath/2007/PartnerControls">
          <TermName xmlns="http://schemas.microsoft.com/office/infopath/2007/PartnerControls">ALL</TermName>
          <TermId xmlns="http://schemas.microsoft.com/office/infopath/2007/PartnerControls">8bd18b8f-fd4d-44f5-950b-f67ae48186c0</TermId>
        </TermInfo>
        <TermInfo xmlns="http://schemas.microsoft.com/office/infopath/2007/PartnerControls">
          <TermName xmlns="http://schemas.microsoft.com/office/infopath/2007/PartnerControls">Hamilton</TermName>
          <TermId xmlns="http://schemas.microsoft.com/office/infopath/2007/PartnerControls">691925e1-35b0-4788-a250-10d4c484d987</TermId>
        </TermInfo>
        <TermInfo xmlns="http://schemas.microsoft.com/office/infopath/2007/PartnerControls">
          <TermName xmlns="http://schemas.microsoft.com/office/infopath/2007/PartnerControls">Kingston</TermName>
          <TermId xmlns="http://schemas.microsoft.com/office/infopath/2007/PartnerControls">8f5d76a6-b0b6-43e1-b5cf-8f5586f9ce7d</TermId>
        </TermInfo>
        <TermInfo xmlns="http://schemas.microsoft.com/office/infopath/2007/PartnerControls">
          <TermName xmlns="http://schemas.microsoft.com/office/infopath/2007/PartnerControls">London</TermName>
          <TermId xmlns="http://schemas.microsoft.com/office/infopath/2007/PartnerControls">e67bd978-5dc9-4f6b-82ab-76da3fe8b7a1</TermId>
        </TermInfo>
        <TermInfo xmlns="http://schemas.microsoft.com/office/infopath/2007/PartnerControls">
          <TermName xmlns="http://schemas.microsoft.com/office/infopath/2007/PartnerControls">Orillia</TermName>
          <TermId xmlns="http://schemas.microsoft.com/office/infopath/2007/PartnerControls">b8a724b7-9139-48e1-bd5d-763635e58979</TermId>
        </TermInfo>
        <TermInfo xmlns="http://schemas.microsoft.com/office/infopath/2007/PartnerControls">
          <TermName xmlns="http://schemas.microsoft.com/office/infopath/2007/PartnerControls">Ottawa</TermName>
          <TermId xmlns="http://schemas.microsoft.com/office/infopath/2007/PartnerControls">95a6538a-6ba2-4be6-b74c-ed79773a9a6e</TermId>
        </TermInfo>
        <TermInfo xmlns="http://schemas.microsoft.com/office/infopath/2007/PartnerControls">
          <TermName xmlns="http://schemas.microsoft.com/office/infopath/2007/PartnerControls">Peterborough</TermName>
          <TermId xmlns="http://schemas.microsoft.com/office/infopath/2007/PartnerControls">f186f995-adb4-4b24-8802-abbb7868f291</TermId>
        </TermInfo>
        <TermInfo xmlns="http://schemas.microsoft.com/office/infopath/2007/PartnerControls">
          <TermName xmlns="http://schemas.microsoft.com/office/infopath/2007/PartnerControls">Sault Ste Marie</TermName>
          <TermId xmlns="http://schemas.microsoft.com/office/infopath/2007/PartnerControls">b8926c8e-982e-4642-9f67-4c8eadb80b17</TermId>
        </TermInfo>
        <TermInfo xmlns="http://schemas.microsoft.com/office/infopath/2007/PartnerControls">
          <TermName xmlns="http://schemas.microsoft.com/office/infopath/2007/PartnerControls">Sudbury</TermName>
          <TermId xmlns="http://schemas.microsoft.com/office/infopath/2007/PartnerControls">9e7b06e5-8b9f-413d-b491-2f5135873405</TermId>
        </TermInfo>
        <TermInfo xmlns="http://schemas.microsoft.com/office/infopath/2007/PartnerControls">
          <TermName xmlns="http://schemas.microsoft.com/office/infopath/2007/PartnerControls">Thunder Bay</TermName>
          <TermId xmlns="http://schemas.microsoft.com/office/infopath/2007/PartnerControls">e43220e7-f470-4bcb-a9af-fb21f87d62b1</TermId>
        </TermInfo>
        <TermInfo xmlns="http://schemas.microsoft.com/office/infopath/2007/PartnerControls">
          <TermName xmlns="http://schemas.microsoft.com/office/infopath/2007/PartnerControls">Timmins</TermName>
          <TermId xmlns="http://schemas.microsoft.com/office/infopath/2007/PartnerControls">564f757d-aefe-4788-92e1-a57322d27545</TermId>
        </TermInfo>
        <TermInfo xmlns="http://schemas.microsoft.com/office/infopath/2007/PartnerControls">
          <TermName xmlns="http://schemas.microsoft.com/office/infopath/2007/PartnerControls">Toronto</TermName>
          <TermId xmlns="http://schemas.microsoft.com/office/infopath/2007/PartnerControls">86337a21-f33f-4cc7-b185-12edb0b2be69</TermId>
        </TermInfo>
        <TermInfo xmlns="http://schemas.microsoft.com/office/infopath/2007/PartnerControls">
          <TermName xmlns="http://schemas.microsoft.com/office/infopath/2007/PartnerControls">ALL</TermName>
          <TermId xmlns="http://schemas.microsoft.com/office/infopath/2007/PartnerControls">7043ba9b-1efb-465f-90fd-a5ccbb039413</TermId>
        </TermInfo>
        <TermInfo xmlns="http://schemas.microsoft.com/office/infopath/2007/PartnerControls">
          <TermName xmlns="http://schemas.microsoft.com/office/infopath/2007/PartnerControls">CEICN</TermName>
          <TermId xmlns="http://schemas.microsoft.com/office/infopath/2007/PartnerControls">87791ad2-3c37-4005-8db8-c803279c879d</TermId>
        </TermInfo>
        <TermInfo xmlns="http://schemas.microsoft.com/office/infopath/2007/PartnerControls">
          <TermName xmlns="http://schemas.microsoft.com/office/infopath/2007/PartnerControls">CICN</TermName>
          <TermId xmlns="http://schemas.microsoft.com/office/infopath/2007/PartnerControls">82f3db01-9a24-4a34-8101-b26ed27192a7</TermId>
        </TermInfo>
        <TermInfo xmlns="http://schemas.microsoft.com/office/infopath/2007/PartnerControls">
          <TermName xmlns="http://schemas.microsoft.com/office/infopath/2007/PartnerControls">CRICN</TermName>
          <TermId xmlns="http://schemas.microsoft.com/office/infopath/2007/PartnerControls">dc60da81-99bb-4d84-a006-1332e616373f</TermId>
        </TermInfo>
        <TermInfo xmlns="http://schemas.microsoft.com/office/infopath/2007/PartnerControls">
          <TermName xmlns="http://schemas.microsoft.com/office/infopath/2007/PartnerControls">CSICN</TermName>
          <TermId xmlns="http://schemas.microsoft.com/office/infopath/2007/PartnerControls">007469c0-8ac0-40bc-b905-bc570f25ee58</TermId>
        </TermInfo>
        <TermInfo xmlns="http://schemas.microsoft.com/office/infopath/2007/PartnerControls">
          <TermName xmlns="http://schemas.microsoft.com/office/infopath/2007/PartnerControls">CWICN</TermName>
          <TermId xmlns="http://schemas.microsoft.com/office/infopath/2007/PartnerControls">48c2184a-b6c7-4a82-ad54-70e05e842508</TermId>
        </TermInfo>
        <TermInfo xmlns="http://schemas.microsoft.com/office/infopath/2007/PartnerControls">
          <TermName xmlns="http://schemas.microsoft.com/office/infopath/2007/PartnerControls">ESCICN</TermName>
          <TermId xmlns="http://schemas.microsoft.com/office/infopath/2007/PartnerControls">e15ab312-4513-4c6f-9d46-d08f0a44a237</TermId>
        </TermInfo>
        <TermInfo xmlns="http://schemas.microsoft.com/office/infopath/2007/PartnerControls">
          <TermName xmlns="http://schemas.microsoft.com/office/infopath/2007/PartnerControls">MHICN</TermName>
          <TermId xmlns="http://schemas.microsoft.com/office/infopath/2007/PartnerControls">32f43c42-b91d-4a31-926a-a0ed4e3ab625</TermId>
        </TermInfo>
        <TermInfo xmlns="http://schemas.microsoft.com/office/infopath/2007/PartnerControls">
          <TermName xmlns="http://schemas.microsoft.com/office/infopath/2007/PartnerControls">NEOICN</TermName>
          <TermId xmlns="http://schemas.microsoft.com/office/infopath/2007/PartnerControls">5c7b8e9f-c323-4328-a73a-30f9e116988a</TermId>
        </TermInfo>
        <TermInfo xmlns="http://schemas.microsoft.com/office/infopath/2007/PartnerControls">
          <TermName xmlns="http://schemas.microsoft.com/office/infopath/2007/PartnerControls">NSMICN</TermName>
          <TermId xmlns="http://schemas.microsoft.com/office/infopath/2007/PartnerControls">42c5f2fe-385d-4a6e-87fb-3ed1094985d5</TermId>
        </TermInfo>
        <TermInfo xmlns="http://schemas.microsoft.com/office/infopath/2007/PartnerControls">
          <TermName xmlns="http://schemas.microsoft.com/office/infopath/2007/PartnerControls">NWOICN</TermName>
          <TermId xmlns="http://schemas.microsoft.com/office/infopath/2007/PartnerControls">092a4148-cc72-43bb-b1e3-733b51aa639a</TermId>
        </TermInfo>
        <TermInfo xmlns="http://schemas.microsoft.com/office/infopath/2007/PartnerControls">
          <TermName xmlns="http://schemas.microsoft.com/office/infopath/2007/PartnerControls">SEOICN</TermName>
          <TermId xmlns="http://schemas.microsoft.com/office/infopath/2007/PartnerControls">ec0fe43d-fc64-4f6f-8c6a-8d4c5d6089da</TermId>
        </TermInfo>
        <TermInfo xmlns="http://schemas.microsoft.com/office/infopath/2007/PartnerControls">
          <TermName xmlns="http://schemas.microsoft.com/office/infopath/2007/PartnerControls">SWOICN</TermName>
          <TermId xmlns="http://schemas.microsoft.com/office/infopath/2007/PartnerControls">76da14b8-83d8-4da7-be3c-146d21cc137d</TermId>
        </TermInfo>
        <TermInfo xmlns="http://schemas.microsoft.com/office/infopath/2007/PartnerControls">
          <TermName xmlns="http://schemas.microsoft.com/office/infopath/2007/PartnerControls">TCICN</TermName>
          <TermId xmlns="http://schemas.microsoft.com/office/infopath/2007/PartnerControls">ed46aaac-eb22-47b5-92b5-837f8e95a05e</TermId>
        </TermInfo>
        <TermInfo xmlns="http://schemas.microsoft.com/office/infopath/2007/PartnerControls">
          <TermName xmlns="http://schemas.microsoft.com/office/infopath/2007/PartnerControls">WWICN</TermName>
          <TermId xmlns="http://schemas.microsoft.com/office/infopath/2007/PartnerControls">a586fd9c-e7ba-45d6-a7a6-025f542d4a0a</TermId>
        </TermInfo>
      </Terms>
    </OAHPPLocationTaxHTField0>
    <_dlc_DocId xmlns="ddd86614-e075-45fd-ad75-7be4b83b486d">E7YEJEDTSY7N-342-240</_dlc_DocId>
    <_dlc_DocIdUrl xmlns="ddd86614-e075-45fd-ad75-7be4b83b486d">
      <Url>https://goto.oahpp.ca/resources/_layouts/DocIdRedir.aspx?ID=E7YEJEDTSY7N-342-240</Url>
      <Description>E7YEJEDTSY7N-342-240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LongProperties xmlns="http://schemas.microsoft.com/office/2006/metadata/longProperties">
  <LongProp xmlns="" name="OAHPPLocationTaxHTField0"><![CDATA[ALL|9a2671d7-c4d2-4a5e-95f7-b27107612865;Head Office|602d3fbf-925e-485a-a5b0-47981dae1253;PHL|ec98a33f-c22a-4877-9027-f70b81412b51;RICN|6ea63de3-ce01-4f6e-b01c-b53902978101;1075 Bay Street|516f4638-d9ff-4d03-8ffc-028db6e39066;480 University Avenue|96e84714-4c49-4e8b-9a26-df8291d12c4a;All|e4e26f8d-580b-4e1d-9cd1-688ec0f9c5a9;ALL|8bd18b8f-fd4d-44f5-950b-f67ae48186c0;Hamilton|691925e1-35b0-4788-a250-10d4c484d987;Kingston|8f5d76a6-b0b6-43e1-b5cf-8f5586f9ce7d;London|e67bd978-5dc9-4f6b-82ab-76da3fe8b7a1;Orillia|b8a724b7-9139-48e1-bd5d-763635e58979;Ottawa|95a6538a-6ba2-4be6-b74c-ed79773a9a6e;Peterborough|f186f995-adb4-4b24-8802-abbb7868f291;Sault Ste Marie|b8926c8e-982e-4642-9f67-4c8eadb80b17;Sudbury|9e7b06e5-8b9f-413d-b491-2f5135873405;Thunder Bay|e43220e7-f470-4bcb-a9af-fb21f87d62b1;Timmins|564f757d-aefe-4788-92e1-a57322d27545;Toronto|86337a21-f33f-4cc7-b185-12edb0b2be69;ALL|7043ba9b-1efb-465f-90fd-a5ccbb039413;CEICN|87791ad2-3c37-4005-8db8-c803279c879d;CICN|82f3db01-9a24-4a34-8101-b26ed27192a7;CRICN|dc60da81-99bb-4d84-a006-1332e616373f;CSICN|007469c0-8ac0-40bc-b905-bc570f25ee58;CWICN|48c2184a-b6c7-4a82-ad54-70e05e842508;ESCICN|e15ab312-4513-4c6f-9d46-d08f0a44a237;MHICN|32f43c42-b91d-4a31-926a-a0ed4e3ab625;NEOICN|5c7b8e9f-c323-4328-a73a-30f9e116988a;NSMICN|42c5f2fe-385d-4a6e-87fb-3ed1094985d5;NWOICN|092a4148-cc72-43bb-b1e3-733b51aa639a;SEOICN|ec0fe43d-fc64-4f6f-8c6a-8d4c5d6089da;SWOICN|76da14b8-83d8-4da7-be3c-146d21cc137d;TCICN|ed46aaac-eb22-47b5-92b5-837f8e95a05e;WWICN|a586fd9c-e7ba-45d6-a7a6-025f542d4a0a]]></LongProp>
  <LongProp xmlns="" name="TaxCatchAll"><![CDATA[2124;#;#1893;#;#1880;#;#1879;#;#1878;#;#1877;#;#1876;#;#1979;#;#1978;#;#1977;#;#1976;#;#1975;#;#1974;#;#1973;#;#1972;#;#1971;#;#579;#;#1969;#;#1968;#;#1967;#;#1966;#;#1954;#;#1953;#;#1952;#;#1951;#;#1950;#;#1949;#;#2156;#;#2155;#;#2154;#;#2152;#;#1930;#;#1929;#;#1928;#;#1970;#]]></LongProp>
</LongProperti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Resource Document" ma:contentTypeID="0x010100FF2D2F39482BE5458CA9CDA49A87AA64000BE3EE26EAA8774995E06790B09CC106" ma:contentTypeVersion="15" ma:contentTypeDescription="" ma:contentTypeScope="" ma:versionID="81a2d75d77d9fcfdf11748509394936b">
  <xsd:schema xmlns:xsd="http://www.w3.org/2001/XMLSchema" xmlns:xs="http://www.w3.org/2001/XMLSchema" xmlns:p="http://schemas.microsoft.com/office/2006/metadata/properties" xmlns:ns2="096c58e8-8716-40f2-bffe-ba48efd422ef" xmlns:ns3="ddd86614-e075-45fd-ad75-7be4b83b486d" targetNamespace="http://schemas.microsoft.com/office/2006/metadata/properties" ma:root="true" ma:fieldsID="853dddf609d999eb5b21683a275a5bf3" ns2:_="" ns3:_="">
    <xsd:import namespace="096c58e8-8716-40f2-bffe-ba48efd422ef"/>
    <xsd:import namespace="ddd86614-e075-45fd-ad75-7be4b83b486d"/>
    <xsd:element name="properties">
      <xsd:complexType>
        <xsd:sequence>
          <xsd:element name="documentManagement">
            <xsd:complexType>
              <xsd:all>
                <xsd:element ref="ns2:ResourceID" minOccurs="0"/>
                <xsd:element ref="ns2:FormType" minOccurs="0"/>
                <xsd:element ref="ns2:FormUser" minOccurs="0"/>
                <xsd:element ref="ns2:PolicyFunctionArea" minOccurs="0"/>
                <xsd:element ref="ns3:ResourceCategoryTaxHTField0" minOccurs="0"/>
                <xsd:element ref="ns3:TaxCatchAll" minOccurs="0"/>
                <xsd:element ref="ns3:TaxCatchAllLabel" minOccurs="0"/>
                <xsd:element ref="ns3:PolicyIDMMTaxHTField0" minOccurs="0"/>
                <xsd:element ref="ns3:OAHPPLocationTaxHTField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6c58e8-8716-40f2-bffe-ba48efd422ef" elementFormDefault="qualified">
    <xsd:import namespace="http://schemas.microsoft.com/office/2006/documentManagement/types"/>
    <xsd:import namespace="http://schemas.microsoft.com/office/infopath/2007/PartnerControls"/>
    <xsd:element name="ResourceID" ma:index="2" nillable="true" ma:displayName="Resource ID" ma:description="Unique identifier if applicable (i.e. form number)" ma:internalName="ResourceID">
      <xsd:simpleType>
        <xsd:restriction base="dms:Text">
          <xsd:maxLength value="15"/>
        </xsd:restriction>
      </xsd:simpleType>
    </xsd:element>
    <xsd:element name="FormType" ma:index="3" nillable="true" ma:displayName="Resource Type" ma:format="Dropdown" ma:internalName="FormType">
      <xsd:simpleType>
        <xsd:restriction base="dms:Choice">
          <xsd:enumeration value="Form"/>
          <xsd:enumeration value="Guidelines"/>
          <xsd:enumeration value="Policy"/>
          <xsd:enumeration value="Procedures/How To"/>
          <xsd:enumeration value="Publication/Journal/Literature"/>
          <xsd:enumeration value="Retention Schedule"/>
          <xsd:enumeration value="System Documentation"/>
          <xsd:enumeration value="Tools/Templates"/>
          <xsd:enumeration value="Training Material"/>
        </xsd:restriction>
      </xsd:simpleType>
    </xsd:element>
    <xsd:element name="FormUser" ma:index="6" nillable="true" ma:displayName="Resource User" ma:default="End User" ma:format="Dropdown" ma:internalName="FormUser">
      <xsd:simpleType>
        <xsd:restriction base="dms:Choice">
          <xsd:enumeration value="End User"/>
          <xsd:enumeration value="Processor"/>
          <xsd:enumeration value="Manager"/>
        </xsd:restriction>
      </xsd:simpleType>
    </xsd:element>
    <xsd:element name="PolicyFunctionArea" ma:index="7" nillable="true" ma:displayName="Function Area" ma:format="Dropdown" ma:internalName="PolicyFunctionArea">
      <xsd:simpleType>
        <xsd:restriction base="dms:Choice">
          <xsd:enumeration value="Board"/>
          <xsd:enumeration value="Communications"/>
          <xsd:enumeration value="Facilities"/>
          <xsd:enumeration value="Finance / Procurement"/>
          <xsd:enumeration value="Human Resources"/>
          <xsd:enumeration value="IT / IM"/>
          <xsd:enumeration value="Programs / Departments"/>
          <xsd:enumeration value="Corporate"/>
          <xsd:enumeration value="Research and Academic"/>
          <xsd:enumeration value="Risk Management"/>
          <xsd:enumeration value="COOP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d86614-e075-45fd-ad75-7be4b83b486d" elementFormDefault="qualified">
    <xsd:import namespace="http://schemas.microsoft.com/office/2006/documentManagement/types"/>
    <xsd:import namespace="http://schemas.microsoft.com/office/infopath/2007/PartnerControls"/>
    <xsd:element name="ResourceCategoryTaxHTField0" ma:index="12" nillable="true" ma:taxonomy="true" ma:internalName="ResourceCategoryTaxHTField0" ma:taxonomyFieldName="ResourceCategory" ma:displayName="Resource Category" ma:default="" ma:fieldId="{c111e853-a6f9-401a-a808-f989a83d6349}" ma:taxonomyMulti="true" ma:sspId="49902157-4f79-49bc-a821-2837ff72634b" ma:termSetId="187940e3-f30d-4732-8b67-0fdf0e2b2e8d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TaxCatchAll" ma:index="13" nillable="true" ma:displayName="Taxonomy Catch All Column" ma:hidden="true" ma:list="{f78954d5-acc0-4ffb-98ec-a1572a064751}" ma:internalName="TaxCatchAll" ma:showField="CatchAllData" ma:web="ddd86614-e075-45fd-ad75-7be4b83b48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4" nillable="true" ma:displayName="Taxonomy Catch All Column1" ma:hidden="true" ma:list="{f78954d5-acc0-4ffb-98ec-a1572a064751}" ma:internalName="TaxCatchAllLabel" ma:readOnly="true" ma:showField="CatchAllDataLabel" ma:web="ddd86614-e075-45fd-ad75-7be4b83b48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olicyIDMMTaxHTField0" ma:index="16" nillable="true" ma:taxonomy="true" ma:internalName="PolicyIDMMTaxHTField0" ma:taxonomyFieldName="PolicyIDMM" ma:displayName="Policy ID" ma:default="" ma:fieldId="{7a1a90a9-82a7-4443-8702-e896b2bb4532}" ma:taxonomyMulti="true" ma:sspId="49902157-4f79-49bc-a821-2837ff72634b" ma:termSetId="4a0ee074-4e72-486b-bc89-125890390ec9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OAHPPLocationTaxHTField0" ma:index="19" nillable="true" ma:taxonomy="true" ma:internalName="OAHPPLocationTaxHTField0" ma:taxonomyFieldName="OAHPPLocation" ma:displayName="OAHPP Location" ma:default="" ma:fieldId="{25763e75-9f32-4244-af97-f669a3af9b62}" ma:taxonomyMulti="true" ma:sspId="49902157-4f79-49bc-a821-2837ff72634b" ma:termSetId="ee7422e9-b857-4b3b-a338-76174fb6dd7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 ma:index="18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83F255-5CDF-43E3-B028-1539FDAFD51D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8B4F8BC1-8E60-48D3-B9B5-BAA8901EAE80}">
  <ds:schemaRefs>
    <ds:schemaRef ds:uri="http://purl.org/dc/dcmitype/"/>
    <ds:schemaRef ds:uri="ddd86614-e075-45fd-ad75-7be4b83b486d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096c58e8-8716-40f2-bffe-ba48efd422ef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93EF2CD-0E42-4320-B03A-E110151C5DFC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165C6F6-72CB-4791-8806-C1B1702AAC2F}">
  <ds:schemaRefs>
    <ds:schemaRef ds:uri="http://schemas.microsoft.com/office/2006/metadata/longProperties"/>
    <ds:schemaRef ds:uri=""/>
  </ds:schemaRefs>
</ds:datastoreItem>
</file>

<file path=customXml/itemProps5.xml><?xml version="1.0" encoding="utf-8"?>
<ds:datastoreItem xmlns:ds="http://schemas.openxmlformats.org/officeDocument/2006/customXml" ds:itemID="{3D4FC702-4ADF-40A4-B75C-EFECE7AF6E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6c58e8-8716-40f2-bffe-ba48efd422ef"/>
    <ds:schemaRef ds:uri="ddd86614-e075-45fd-ad75-7be4b83b48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20250224_Vaccine Champions_Module 2</Template>
  <TotalTime>651</TotalTime>
  <Words>1584</Words>
  <Application>Microsoft Office PowerPoint</Application>
  <PresentationFormat>On-screen Show (4:3)</PresentationFormat>
  <Paragraphs>141</Paragraphs>
  <Slides>16</Slides>
  <Notes>12</Notes>
  <HiddenSlides>0</HiddenSlides>
  <MMClips>16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MarkPro</vt:lpstr>
      <vt:lpstr>MarkPro-Bold</vt:lpstr>
      <vt:lpstr>Wingdings</vt:lpstr>
      <vt:lpstr>Office Theme</vt:lpstr>
      <vt:lpstr>Module 7: Summary and Resources</vt:lpstr>
      <vt:lpstr>Course Summary</vt:lpstr>
      <vt:lpstr>Course Summary</vt:lpstr>
      <vt:lpstr>Course Summary</vt:lpstr>
      <vt:lpstr>Course Summary</vt:lpstr>
      <vt:lpstr>Resources</vt:lpstr>
      <vt:lpstr>Resources</vt:lpstr>
      <vt:lpstr>Resources</vt:lpstr>
      <vt:lpstr>PowerPoint Presentation</vt:lpstr>
      <vt:lpstr>Resources</vt:lpstr>
      <vt:lpstr>Additional Resources</vt:lpstr>
      <vt:lpstr>Additional Resources - Vaccination</vt:lpstr>
      <vt:lpstr>Additional Resources - Vaccination</vt:lpstr>
      <vt:lpstr>Additional Resources – Infection prevention and control</vt:lpstr>
      <vt:lpstr>Additional Resources –  Implementation-at-a-Glance</vt:lpstr>
      <vt:lpstr>PowerPoint Presentation</vt:lpstr>
    </vt:vector>
  </TitlesOfParts>
  <Company>St. Michael Hospital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Sierra Sweet</dc:creator>
  <cp:lastModifiedBy>Sierra Sweet</cp:lastModifiedBy>
  <cp:revision>218</cp:revision>
  <dcterms:created xsi:type="dcterms:W3CDTF">2025-03-05T14:59:15Z</dcterms:created>
  <dcterms:modified xsi:type="dcterms:W3CDTF">2026-09-21T22:10:07Z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AHPPLocation">
    <vt:lpwstr>2152;#ALL|9a2671d7-c4d2-4a5e-95f7-b27107612865;#1878;#Head Office|602d3fbf-925e-485a-a5b0-47981dae1253;#1880;#PHL|ec98a33f-c22a-4877-9027-f70b81412b51;#1879;#RICN|6ea63de3-ce01-4f6e-b01c-b53902978101;#2124;#480 University Avenue|96e84714-4c49-4e8b-9a26-df</vt:lpwstr>
  </property>
  <property fmtid="{D5CDD505-2E9C-101B-9397-08002B2CF9AE}" pid="3" name="LocationMMTaxHTField0">
    <vt:lpwstr>Head Office|b5e52ff0-5b56-42f2-ab6d-c6fb6d7ecf23</vt:lpwstr>
  </property>
  <property fmtid="{D5CDD505-2E9C-101B-9397-08002B2CF9AE}" pid="4" name="LocationMM">
    <vt:lpwstr>422;#Head Office|b5e52ff0-5b56-42f2-ab6d-c6fb6d7ecf23</vt:lpwstr>
  </property>
  <property fmtid="{D5CDD505-2E9C-101B-9397-08002B2CF9AE}" pid="5" name="ContentTypeId">
    <vt:lpwstr>0x010100FF2D2F39482BE5458CA9CDA49A87AA64000BE3EE26EAA8774995E06790B09CC106</vt:lpwstr>
  </property>
  <property fmtid="{D5CDD505-2E9C-101B-9397-08002B2CF9AE}" pid="6" name="ResourceCategory">
    <vt:lpwstr>579;#Templates|8b9833f7-6ddd-4a9e-82ef-b4e6b12e4151</vt:lpwstr>
  </property>
  <property fmtid="{D5CDD505-2E9C-101B-9397-08002B2CF9AE}" pid="7" name="PolicyIDMM">
    <vt:lpwstr/>
  </property>
  <property fmtid="{D5CDD505-2E9C-101B-9397-08002B2CF9AE}" pid="8" name="Order">
    <vt:r8>24000</vt:r8>
  </property>
  <property fmtid="{D5CDD505-2E9C-101B-9397-08002B2CF9AE}" pid="9" name="_dlc_DocIdItemGuid">
    <vt:lpwstr>7aeb5d68-dfef-40d6-95ca-48fe610ca676</vt:lpwstr>
  </property>
</Properties>
</file>