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6"/>
  </p:sldMasterIdLst>
  <p:notesMasterIdLst>
    <p:notesMasterId r:id="rId26"/>
  </p:notesMasterIdLst>
  <p:handoutMasterIdLst>
    <p:handoutMasterId r:id="rId27"/>
  </p:handoutMasterIdLst>
  <p:sldIdLst>
    <p:sldId id="256" r:id="rId7"/>
    <p:sldId id="259" r:id="rId8"/>
    <p:sldId id="269" r:id="rId9"/>
    <p:sldId id="266" r:id="rId10"/>
    <p:sldId id="282" r:id="rId11"/>
    <p:sldId id="286" r:id="rId12"/>
    <p:sldId id="288" r:id="rId13"/>
    <p:sldId id="289" r:id="rId14"/>
    <p:sldId id="272" r:id="rId15"/>
    <p:sldId id="285" r:id="rId16"/>
    <p:sldId id="281" r:id="rId17"/>
    <p:sldId id="270" r:id="rId18"/>
    <p:sldId id="263" r:id="rId19"/>
    <p:sldId id="283" r:id="rId20"/>
    <p:sldId id="274" r:id="rId21"/>
    <p:sldId id="265" r:id="rId22"/>
    <p:sldId id="287" r:id="rId23"/>
    <p:sldId id="273" r:id="rId24"/>
    <p:sldId id="275"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ierra Sweet" initials="SS [2]" lastIdx="10" clrIdx="7">
    <p:extLst>
      <p:ext uri="{19B8F6BF-5375-455C-9EA6-DF929625EA0E}">
        <p15:presenceInfo xmlns:p15="http://schemas.microsoft.com/office/powerpoint/2012/main" userId="S-1-5-21-1713919750-443283458-3588888695-96688" providerId="AD"/>
      </p:ext>
    </p:extLst>
  </p:cmAuthor>
  <p:cmAuthor id="1" name="Christine Fahim" initials="CF" lastIdx="3" clrIdx="2">
    <p:extLst>
      <p:ext uri="{19B8F6BF-5375-455C-9EA6-DF929625EA0E}">
        <p15:presenceInfo xmlns:p15="http://schemas.microsoft.com/office/powerpoint/2012/main" userId="Christine Fahim" providerId="None"/>
      </p:ext>
    </p:extLst>
  </p:cmAuthor>
  <p:cmAuthor id="8" name="Fatiah De Matas" initials="FD" lastIdx="3" clrIdx="8">
    <p:extLst>
      <p:ext uri="{19B8F6BF-5375-455C-9EA6-DF929625EA0E}">
        <p15:presenceInfo xmlns:p15="http://schemas.microsoft.com/office/powerpoint/2012/main" userId="a030202fe68d39c7" providerId="Windows Live"/>
      </p:ext>
    </p:extLst>
  </p:cmAuthor>
  <p:cmAuthor id="2" name="Sharon Straus" initials="SS" lastIdx="1" clrIdx="1">
    <p:extLst>
      <p:ext uri="{19B8F6BF-5375-455C-9EA6-DF929625EA0E}">
        <p15:presenceInfo xmlns:p15="http://schemas.microsoft.com/office/powerpoint/2012/main" userId="S-1-5-21-1713919750-443283458-3588888695-5422" providerId="AD"/>
      </p:ext>
    </p:extLst>
  </p:cmAuthor>
  <p:cmAuthor id="9" name="Bronwyn Barker" initials="BB" lastIdx="3" clrIdx="9">
    <p:extLst>
      <p:ext uri="{19B8F6BF-5375-455C-9EA6-DF929625EA0E}">
        <p15:presenceInfo xmlns:p15="http://schemas.microsoft.com/office/powerpoint/2012/main" userId="S-1-5-21-1670209030-2319971528-577484871-557415" providerId="AD"/>
      </p:ext>
    </p:extLst>
  </p:cmAuthor>
  <p:cmAuthor id="3" name="Kim Ibarra" initials="KI" lastIdx="2" clrIdx="3">
    <p:extLst>
      <p:ext uri="{19B8F6BF-5375-455C-9EA6-DF929625EA0E}">
        <p15:presenceInfo xmlns:p15="http://schemas.microsoft.com/office/powerpoint/2012/main" userId="S-1-5-21-1713919750-443283458-3588888695-93072" providerId="AD"/>
      </p:ext>
    </p:extLst>
  </p:cmAuthor>
  <p:cmAuthor id="4" name="Sierra Sweet" initials="SS" lastIdx="7" clrIdx="4">
    <p:extLst>
      <p:ext uri="{19B8F6BF-5375-455C-9EA6-DF929625EA0E}">
        <p15:presenceInfo xmlns:p15="http://schemas.microsoft.com/office/powerpoint/2012/main" userId="Sierra Sweet" providerId="None"/>
      </p:ext>
    </p:extLst>
  </p:cmAuthor>
  <p:cmAuthor id="5" name="Vincenza Gruppuso" initials="VG" lastIdx="6" clrIdx="5">
    <p:extLst>
      <p:ext uri="{19B8F6BF-5375-455C-9EA6-DF929625EA0E}">
        <p15:presenceInfo xmlns:p15="http://schemas.microsoft.com/office/powerpoint/2012/main" userId="S-1-5-21-1713919750-443283458-3588888695-40580" providerId="AD"/>
      </p:ext>
    </p:extLst>
  </p:cmAuthor>
  <p:cmAuthor id="6" name="Christine Fahim" initials="CF [2]" lastIdx="10" clrIdx="6">
    <p:extLst>
      <p:ext uri="{19B8F6BF-5375-455C-9EA6-DF929625EA0E}">
        <p15:presenceInfo xmlns:p15="http://schemas.microsoft.com/office/powerpoint/2012/main" userId="S-1-5-21-1713919750-443283458-3588888695-14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121"/>
    <a:srgbClr val="3E7DBC"/>
    <a:srgbClr val="2E5E8D"/>
    <a:srgbClr val="8BB93F"/>
    <a:srgbClr val="688B2F"/>
    <a:srgbClr val="172E45"/>
    <a:srgbClr val="2E5D8B"/>
    <a:srgbClr val="8CB84B"/>
    <a:srgbClr val="000D64"/>
    <a:srgbClr val="006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8543" autoAdjust="0"/>
  </p:normalViewPr>
  <p:slideViewPr>
    <p:cSldViewPr>
      <p:cViewPr varScale="1">
        <p:scale>
          <a:sx n="43" d="100"/>
          <a:sy n="43" d="100"/>
        </p:scale>
        <p:origin x="828"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20"/>
    </p:cViewPr>
  </p:sorterViewPr>
  <p:notesViewPr>
    <p:cSldViewPr>
      <p:cViewPr varScale="1">
        <p:scale>
          <a:sx n="71" d="100"/>
          <a:sy n="71" d="100"/>
        </p:scale>
        <p:origin x="-270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E2AAC93-BF7B-4A78-AA57-D63B7D127333}" type="datetimeFigureOut">
              <a:rPr lang="en-US" smtClean="0"/>
              <a:t>9/21/2026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A6D1DCC-0BA7-41D2-BDD3-C1913CB2034C}" type="slidenum">
              <a:rPr lang="en-US" smtClean="0"/>
              <a:t>‹#›</a:t>
            </a:fld>
            <a:endParaRPr lang="en-US" dirty="0"/>
          </a:p>
        </p:txBody>
      </p:sp>
    </p:spTree>
    <p:extLst>
      <p:ext uri="{BB962C8B-B14F-4D97-AF65-F5344CB8AC3E}">
        <p14:creationId xmlns:p14="http://schemas.microsoft.com/office/powerpoint/2010/main" val="9502035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990E1D2-32BC-48BA-A8ED-17B09F55C431}" type="datetimeFigureOut">
              <a:rPr lang="en-US"/>
              <a:pPr>
                <a:defRPr/>
              </a:pPr>
              <a:t>9/21/2026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7825E8E9-99ED-4478-A2EE-814BBFEC56BD}" type="slidenum">
              <a:rPr lang="en-US"/>
              <a:pPr>
                <a:defRPr/>
              </a:pPr>
              <a:t>‹#›</a:t>
            </a:fld>
            <a:endParaRPr lang="en-US" dirty="0"/>
          </a:p>
        </p:txBody>
      </p:sp>
    </p:spTree>
    <p:extLst>
      <p:ext uri="{BB962C8B-B14F-4D97-AF65-F5344CB8AC3E}">
        <p14:creationId xmlns:p14="http://schemas.microsoft.com/office/powerpoint/2010/main" val="6908986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canada.ca/en/public-health/services/diseases/coronavirus-disease-covid-19/vaccines/how-vaccinated.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1. </a:t>
            </a:r>
            <a:r>
              <a:rPr lang="en-CA" sz="1200" dirty="0"/>
              <a:t>https://www.canada.ca/en/public-health/services/diseases/coronavirus-disease-covid-19/vaccines/how-vaccinated.html</a:t>
            </a:r>
            <a:endParaRPr lang="en-CA" dirty="0"/>
          </a:p>
          <a:p>
            <a:pPr marL="0" indent="0">
              <a:buNone/>
            </a:pPr>
            <a:r>
              <a:rPr lang="en-US" sz="1200" kern="1200" dirty="0">
                <a:solidFill>
                  <a:schemeClr val="tx1"/>
                </a:solidFill>
                <a:latin typeface="+mn-lt"/>
                <a:ea typeface="+mn-ea"/>
                <a:cs typeface="+mn-cs"/>
              </a:rPr>
              <a:t>3. https://www.hopkinsmedicine.org/health/conditions-and-diseases/coronavirus/covid-19-vaccine-what-you-need-to-know</a:t>
            </a:r>
          </a:p>
          <a:p>
            <a:r>
              <a:rPr lang="en-US" dirty="0"/>
              <a:t>4. https://www.canada.ca/en/public-health/services/publications/healthy-living/canadian-immunization-guide-part-4-active-vaccines/page-26-covid-19-vaccine.html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3</a:t>
            </a:fld>
            <a:endParaRPr lang="en-US" dirty="0"/>
          </a:p>
        </p:txBody>
      </p:sp>
    </p:spTree>
    <p:extLst>
      <p:ext uri="{BB962C8B-B14F-4D97-AF65-F5344CB8AC3E}">
        <p14:creationId xmlns:p14="http://schemas.microsoft.com/office/powerpoint/2010/main" val="19228131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http://web.archive.org/web/20240828205445/https://www.idsociety.org/covid-19-real-time-learning-network/vaccines/what-is-a-breakthrough-infection/#/+/0/publishedDate_na_dt/desc/</a:t>
            </a:r>
            <a:endParaRPr lang="en-US" baseline="0"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4</a:t>
            </a:fld>
            <a:endParaRPr lang="en-US" dirty="0"/>
          </a:p>
        </p:txBody>
      </p:sp>
    </p:spTree>
    <p:extLst>
      <p:ext uri="{BB962C8B-B14F-4D97-AF65-F5344CB8AC3E}">
        <p14:creationId xmlns:p14="http://schemas.microsoft.com/office/powerpoint/2010/main" val="4817748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http://web.archive.org/web/20240828205445/https://www.idsociety.org/covid-19-real-time-learning-network/vaccines/what-is-a-breakthrough-infection/#/+/0/publishedDate_na_dt/desc/</a:t>
            </a:r>
          </a:p>
          <a:p>
            <a:r>
              <a:rPr lang="en-US" baseline="0" dirty="0"/>
              <a:t>6. http://web.archive.org/web/20250801235519/https://www.myhealthunit.ca/en/health-topics/covid-19-vaccine-vaccination-frequently-asked-questions.aspx#What-is-the-COVID-19-vaccine</a:t>
            </a:r>
          </a:p>
          <a:p>
            <a:r>
              <a:rPr lang="en-US" baseline="0" dirty="0"/>
              <a:t>7. https://www.canada.ca/en/public-health/services/diseases/coronavirus-disease-covid-19/vaccines/how-vaccinated.html </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5</a:t>
            </a:fld>
            <a:endParaRPr lang="en-US" dirty="0"/>
          </a:p>
        </p:txBody>
      </p:sp>
    </p:spTree>
    <p:extLst>
      <p:ext uri="{BB962C8B-B14F-4D97-AF65-F5344CB8AC3E}">
        <p14:creationId xmlns:p14="http://schemas.microsoft.com/office/powerpoint/2010/main" val="389388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CA" sz="1200" dirty="0"/>
              <a:t>9. https://www.healthlinkbc.ca/healthlinkbc-files/inactivated-influenza-flu-vaccine</a:t>
            </a:r>
          </a:p>
          <a:p>
            <a:pPr marL="0" indent="0">
              <a:buNone/>
            </a:pPr>
            <a:r>
              <a:rPr lang="en-CA" sz="1200" dirty="0"/>
              <a:t>10.</a:t>
            </a:r>
            <a:r>
              <a:rPr lang="en-CA" sz="1200" baseline="0" dirty="0"/>
              <a:t> </a:t>
            </a:r>
            <a:r>
              <a:rPr lang="en-US" sz="1200" dirty="0"/>
              <a:t>http://web.archive.org/web/20241208112615/https://www.publichealthontario.ca/-/media/Documents/V/2023/vaccines-influenza-season.pdf</a:t>
            </a:r>
          </a:p>
          <a:p>
            <a:r>
              <a:rPr lang="en-CA" dirty="0"/>
              <a:t>12.</a:t>
            </a:r>
            <a:r>
              <a:rPr lang="en-CA" baseline="0" dirty="0"/>
              <a:t> </a:t>
            </a:r>
            <a:r>
              <a:rPr lang="en-CA" dirty="0"/>
              <a:t>http://web.archive.org/web/20250806235419/https://health-infobase.canada.ca/covid-19/vaccine-safety/</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6</a:t>
            </a:fld>
            <a:endParaRPr lang="en-US" dirty="0"/>
          </a:p>
        </p:txBody>
      </p:sp>
    </p:spTree>
    <p:extLst>
      <p:ext uri="{BB962C8B-B14F-4D97-AF65-F5344CB8AC3E}">
        <p14:creationId xmlns:p14="http://schemas.microsoft.com/office/powerpoint/2010/main" val="13335936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12.</a:t>
            </a:r>
            <a:r>
              <a:rPr lang="en-CA" baseline="0" dirty="0"/>
              <a:t> </a:t>
            </a:r>
            <a:r>
              <a:rPr lang="en-CA" dirty="0"/>
              <a:t>https://health-infobase.canada.ca/vaccination/adverse-events/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t>13. https://www.canada.ca/en/public-health/services/diseases/coronavirus-disease-covid-19/vaccines/safety-side-effects.html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7</a:t>
            </a:fld>
            <a:endParaRPr lang="en-US" dirty="0"/>
          </a:p>
        </p:txBody>
      </p:sp>
    </p:spTree>
    <p:extLst>
      <p:ext uri="{BB962C8B-B14F-4D97-AF65-F5344CB8AC3E}">
        <p14:creationId xmlns:p14="http://schemas.microsoft.com/office/powerpoint/2010/main" val="33585601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12.</a:t>
            </a:r>
            <a:r>
              <a:rPr lang="en-CA" baseline="0" dirty="0"/>
              <a:t> </a:t>
            </a:r>
            <a:r>
              <a:rPr lang="en-CA" dirty="0"/>
              <a:t>http://web.archive.org/web/20250806235419/https://health-infobase.canada.ca/covid-19/vaccine-safety/</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8</a:t>
            </a:fld>
            <a:endParaRPr lang="en-US" dirty="0"/>
          </a:p>
        </p:txBody>
      </p:sp>
    </p:spTree>
    <p:extLst>
      <p:ext uri="{BB962C8B-B14F-4D97-AF65-F5344CB8AC3E}">
        <p14:creationId xmlns:p14="http://schemas.microsoft.com/office/powerpoint/2010/main" val="9584142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https://recalls-rappels.canada.ca/en/alert-recall/health-canada-issues-label-change-astrazeneca-and-covishield-covid-19-vaccines</a:t>
            </a:r>
          </a:p>
          <a:p>
            <a:endParaRPr lang="en-US" dirty="0"/>
          </a:p>
          <a:p>
            <a:r>
              <a:rPr lang="en-US" dirty="0"/>
              <a:t>16. https://www.canada.ca/en/public-health/services/immunization/national-advisory-committee-on-immunization-naci/rapid-response-recommended-use-astrazeneca-covid-19-vaccine-younger-adults.html</a:t>
            </a:r>
          </a:p>
          <a:p>
            <a:endParaRPr lang="en-US" dirty="0"/>
          </a:p>
          <a:p>
            <a:r>
              <a:rPr lang="en-US" dirty="0"/>
              <a:t>17. https://www.thecanadianpressnews.ca/fact_checking/astrazeneca-cites-weak-demand-not-side-effects-as-reason-for-withdrawing-covid-19-vaccine/article_8af5457a-b74c-5fdb-91dd-61c9ad285c10.html</a:t>
            </a:r>
          </a:p>
          <a:p>
            <a:endParaRPr lang="en-US" dirty="0"/>
          </a:p>
          <a:p>
            <a:r>
              <a:rPr lang="en-US" dirty="0"/>
              <a:t>18. https://www.canada.ca/en/health-canada/services/drugs-health-products/covid19-industry/drugs-vaccines-treatments/vaccines/astrazeneca.html</a:t>
            </a:r>
          </a:p>
          <a:p>
            <a:endParaRPr lang="en-US" dirty="0"/>
          </a:p>
          <a:p>
            <a:r>
              <a:rPr lang="en-US" dirty="0"/>
              <a:t>19.</a:t>
            </a:r>
            <a:r>
              <a:rPr lang="en-US" baseline="0" dirty="0"/>
              <a:t> </a:t>
            </a:r>
            <a:r>
              <a:rPr lang="en-US" dirty="0"/>
              <a:t>https://www.thelancet.com/journals/laninf/article/PIIS1473-3099(22)00314-0/fulltext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20. https://bmcneurol.biomedcentral.com/articles/10.1186/s12883-025-04041-7 </a:t>
            </a: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9</a:t>
            </a:fld>
            <a:endParaRPr lang="en-US" dirty="0"/>
          </a:p>
        </p:txBody>
      </p:sp>
    </p:spTree>
    <p:extLst>
      <p:ext uri="{BB962C8B-B14F-4D97-AF65-F5344CB8AC3E}">
        <p14:creationId xmlns:p14="http://schemas.microsoft.com/office/powerpoint/2010/main" val="3096230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t>9. https://www.healthlinkbc.ca/healthlinkbc-files/inactivated-influenza-flu-vaccine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21. </a:t>
            </a:r>
            <a:r>
              <a:rPr lang="en-US" sz="1200" dirty="0"/>
              <a:t>https://www.toronto.ca/community-people/health-wellness-care/health-programs-advice/immunization/flu-influenza-vaccines/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22. </a:t>
            </a:r>
            <a:r>
              <a:rPr lang="en-US" sz="1200" dirty="0">
                <a:solidFill>
                  <a:schemeClr val="tx1"/>
                </a:solidFill>
              </a:rPr>
              <a:t>https://www.canada.ca/en/public-health/services/diseases/flu-influenza/get-your-flu-shot.html</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solidFill>
                  <a:schemeClr val="tx1"/>
                </a:solidFill>
              </a:rPr>
              <a:t>23. https://web.archive.org/web/20220109205928/https://www.canada.ca/en/public-health/services/reports-publications/canada-communicable-disease-report-ccdr/monthly-issue/2004-30/safety-revaccination-patients-affected-oculo-respiratory-syndrome-following-influenza-vaccination.html</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10</a:t>
            </a:fld>
            <a:endParaRPr lang="en-US" dirty="0"/>
          </a:p>
        </p:txBody>
      </p:sp>
    </p:spTree>
    <p:extLst>
      <p:ext uri="{BB962C8B-B14F-4D97-AF65-F5344CB8AC3E}">
        <p14:creationId xmlns:p14="http://schemas.microsoft.com/office/powerpoint/2010/main" val="20024090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dirty="0">
                <a:solidFill>
                  <a:schemeClr val="tx1"/>
                </a:solidFill>
              </a:rPr>
              <a:t>24. </a:t>
            </a:r>
            <a:r>
              <a:rPr lang="en-US" sz="1200" dirty="0">
                <a:solidFill>
                  <a:schemeClr val="tx1"/>
                </a:solidFill>
              </a:rPr>
              <a:t>https://www.toronto.ca/community-people/health-wellness-care/health-programs-advice/immunization/flu-influenza-vaccines/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dirty="0"/>
              <a:t>36. </a:t>
            </a:r>
            <a:r>
              <a:rPr lang="en-US" sz="1200" dirty="0"/>
              <a:t>https://www.thelancet.com/journals/laninf/article/PIIS1473-3099(13)70104-X/abstract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11</a:t>
            </a:fld>
            <a:endParaRPr lang="en-US" dirty="0"/>
          </a:p>
        </p:txBody>
      </p:sp>
    </p:spTree>
    <p:extLst>
      <p:ext uri="{BB962C8B-B14F-4D97-AF65-F5344CB8AC3E}">
        <p14:creationId xmlns:p14="http://schemas.microsoft.com/office/powerpoint/2010/main" val="9308502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25.</a:t>
            </a:r>
            <a:r>
              <a:rPr lang="en-US" baseline="0" dirty="0"/>
              <a:t> </a:t>
            </a:r>
            <a:r>
              <a:rPr lang="en-US" dirty="0"/>
              <a:t>https://www.canada.ca/en/health-canada/services/drugs-health-products/covid19-industry/drugs-vaccines-treatments/vaccines/type-mrna.html</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12</a:t>
            </a:fld>
            <a:endParaRPr lang="en-US" dirty="0"/>
          </a:p>
        </p:txBody>
      </p:sp>
    </p:spTree>
    <p:extLst>
      <p:ext uri="{BB962C8B-B14F-4D97-AF65-F5344CB8AC3E}">
        <p14:creationId xmlns:p14="http://schemas.microsoft.com/office/powerpoint/2010/main" val="4089899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26. http://web.archive.org/web/20250801044311/http://www.bccdc.ca/health-info/diseases-conditions/covid-19/covid-19-vaccine/vaccine-considerations</a:t>
            </a:r>
          </a:p>
          <a:p>
            <a:r>
              <a:rPr lang="en-CA" sz="1200" dirty="0"/>
              <a:t>27.</a:t>
            </a:r>
            <a:r>
              <a:rPr lang="en-CA" sz="1200" baseline="0" dirty="0"/>
              <a:t> </a:t>
            </a:r>
            <a:r>
              <a:rPr lang="en-CA" sz="1200" dirty="0"/>
              <a:t>https://www.ontario.ca/page/covid-19-vaccines#pregnant</a:t>
            </a:r>
          </a:p>
          <a:p>
            <a:r>
              <a:rPr lang="en-CA" sz="1200" dirty="0"/>
              <a:t>28. https://www.canada.ca/en/public-health/services/immunization-vaccines/vaccination-pregnancy-covid-19.html#a1</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13</a:t>
            </a:fld>
            <a:endParaRPr lang="en-US" dirty="0"/>
          </a:p>
        </p:txBody>
      </p:sp>
    </p:spTree>
    <p:extLst>
      <p:ext uri="{BB962C8B-B14F-4D97-AF65-F5344CB8AC3E}">
        <p14:creationId xmlns:p14="http://schemas.microsoft.com/office/powerpoint/2010/main" val="2618374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26. http://web.archive.org/web/20250801044311/http://www.bccdc.ca/health-info/diseases-conditions/covid-19/covid-19-vaccine/vaccine-considerations</a:t>
            </a:r>
          </a:p>
          <a:p>
            <a:r>
              <a:rPr lang="en-CA" dirty="0"/>
              <a:t>29. https://health.clevelandclinic.org/yes-covid-19-can-cause-erectile-dysfunction </a:t>
            </a:r>
          </a:p>
          <a:p>
            <a:r>
              <a:rPr lang="en-US" dirty="0"/>
              <a:t>30. https://www.nih.gov/news-events/nih-research-matters/impact-covid-19-infections-vaccines-preterm-birth</a:t>
            </a:r>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14</a:t>
            </a:fld>
            <a:endParaRPr lang="en-US" dirty="0"/>
          </a:p>
        </p:txBody>
      </p:sp>
    </p:spTree>
    <p:extLst>
      <p:ext uri="{BB962C8B-B14F-4D97-AF65-F5344CB8AC3E}">
        <p14:creationId xmlns:p14="http://schemas.microsoft.com/office/powerpoint/2010/main" val="17269483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31. </a:t>
            </a:r>
            <a:r>
              <a:rPr lang="en-US" sz="1200"/>
              <a:t>https://cmcovidtf.com/post/statement-regarding-covid-19-vaccines</a:t>
            </a:r>
          </a:p>
          <a:p>
            <a:pPr marL="0" indent="0">
              <a:buNone/>
            </a:pPr>
            <a:r>
              <a:rPr lang="en-US" sz="1200"/>
              <a:t>32</a:t>
            </a:r>
            <a:r>
              <a:rPr lang="en-US" sz="1200" dirty="0"/>
              <a:t>. https://www.ou.org/assets/Guidance-re-Vaccines.pdf</a:t>
            </a:r>
            <a:endParaRPr lang="en-US" sz="1200" u="sng"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33. http://web.archive.org/web/20250713135104/https://www.usccb.org/moral-considerations-covid-vaccines</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t>34. https://www.hinduamerican.org/press/india-covid-relief-solidarity-act-passes-house</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15</a:t>
            </a:fld>
            <a:endParaRPr lang="en-US" dirty="0"/>
          </a:p>
        </p:txBody>
      </p:sp>
    </p:spTree>
    <p:extLst>
      <p:ext uri="{BB962C8B-B14F-4D97-AF65-F5344CB8AC3E}">
        <p14:creationId xmlns:p14="http://schemas.microsoft.com/office/powerpoint/2010/main" val="2802342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7.</a:t>
            </a:r>
            <a:r>
              <a:rPr lang="en-US" baseline="0" dirty="0"/>
              <a:t> https://www.canada.ca/en/public-health/services/diseases/coronavirus-disease-covid-19/vaccines/how-vaccinated.html </a:t>
            </a:r>
          </a:p>
          <a:p>
            <a:pPr marL="0" indent="0">
              <a:buNone/>
            </a:pPr>
            <a:endParaRPr lang="en-US" sz="1200" kern="1200" dirty="0">
              <a:solidFill>
                <a:schemeClr val="tx1"/>
              </a:solidFill>
              <a:effectLst/>
              <a:latin typeface="+mn-lt"/>
              <a:ea typeface="+mn-ea"/>
              <a:cs typeface="+mn-cs"/>
            </a:endParaRPr>
          </a:p>
          <a:p>
            <a:pPr marL="0" indent="0">
              <a:buNone/>
            </a:pPr>
            <a:r>
              <a:rPr lang="en-US" sz="1200" kern="1200" dirty="0">
                <a:solidFill>
                  <a:schemeClr val="tx1"/>
                </a:solidFill>
                <a:effectLst/>
                <a:latin typeface="+mn-lt"/>
                <a:ea typeface="+mn-ea"/>
                <a:cs typeface="+mn-cs"/>
              </a:rPr>
              <a:t>Full list of ingredients in each of the approved vaccines: https://www.canada.ca/en/health-canada/services/drugs-health-products/covid19-industry/drugs-vaccines-treatments/vaccines.html </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16</a:t>
            </a:fld>
            <a:endParaRPr lang="en-US" dirty="0"/>
          </a:p>
        </p:txBody>
      </p:sp>
    </p:spTree>
    <p:extLst>
      <p:ext uri="{BB962C8B-B14F-4D97-AF65-F5344CB8AC3E}">
        <p14:creationId xmlns:p14="http://schemas.microsoft.com/office/powerpoint/2010/main" val="20618959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 https://www.youtube.com/watch?v=vWFh9x_8K4c</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CA" sz="1200" kern="1200" dirty="0">
                <a:solidFill>
                  <a:schemeClr val="tx1"/>
                </a:solidFill>
                <a:effectLst/>
                <a:latin typeface="+mn-lt"/>
                <a:ea typeface="+mn-ea"/>
                <a:cs typeface="+mn-cs"/>
              </a:rPr>
              <a:t>1. </a:t>
            </a:r>
            <a:r>
              <a:rPr lang="en-CA" sz="1200" u="sng" kern="1200" dirty="0">
                <a:solidFill>
                  <a:schemeClr val="tx1"/>
                </a:solidFill>
                <a:effectLst/>
                <a:latin typeface="+mn-lt"/>
                <a:ea typeface="+mn-ea"/>
                <a:cs typeface="+mn-cs"/>
                <a:hlinkClick r:id="rId3"/>
              </a:rPr>
              <a:t>https://www.canada.ca/en/public-health/services/diseases/coronavirus-disease-covid-19/vaccines/how-vaccinated.html</a:t>
            </a:r>
            <a:r>
              <a:rPr lang="en-CA"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17</a:t>
            </a:fld>
            <a:endParaRPr lang="en-US" dirty="0"/>
          </a:p>
        </p:txBody>
      </p:sp>
    </p:spTree>
    <p:extLst>
      <p:ext uri="{BB962C8B-B14F-4D97-AF65-F5344CB8AC3E}">
        <p14:creationId xmlns:p14="http://schemas.microsoft.com/office/powerpoint/2010/main" val="1701330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Questions &amp; Answers</a:t>
            </a:r>
            <a:r>
              <a:rPr lang="en-US" baseline="0" dirty="0"/>
              <a:t> for Vaccine Champions: https://wellness-hub.ca/res/common-questions-answers-for-vaccine-champions/</a:t>
            </a:r>
            <a:endParaRPr lang="en-US" dirty="0"/>
          </a:p>
        </p:txBody>
      </p:sp>
      <p:sp>
        <p:nvSpPr>
          <p:cNvPr id="4" name="Slide Number Placeholder 3"/>
          <p:cNvSpPr>
            <a:spLocks noGrp="1"/>
          </p:cNvSpPr>
          <p:nvPr>
            <p:ph type="sldNum" sz="quarter" idx="10"/>
          </p:nvPr>
        </p:nvSpPr>
        <p:spPr/>
        <p:txBody>
          <a:bodyPr/>
          <a:lstStyle/>
          <a:p>
            <a:pPr>
              <a:defRPr/>
            </a:pPr>
            <a:fld id="{7825E8E9-99ED-4478-A2EE-814BBFEC56BD}" type="slidenum">
              <a:rPr lang="en-US" smtClean="0"/>
              <a:pPr>
                <a:defRPr/>
              </a:pPr>
              <a:t>18</a:t>
            </a:fld>
            <a:endParaRPr lang="en-US" dirty="0"/>
          </a:p>
        </p:txBody>
      </p:sp>
    </p:spTree>
    <p:extLst>
      <p:ext uri="{BB962C8B-B14F-4D97-AF65-F5344CB8AC3E}">
        <p14:creationId xmlns:p14="http://schemas.microsoft.com/office/powerpoint/2010/main" val="3508194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solidFill>
          <a:srgbClr val="0060A0"/>
        </a:solidFill>
        <a:effectLst/>
      </p:bgPr>
    </p:bg>
    <p:spTree>
      <p:nvGrpSpPr>
        <p:cNvPr id="1" name=""/>
        <p:cNvGrpSpPr/>
        <p:nvPr/>
      </p:nvGrpSpPr>
      <p:grpSpPr>
        <a:xfrm>
          <a:off x="0" y="0"/>
          <a:ext cx="0" cy="0"/>
          <a:chOff x="0" y="0"/>
          <a:chExt cx="0" cy="0"/>
        </a:xfrm>
      </p:grpSpPr>
      <p:grpSp>
        <p:nvGrpSpPr>
          <p:cNvPr id="12" name="Group 11"/>
          <p:cNvGrpSpPr/>
          <p:nvPr userDrawn="1"/>
        </p:nvGrpSpPr>
        <p:grpSpPr>
          <a:xfrm>
            <a:off x="-1" y="-10633"/>
            <a:ext cx="9168064" cy="6880602"/>
            <a:chOff x="-13649" y="861341"/>
            <a:chExt cx="9168064" cy="6880602"/>
          </a:xfrm>
        </p:grpSpPr>
        <p:pic>
          <p:nvPicPr>
            <p:cNvPr id="11" name="Picture 10"/>
            <p:cNvPicPr>
              <a:picLocks noChangeAspect="1"/>
            </p:cNvPicPr>
            <p:nvPr userDrawn="1"/>
          </p:nvPicPr>
          <p:blipFill rotWithShape="1">
            <a:blip r:embed="rId2">
              <a:extLst>
                <a:ext uri="{28A0092B-C50C-407E-A947-70E740481C1C}">
                  <a14:useLocalDpi xmlns:a14="http://schemas.microsoft.com/office/drawing/2010/main" val="0"/>
                </a:ext>
              </a:extLst>
            </a:blip>
            <a:srcRect l="12343" r="12729"/>
            <a:stretch/>
          </p:blipFill>
          <p:spPr>
            <a:xfrm>
              <a:off x="-13649" y="861341"/>
              <a:ext cx="9165265" cy="6880602"/>
            </a:xfrm>
            <a:prstGeom prst="rect">
              <a:avLst/>
            </a:prstGeom>
          </p:spPr>
        </p:pic>
        <p:sp>
          <p:nvSpPr>
            <p:cNvPr id="4" name="Rectangle 3"/>
            <p:cNvSpPr/>
            <p:nvPr userDrawn="1"/>
          </p:nvSpPr>
          <p:spPr>
            <a:xfrm>
              <a:off x="-13648" y="861341"/>
              <a:ext cx="9168063" cy="6858000"/>
            </a:xfrm>
            <a:prstGeom prst="rect">
              <a:avLst/>
            </a:prstGeom>
            <a:solidFill>
              <a:srgbClr val="0060A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a:p>
          </p:txBody>
        </p:sp>
      </p:grpSp>
      <p:sp>
        <p:nvSpPr>
          <p:cNvPr id="2" name="Title 1"/>
          <p:cNvSpPr>
            <a:spLocks noGrp="1"/>
          </p:cNvSpPr>
          <p:nvPr>
            <p:ph type="ctrTitle" hasCustomPrompt="1"/>
          </p:nvPr>
        </p:nvSpPr>
        <p:spPr>
          <a:xfrm>
            <a:off x="685800" y="1122363"/>
            <a:ext cx="7772400" cy="2387600"/>
          </a:xfrm>
        </p:spPr>
        <p:txBody>
          <a:bodyPr anchor="b">
            <a:normAutofit/>
          </a:bodyPr>
          <a:lstStyle>
            <a:lvl1pPr algn="ctr">
              <a:defRPr sz="5000">
                <a:solidFill>
                  <a:schemeClr val="bg1"/>
                </a:solidFill>
                <a:latin typeface="MarkPro" panose="020B0504020101010102" pitchFamily="34" charset="77"/>
                <a:cs typeface="Arial" panose="020B0604020202020204" pitchFamily="34" charset="0"/>
              </a:defRPr>
            </a:lvl1pPr>
          </a:lstStyle>
          <a:p>
            <a:r>
              <a:rPr lang="en-US" dirty="0"/>
              <a:t>DOCUMENT TITLE</a:t>
            </a:r>
          </a:p>
        </p:txBody>
      </p:sp>
      <p:sp>
        <p:nvSpPr>
          <p:cNvPr id="3" name="Subtitle 2"/>
          <p:cNvSpPr>
            <a:spLocks noGrp="1"/>
          </p:cNvSpPr>
          <p:nvPr>
            <p:ph type="subTitle" idx="1" hasCustomPrompt="1"/>
          </p:nvPr>
        </p:nvSpPr>
        <p:spPr>
          <a:xfrm>
            <a:off x="685800" y="3602038"/>
            <a:ext cx="7772400" cy="1655762"/>
          </a:xfrm>
        </p:spPr>
        <p:txBody>
          <a:bodyPr>
            <a:normAutofit/>
          </a:bodyPr>
          <a:lstStyle>
            <a:lvl1pPr marL="0" indent="0" algn="ctr">
              <a:buNone/>
              <a:defRPr sz="2400">
                <a:solidFill>
                  <a:schemeClr val="bg1"/>
                </a:solidFill>
                <a:latin typeface="MarkPro" panose="020B0504020101010102" pitchFamily="34" charset="77"/>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Document subtitle</a:t>
            </a:r>
          </a:p>
        </p:txBody>
      </p:sp>
      <p:pic>
        <p:nvPicPr>
          <p:cNvPr id="13" name="Picture 12">
            <a:extLst>
              <a:ext uri="{FF2B5EF4-FFF2-40B4-BE49-F238E27FC236}">
                <a16:creationId xmlns:a16="http://schemas.microsoft.com/office/drawing/2014/main" id="{0E75261C-F1E4-527A-3CF6-5441A967B3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410497" y="304800"/>
            <a:ext cx="2249170" cy="533400"/>
          </a:xfrm>
          <a:prstGeom prst="rect">
            <a:avLst/>
          </a:prstGeom>
        </p:spPr>
      </p:pic>
      <p:pic>
        <p:nvPicPr>
          <p:cNvPr id="14" name="Picture 13">
            <a:extLst>
              <a:ext uri="{FF2B5EF4-FFF2-40B4-BE49-F238E27FC236}">
                <a16:creationId xmlns:a16="http://schemas.microsoft.com/office/drawing/2014/main" id="{19B8AACC-E227-FDA4-8FD3-0092181444D9}"/>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43003" y="6282776"/>
            <a:ext cx="1333397" cy="286657"/>
          </a:xfrm>
          <a:prstGeom prst="rect">
            <a:avLst/>
          </a:prstGeom>
        </p:spPr>
      </p:pic>
    </p:spTree>
    <p:extLst>
      <p:ext uri="{BB962C8B-B14F-4D97-AF65-F5344CB8AC3E}">
        <p14:creationId xmlns:p14="http://schemas.microsoft.com/office/powerpoint/2010/main" val="213062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000"/>
            </a:lvl1pPr>
            <a:lvl2pPr>
              <a:defRPr sz="2000"/>
            </a:lvl2pPr>
            <a:lvl3pPr>
              <a:defRPr sz="20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p:txBody>
          <a:bodyPr/>
          <a:lstStyle>
            <a:lvl1pPr>
              <a:defRPr>
                <a:latin typeface="Arial" panose="020B0604020202020204" pitchFamily="34" charset="0"/>
                <a:cs typeface="Arial" panose="020B0604020202020204" pitchFamily="34" charset="0"/>
              </a:defRPr>
            </a:lvl1pPr>
          </a:lstStyle>
          <a:p>
            <a:pPr>
              <a:defRPr/>
            </a:pPr>
            <a:fld id="{12151195-CB88-47CD-A2D2-9E9D2500EAB2}" type="slidenum">
              <a:rPr lang="en-US" smtClean="0"/>
              <a:pPr>
                <a:defRPr/>
              </a:pPr>
              <a:t>‹#›</a:t>
            </a:fld>
            <a:endParaRPr lang="en-US" dirty="0"/>
          </a:p>
        </p:txBody>
      </p:sp>
    </p:spTree>
    <p:extLst>
      <p:ext uri="{BB962C8B-B14F-4D97-AF65-F5344CB8AC3E}">
        <p14:creationId xmlns:p14="http://schemas.microsoft.com/office/powerpoint/2010/main" val="2440865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en-US" dirty="0"/>
              <a:t>Slide title</a:t>
            </a:r>
          </a:p>
        </p:txBody>
      </p:sp>
      <p:sp>
        <p:nvSpPr>
          <p:cNvPr id="3" name="Content Placeholder 2"/>
          <p:cNvSpPr>
            <a:spLocks noGrp="1"/>
          </p:cNvSpPr>
          <p:nvPr>
            <p:ph idx="1"/>
          </p:nvPr>
        </p:nvSpPr>
        <p:spPr>
          <a:xfrm>
            <a:off x="628649" y="2134375"/>
            <a:ext cx="7886700" cy="3723937"/>
          </a:xfrm>
        </p:spPr>
        <p:txBody>
          <a:bodyPr>
            <a:normAutofit/>
          </a:bodyPr>
          <a:lstStyle>
            <a:lvl1pPr marL="0" indent="0">
              <a:buNone/>
              <a:defRPr sz="2000"/>
            </a:lvl1pPr>
          </a:lstStyle>
          <a:p>
            <a:pPr lvl="0"/>
            <a:r>
              <a:rPr lang="en-US"/>
              <a:t>Edit Master text styles</a:t>
            </a:r>
          </a:p>
        </p:txBody>
      </p:sp>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C2622B5C-2B26-4346-984F-ECE70EE1571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9" name="Graphic 8">
            <a:extLst>
              <a:ext uri="{FF2B5EF4-FFF2-40B4-BE49-F238E27FC236}">
                <a16:creationId xmlns:a16="http://schemas.microsoft.com/office/drawing/2014/main" id="{FEAA1537-0D59-F7B6-9198-58DE9AD52D5E}"/>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481D5270-ECD7-655E-C919-DEA7C5DE8269}"/>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FBCC2EFC-26DF-9B7A-F766-5C8E6CC00724}"/>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65F5177-2C4A-CB67-73DC-27280DA83DF0}"/>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3" name="Straight Connector 12">
            <a:extLst>
              <a:ext uri="{FF2B5EF4-FFF2-40B4-BE49-F238E27FC236}">
                <a16:creationId xmlns:a16="http://schemas.microsoft.com/office/drawing/2014/main" id="{40CC8FAC-37C3-AAF5-75D5-B9AE33307356}"/>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712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p>
            <a:r>
              <a:rPr lang="en-US"/>
              <a:t>Click to edit Master title style</a:t>
            </a:r>
          </a:p>
        </p:txBody>
      </p:sp>
      <p:sp>
        <p:nvSpPr>
          <p:cNvPr id="3" name="Content Placeholder 2"/>
          <p:cNvSpPr>
            <a:spLocks noGrp="1"/>
          </p:cNvSpPr>
          <p:nvPr>
            <p:ph sz="half" idx="1"/>
          </p:nvPr>
        </p:nvSpPr>
        <p:spPr>
          <a:xfrm>
            <a:off x="457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4038600" cy="36877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30510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306"/>
            <a:ext cx="7886700" cy="769069"/>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2304182"/>
            <a:ext cx="4040188"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3027679"/>
            <a:ext cx="4040188"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04182"/>
            <a:ext cx="4041775" cy="639762"/>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3027679"/>
            <a:ext cx="4041775" cy="3098483"/>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22D2F8A-1BFD-4DA6-BB38-27F66A131E66}" type="slidenum">
              <a:rPr lang="en-US" smtClean="0"/>
              <a:pPr/>
              <a:t>‹#›</a:t>
            </a:fld>
            <a:endParaRPr lang="en-US" dirty="0"/>
          </a:p>
        </p:txBody>
      </p:sp>
    </p:spTree>
    <p:extLst>
      <p:ext uri="{BB962C8B-B14F-4D97-AF65-F5344CB8AC3E}">
        <p14:creationId xmlns:p14="http://schemas.microsoft.com/office/powerpoint/2010/main" val="12268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pic>
        <p:nvPicPr>
          <p:cNvPr id="7" name="Picture 6">
            <a:extLst>
              <a:ext uri="{FF2B5EF4-FFF2-40B4-BE49-F238E27FC236}">
                <a16:creationId xmlns:a16="http://schemas.microsoft.com/office/drawing/2014/main" id="{16E9B716-5E48-B54F-9981-A410EE5C88F1}"/>
              </a:ext>
            </a:extLst>
          </p:cNvPr>
          <p:cNvPicPr>
            <a:picLocks noChangeAspect="1"/>
          </p:cNvPicPr>
          <p:nvPr userDrawn="1"/>
        </p:nvPicPr>
        <p:blipFill>
          <a:blip r:embed="rId2"/>
          <a:stretch>
            <a:fillRect/>
          </a:stretch>
        </p:blipFill>
        <p:spPr>
          <a:xfrm>
            <a:off x="7292094" y="194560"/>
            <a:ext cx="1518261" cy="291643"/>
          </a:xfrm>
          <a:prstGeom prst="rect">
            <a:avLst/>
          </a:prstGeom>
        </p:spPr>
      </p:pic>
      <p:pic>
        <p:nvPicPr>
          <p:cNvPr id="4" name="Graphic 3">
            <a:extLst>
              <a:ext uri="{FF2B5EF4-FFF2-40B4-BE49-F238E27FC236}">
                <a16:creationId xmlns:a16="http://schemas.microsoft.com/office/drawing/2014/main" id="{3B324F27-0478-CDDE-7921-6BE3C046495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5" name="Picture 4">
            <a:extLst>
              <a:ext uri="{FF2B5EF4-FFF2-40B4-BE49-F238E27FC236}">
                <a16:creationId xmlns:a16="http://schemas.microsoft.com/office/drawing/2014/main" id="{9D31B5FA-E5AA-888E-6EBE-FAD98CCFE771}"/>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0" name="Straight Connector 9">
            <a:extLst>
              <a:ext uri="{FF2B5EF4-FFF2-40B4-BE49-F238E27FC236}">
                <a16:creationId xmlns:a16="http://schemas.microsoft.com/office/drawing/2014/main" id="{659E43A4-EB95-9D92-CD2C-10A9E2F8FFB0}"/>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4F7D8DE9-785D-8D47-5865-22608773044E}"/>
              </a:ext>
            </a:extLst>
          </p:cNvPr>
          <p:cNvPicPr>
            <a:picLocks noChangeAspect="1"/>
          </p:cNvPicPr>
          <p:nvPr userDrawn="1"/>
        </p:nvPicPr>
        <p:blipFill rotWithShape="1">
          <a:blip r:embed="rId5"/>
          <a:srcRect l="3448" t="65983" r="11871"/>
          <a:stretch/>
        </p:blipFill>
        <p:spPr>
          <a:xfrm>
            <a:off x="-1629" y="0"/>
            <a:ext cx="3670532" cy="623950"/>
          </a:xfrm>
          <a:prstGeom prst="rect">
            <a:avLst/>
          </a:prstGeom>
        </p:spPr>
      </p:pic>
      <p:cxnSp>
        <p:nvCxnSpPr>
          <p:cNvPr id="11" name="Straight Connector 10">
            <a:extLst>
              <a:ext uri="{FF2B5EF4-FFF2-40B4-BE49-F238E27FC236}">
                <a16:creationId xmlns:a16="http://schemas.microsoft.com/office/drawing/2014/main" id="{B7FD8077-7F4B-2703-728C-5A6FD9B53CA3}"/>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837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52DE265-3944-3CD2-E9B4-CD74CA5186A7}"/>
              </a:ext>
            </a:extLst>
          </p:cNvPr>
          <p:cNvPicPr>
            <a:picLocks noChangeAspect="1"/>
          </p:cNvPicPr>
          <p:nvPr userDrawn="1"/>
        </p:nvPicPr>
        <p:blipFill rotWithShape="1">
          <a:blip r:embed="rId2"/>
          <a:srcRect l="3448" t="65983" r="11871"/>
          <a:stretch/>
        </p:blipFill>
        <p:spPr>
          <a:xfrm>
            <a:off x="-1629" y="0"/>
            <a:ext cx="3670532" cy="623950"/>
          </a:xfrm>
          <a:prstGeom prst="rect">
            <a:avLst/>
          </a:prstGeom>
        </p:spPr>
      </p:pic>
      <p:sp>
        <p:nvSpPr>
          <p:cNvPr id="2" name="Rectangle 1">
            <a:extLst>
              <a:ext uri="{FF2B5EF4-FFF2-40B4-BE49-F238E27FC236}">
                <a16:creationId xmlns:a16="http://schemas.microsoft.com/office/drawing/2014/main" id="{526CB532-7A85-4CAC-238E-CE657B76688B}"/>
              </a:ext>
            </a:extLst>
          </p:cNvPr>
          <p:cNvSpPr/>
          <p:nvPr userDrawn="1"/>
        </p:nvSpPr>
        <p:spPr>
          <a:xfrm>
            <a:off x="-11152" y="609600"/>
            <a:ext cx="9166303" cy="5715000"/>
          </a:xfrm>
          <a:prstGeom prst="rect">
            <a:avLst/>
          </a:prstGeom>
          <a:solidFill>
            <a:srgbClr val="000D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3" name="Graphic 2">
            <a:extLst>
              <a:ext uri="{FF2B5EF4-FFF2-40B4-BE49-F238E27FC236}">
                <a16:creationId xmlns:a16="http://schemas.microsoft.com/office/drawing/2014/main" id="{1AAA3C07-E824-67F9-A7B2-03EFBDC2CD8D}"/>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7162800" y="196956"/>
            <a:ext cx="1607699" cy="326989"/>
          </a:xfrm>
          <a:prstGeom prst="rect">
            <a:avLst/>
          </a:prstGeom>
        </p:spPr>
      </p:pic>
      <p:pic>
        <p:nvPicPr>
          <p:cNvPr id="4" name="Picture 3">
            <a:extLst>
              <a:ext uri="{FF2B5EF4-FFF2-40B4-BE49-F238E27FC236}">
                <a16:creationId xmlns:a16="http://schemas.microsoft.com/office/drawing/2014/main" id="{16951094-D322-0113-38C7-04B83FFFD22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sp>
        <p:nvSpPr>
          <p:cNvPr id="6" name="Title 1">
            <a:extLst>
              <a:ext uri="{FF2B5EF4-FFF2-40B4-BE49-F238E27FC236}">
                <a16:creationId xmlns:a16="http://schemas.microsoft.com/office/drawing/2014/main" id="{820BFF3C-26EA-4709-9EA8-18545D70849C}"/>
              </a:ext>
            </a:extLst>
          </p:cNvPr>
          <p:cNvSpPr>
            <a:spLocks noGrp="1"/>
          </p:cNvSpPr>
          <p:nvPr>
            <p:ph type="ctrTitle"/>
          </p:nvPr>
        </p:nvSpPr>
        <p:spPr>
          <a:xfrm>
            <a:off x="533399" y="2952258"/>
            <a:ext cx="8077200" cy="953485"/>
          </a:xfrm>
        </p:spPr>
        <p:txBody>
          <a:bodyPr anchor="ctr"/>
          <a:lstStyle>
            <a:lvl1pPr algn="ctr">
              <a:lnSpc>
                <a:spcPct val="100000"/>
              </a:lnSpc>
              <a:defRPr>
                <a:solidFill>
                  <a:schemeClr val="bg1"/>
                </a:solidFill>
              </a:defRPr>
            </a:lvl1pPr>
          </a:lstStyle>
          <a:p>
            <a:r>
              <a:rPr lang="en-US"/>
              <a:t>Click to edit Master title style</a:t>
            </a:r>
            <a:endParaRPr lang="en-US" dirty="0"/>
          </a:p>
        </p:txBody>
      </p:sp>
      <p:sp>
        <p:nvSpPr>
          <p:cNvPr id="7" name="Slide Number Placeholder 5">
            <a:extLst>
              <a:ext uri="{FF2B5EF4-FFF2-40B4-BE49-F238E27FC236}">
                <a16:creationId xmlns:a16="http://schemas.microsoft.com/office/drawing/2014/main" id="{FE3859BB-83FE-A6AD-CFAC-19462D16715C}"/>
              </a:ext>
            </a:extLst>
          </p:cNvPr>
          <p:cNvSpPr>
            <a:spLocks noGrp="1"/>
          </p:cNvSpPr>
          <p:nvPr>
            <p:ph type="sldNum" sz="quarter" idx="12"/>
          </p:nvPr>
        </p:nvSpPr>
        <p:spPr>
          <a:xfrm>
            <a:off x="6457950" y="6356351"/>
            <a:ext cx="2057400" cy="365125"/>
          </a:xfrm>
        </p:spPr>
        <p:txBody>
          <a:bodyPr/>
          <a:lstStyle>
            <a:lvl1pPr>
              <a:defRPr>
                <a:latin typeface="Arial" panose="020B0604020202020204" pitchFamily="34" charset="0"/>
                <a:cs typeface="Arial" panose="020B0604020202020204" pitchFamily="34" charset="0"/>
              </a:defRPr>
            </a:lvl1pPr>
          </a:lstStyle>
          <a:p>
            <a:fld id="{05606F41-20F3-7F42-8B27-3B37AD6D179A}" type="slidenum">
              <a:rPr lang="en-US" smtClean="0"/>
              <a:pPr/>
              <a:t>‹#›</a:t>
            </a:fld>
            <a:endParaRPr lang="en-US" dirty="0"/>
          </a:p>
        </p:txBody>
      </p:sp>
    </p:spTree>
    <p:extLst>
      <p:ext uri="{BB962C8B-B14F-4D97-AF65-F5344CB8AC3E}">
        <p14:creationId xmlns:p14="http://schemas.microsoft.com/office/powerpoint/2010/main" val="1169463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72E7C61-99E5-F9CD-2E01-3BD8DE8C3936}"/>
              </a:ext>
            </a:extLst>
          </p:cNvPr>
          <p:cNvPicPr>
            <a:picLocks noChangeAspect="1"/>
          </p:cNvPicPr>
          <p:nvPr userDrawn="1"/>
        </p:nvPicPr>
        <p:blipFill rotWithShape="1">
          <a:blip r:embed="rId9"/>
          <a:srcRect l="3448" t="65983" r="11871"/>
          <a:stretch/>
        </p:blipFill>
        <p:spPr>
          <a:xfrm>
            <a:off x="-1629" y="0"/>
            <a:ext cx="3670532" cy="623950"/>
          </a:xfrm>
          <a:prstGeom prst="rect">
            <a:avLst/>
          </a:prstGeom>
        </p:spPr>
      </p:pic>
      <p:sp>
        <p:nvSpPr>
          <p:cNvPr id="2" name="Title Placeholder 1"/>
          <p:cNvSpPr>
            <a:spLocks noGrp="1"/>
          </p:cNvSpPr>
          <p:nvPr>
            <p:ph type="title"/>
          </p:nvPr>
        </p:nvSpPr>
        <p:spPr>
          <a:xfrm>
            <a:off x="628649" y="1365306"/>
            <a:ext cx="7886700" cy="769069"/>
          </a:xfrm>
          <a:prstGeom prst="rect">
            <a:avLst/>
          </a:prstGeom>
        </p:spPr>
        <p:txBody>
          <a:bodyPr vert="horz" lIns="91440" tIns="45720" rIns="91440" bIns="45720" rtlCol="0" anchor="ctr">
            <a:normAutofit/>
          </a:bodyPr>
          <a:lstStyle/>
          <a:p>
            <a:r>
              <a:rPr lang="en-US" dirty="0"/>
              <a:t>Slide title</a:t>
            </a:r>
          </a:p>
        </p:txBody>
      </p:sp>
      <p:sp>
        <p:nvSpPr>
          <p:cNvPr id="3" name="Text Placeholder 2"/>
          <p:cNvSpPr>
            <a:spLocks noGrp="1"/>
          </p:cNvSpPr>
          <p:nvPr>
            <p:ph type="body" idx="1"/>
          </p:nvPr>
        </p:nvSpPr>
        <p:spPr>
          <a:xfrm>
            <a:off x="628650" y="2497872"/>
            <a:ext cx="7886700" cy="372393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06F41-20F3-7F42-8B27-3B37AD6D179A}" type="slidenum">
              <a:rPr lang="en-US" smtClean="0"/>
              <a:t>‹#›</a:t>
            </a:fld>
            <a:endParaRPr lang="en-US" dirty="0"/>
          </a:p>
        </p:txBody>
      </p:sp>
      <p:pic>
        <p:nvPicPr>
          <p:cNvPr id="4" name="Graphic 3">
            <a:extLst>
              <a:ext uri="{FF2B5EF4-FFF2-40B4-BE49-F238E27FC236}">
                <a16:creationId xmlns:a16="http://schemas.microsoft.com/office/drawing/2014/main" id="{858940FC-B1C7-B74B-A94C-5F546DCBE450}"/>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7162800" y="196956"/>
            <a:ext cx="1607699" cy="326989"/>
          </a:xfrm>
          <a:prstGeom prst="rect">
            <a:avLst/>
          </a:prstGeom>
        </p:spPr>
      </p:pic>
      <p:pic>
        <p:nvPicPr>
          <p:cNvPr id="10" name="Picture 9">
            <a:extLst>
              <a:ext uri="{FF2B5EF4-FFF2-40B4-BE49-F238E27FC236}">
                <a16:creationId xmlns:a16="http://schemas.microsoft.com/office/drawing/2014/main" id="{B5EB0CB4-4BCD-DDEC-2CAD-C4F5D0770E47}"/>
              </a:ext>
            </a:extLst>
          </p:cNvPr>
          <p:cNvPicPr>
            <a:picLocks noChangeAspect="1"/>
          </p:cNvPicPr>
          <p:nvPr userDrawn="1"/>
        </p:nvPicPr>
        <p:blipFill>
          <a:blip r:embed="rId11" cstate="print">
            <a:extLst>
              <a:ext uri="{28A0092B-C50C-407E-A947-70E740481C1C}">
                <a14:useLocalDpi xmlns:a14="http://schemas.microsoft.com/office/drawing/2010/main" val="0"/>
              </a:ext>
            </a:extLst>
          </a:blip>
          <a:srcRect/>
          <a:stretch/>
        </p:blipFill>
        <p:spPr>
          <a:xfrm>
            <a:off x="304800" y="6365943"/>
            <a:ext cx="1447800" cy="364846"/>
          </a:xfrm>
          <a:prstGeom prst="rect">
            <a:avLst/>
          </a:prstGeom>
        </p:spPr>
      </p:pic>
      <p:cxnSp>
        <p:nvCxnSpPr>
          <p:cNvPr id="12" name="Straight Connector 11">
            <a:extLst>
              <a:ext uri="{FF2B5EF4-FFF2-40B4-BE49-F238E27FC236}">
                <a16:creationId xmlns:a16="http://schemas.microsoft.com/office/drawing/2014/main" id="{565A242C-0C6F-E931-664B-9163EA38AB99}"/>
              </a:ext>
            </a:extLst>
          </p:cNvPr>
          <p:cNvCxnSpPr/>
          <p:nvPr userDrawn="1"/>
        </p:nvCxnSpPr>
        <p:spPr>
          <a:xfrm>
            <a:off x="-11152" y="609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21AB396-0989-8BE6-21F8-908669438391}"/>
              </a:ext>
            </a:extLst>
          </p:cNvPr>
          <p:cNvCxnSpPr/>
          <p:nvPr userDrawn="1"/>
        </p:nvCxnSpPr>
        <p:spPr>
          <a:xfrm>
            <a:off x="0" y="6324600"/>
            <a:ext cx="9166303" cy="0"/>
          </a:xfrm>
          <a:prstGeom prst="line">
            <a:avLst/>
          </a:prstGeom>
          <a:ln w="34925">
            <a:solidFill>
              <a:srgbClr val="8CB84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604126"/>
      </p:ext>
    </p:extLst>
  </p:cSld>
  <p:clrMap bg1="lt1" tx1="dk1" bg2="lt2" tx2="dk2" accent1="accent1" accent2="accent2" accent3="accent3" accent4="accent4" accent5="accent5" accent6="accent6" hlink="hlink" folHlink="folHlink"/>
  <p:sldLayoutIdLst>
    <p:sldLayoutId id="2147483703" r:id="rId1"/>
    <p:sldLayoutId id="2147483698" r:id="rId2"/>
    <p:sldLayoutId id="2147483699" r:id="rId3"/>
    <p:sldLayoutId id="2147483700" r:id="rId4"/>
    <p:sldLayoutId id="2147483701" r:id="rId5"/>
    <p:sldLayoutId id="2147483702" r:id="rId6"/>
    <p:sldLayoutId id="2147483704" r:id="rId7"/>
  </p:sldLayoutIdLst>
  <p:hf hdr="0" dt="0"/>
  <p:txStyles>
    <p:titleStyle>
      <a:lvl1pPr algn="l" defTabSz="914400" rtl="0" eaLnBrk="1" latinLnBrk="0" hangingPunct="1">
        <a:lnSpc>
          <a:spcPct val="90000"/>
        </a:lnSpc>
        <a:spcBef>
          <a:spcPct val="0"/>
        </a:spcBef>
        <a:buNone/>
        <a:defRPr sz="3000" b="1" kern="1200">
          <a:solidFill>
            <a:schemeClr val="tx1"/>
          </a:solidFill>
          <a:latin typeface="MarkPro" panose="020B0504020101010102" pitchFamily="34" charset="77"/>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4a"/><Relationship Id="rId1" Type="http://schemas.openxmlformats.org/officeDocument/2006/relationships/audio" Target="NULL" TargetMode="External"/><Relationship Id="rId5" Type="http://schemas.openxmlformats.org/officeDocument/2006/relationships/image" Target="../media/image8.pn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image" Target="../media/image11.sv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8.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8.png"/><Relationship Id="rId5" Type="http://schemas.openxmlformats.org/officeDocument/2006/relationships/image" Target="../media/image12.jpe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8.png"/><Relationship Id="rId5" Type="http://schemas.openxmlformats.org/officeDocument/2006/relationships/image" Target="../media/image15.jpe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8.png"/><Relationship Id="rId5" Type="http://schemas.openxmlformats.org/officeDocument/2006/relationships/image" Target="../media/image16.jpe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8.png"/><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8.png"/><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8.png"/><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8.png"/><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8.png"/><Relationship Id="rId5" Type="http://schemas.openxmlformats.org/officeDocument/2006/relationships/hyperlink" Target="https://www.canada.ca/en/health-canada/services/drugs-health-products/covid19-industry/drugs-vaccines-treatments/vaccines.html" TargetMode="External"/><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8.png"/><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17.svg"/><Relationship Id="rId5" Type="http://schemas.openxmlformats.org/officeDocument/2006/relationships/hyperlink" Target="https://wellness-hub.ca/res/common-questions-answers-for-vaccine-champions/" TargetMode="External"/><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47C97-227F-DA4C-CA6B-30F24E3BD726}"/>
              </a:ext>
            </a:extLst>
          </p:cNvPr>
          <p:cNvSpPr>
            <a:spLocks noGrp="1"/>
          </p:cNvSpPr>
          <p:nvPr>
            <p:ph type="ctrTitle"/>
          </p:nvPr>
        </p:nvSpPr>
        <p:spPr>
          <a:xfrm>
            <a:off x="685800" y="2235200"/>
            <a:ext cx="7772400" cy="2387600"/>
          </a:xfrm>
        </p:spPr>
        <p:txBody>
          <a:bodyPr anchor="ctr">
            <a:normAutofit fontScale="90000"/>
          </a:bodyPr>
          <a:lstStyle/>
          <a:p>
            <a:r>
              <a:rPr lang="en-US" dirty="0"/>
              <a:t>Module 6: Common Questions and Answers (Q&amp;A) for Vaccine Champions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1026" y="6094800"/>
            <a:ext cx="2901948" cy="713294"/>
          </a:xfrm>
          <a:prstGeom prst="rect">
            <a:avLst/>
          </a:prstGeom>
        </p:spPr>
      </p:pic>
    </p:spTree>
    <p:extLst>
      <p:ext uri="{BB962C8B-B14F-4D97-AF65-F5344CB8AC3E}">
        <p14:creationId xmlns:p14="http://schemas.microsoft.com/office/powerpoint/2010/main" val="979775512"/>
      </p:ext>
    </p:extLst>
  </p:cSld>
  <p:clrMapOvr>
    <a:masterClrMapping/>
  </p:clrMapOvr>
  <mc:AlternateContent xmlns:mc="http://schemas.openxmlformats.org/markup-compatibility/2006" xmlns:p14="http://schemas.microsoft.com/office/powerpoint/2010/main">
    <mc:Choice Requires="p14">
      <p:transition spd="slow" p14:dur="2000" advTm="7613"/>
    </mc:Choice>
    <mc:Fallback xmlns="">
      <p:transition spd="slow" advTm="7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7700" y="1562100"/>
            <a:ext cx="5852604" cy="384721"/>
          </a:xfrm>
        </p:spPr>
        <p:txBody>
          <a:bodyPr>
            <a:noAutofit/>
          </a:bodyPr>
          <a:lstStyle/>
          <a:p>
            <a:r>
              <a:rPr lang="en-CA" b="1" dirty="0"/>
              <a:t>Common Questions</a:t>
            </a:r>
            <a:endParaRPr lang="en-US" b="1" dirty="0"/>
          </a:p>
        </p:txBody>
      </p:sp>
      <p:sp>
        <p:nvSpPr>
          <p:cNvPr id="3" name="Text Placeholder 2"/>
          <p:cNvSpPr>
            <a:spLocks noGrp="1"/>
          </p:cNvSpPr>
          <p:nvPr>
            <p:ph type="body" idx="1"/>
          </p:nvPr>
        </p:nvSpPr>
        <p:spPr>
          <a:xfrm>
            <a:off x="990600" y="2514600"/>
            <a:ext cx="6644603" cy="2438400"/>
          </a:xfrm>
        </p:spPr>
        <p:txBody>
          <a:bodyPr>
            <a:noAutofit/>
          </a:bodyPr>
          <a:lstStyle/>
          <a:p>
            <a:pPr marL="0" indent="0">
              <a:lnSpc>
                <a:spcPct val="100000"/>
              </a:lnSpc>
              <a:buNone/>
            </a:pPr>
            <a:r>
              <a:rPr lang="en-US" sz="2400" dirty="0"/>
              <a:t>This module will cover questions that you may encounter as a Vaccine Champion, and provides sample answers for these questions. Many deal with common points of </a:t>
            </a:r>
            <a:r>
              <a:rPr lang="en-US" sz="2400" dirty="0" err="1"/>
              <a:t>mis</a:t>
            </a:r>
            <a:r>
              <a:rPr lang="en-US" sz="2400" dirty="0"/>
              <a:t>/dis/mal-information.</a:t>
            </a:r>
          </a:p>
          <a:p>
            <a:pPr marL="0" indent="0">
              <a:lnSpc>
                <a:spcPct val="100000"/>
              </a:lnSpc>
              <a:buNone/>
            </a:pPr>
            <a:endParaRPr lang="en-US" dirty="0"/>
          </a:p>
        </p:txBody>
      </p:sp>
      <p:pic>
        <p:nvPicPr>
          <p:cNvPr id="4" name="Graphic 3">
            <a:extLst>
              <a:ext uri="{FF2B5EF4-FFF2-40B4-BE49-F238E27FC236}">
                <a16:creationId xmlns:a16="http://schemas.microsoft.com/office/drawing/2014/main" id="{078F7F10-9C32-99BD-43F8-7B6EB52CF17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391400" y="4662291"/>
            <a:ext cx="1231107" cy="1231107"/>
          </a:xfrm>
          <a:prstGeom prst="rect">
            <a:avLst/>
          </a:prstGeom>
        </p:spPr>
      </p:pic>
      <p:pic>
        <p:nvPicPr>
          <p:cNvPr id="6" name="Audio 5">
            <a:hlinkClick r:id="" action="ppaction://media"/>
          </p:cNvPr>
          <p:cNvPicPr>
            <a:picLocks noChangeAspect="1"/>
          </p:cNvPicPr>
          <p:nvPr>
            <a:audioFile r:link="rId1"/>
            <p:extLst>
              <p:ext uri="{DAA4B4D4-6D71-4841-9C94-3DE7FCFB9230}">
                <p14:media xmlns:p14="http://schemas.microsoft.com/office/powerpoint/2010/main" r:embed="rId2">
                  <p14:trim end="4282.2426"/>
                </p14:media>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35825772"/>
      </p:ext>
    </p:extLst>
  </p:cSld>
  <p:clrMapOvr>
    <a:masterClrMapping/>
  </p:clrMapOvr>
  <mc:AlternateContent xmlns:mc="http://schemas.openxmlformats.org/markup-compatibility/2006" xmlns:p14="http://schemas.microsoft.com/office/powerpoint/2010/main">
    <mc:Choice Requires="p14">
      <p:transition spd="slow" p14:dur="2000" advTm="17833"/>
    </mc:Choice>
    <mc:Fallback xmlns="">
      <p:transition spd="slow" advTm="178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E4E68F41-E8AB-B695-DE67-917237ECCB5C}"/>
              </a:ext>
            </a:extLst>
          </p:cNvPr>
          <p:cNvGrpSpPr/>
          <p:nvPr/>
        </p:nvGrpSpPr>
        <p:grpSpPr>
          <a:xfrm>
            <a:off x="7239000" y="4723626"/>
            <a:ext cx="1676400" cy="1421940"/>
            <a:chOff x="7161606" y="4572413"/>
            <a:chExt cx="1947606" cy="1651980"/>
          </a:xfrm>
        </p:grpSpPr>
        <p:grpSp>
          <p:nvGrpSpPr>
            <p:cNvPr id="26" name="Graphic 8">
              <a:extLst>
                <a:ext uri="{FF2B5EF4-FFF2-40B4-BE49-F238E27FC236}">
                  <a16:creationId xmlns:a16="http://schemas.microsoft.com/office/drawing/2014/main" id="{F4057A52-8ABB-2654-647C-BFE378D19C9F}"/>
                </a:ext>
              </a:extLst>
            </p:cNvPr>
            <p:cNvGrpSpPr/>
            <p:nvPr/>
          </p:nvGrpSpPr>
          <p:grpSpPr>
            <a:xfrm>
              <a:off x="8515349" y="5630530"/>
              <a:ext cx="593863" cy="593863"/>
              <a:chOff x="8010217" y="3721868"/>
              <a:chExt cx="593863" cy="593863"/>
            </a:xfrm>
          </p:grpSpPr>
          <p:sp>
            <p:nvSpPr>
              <p:cNvPr id="27" name="Freeform 26">
                <a:extLst>
                  <a:ext uri="{FF2B5EF4-FFF2-40B4-BE49-F238E27FC236}">
                    <a16:creationId xmlns:a16="http://schemas.microsoft.com/office/drawing/2014/main" id="{F0101DC3-B798-DF22-A74A-D7C2CE356113}"/>
                  </a:ext>
                </a:extLst>
              </p:cNvPr>
              <p:cNvSpPr/>
              <p:nvPr/>
            </p:nvSpPr>
            <p:spPr>
              <a:xfrm>
                <a:off x="8010217" y="3721868"/>
                <a:ext cx="593863" cy="593863"/>
              </a:xfrm>
              <a:custGeom>
                <a:avLst/>
                <a:gdLst>
                  <a:gd name="connsiteX0" fmla="*/ 0 w 593863"/>
                  <a:gd name="connsiteY0" fmla="*/ 0 h 593863"/>
                  <a:gd name="connsiteX1" fmla="*/ 593863 w 593863"/>
                  <a:gd name="connsiteY1" fmla="*/ 0 h 593863"/>
                  <a:gd name="connsiteX2" fmla="*/ 593863 w 593863"/>
                  <a:gd name="connsiteY2" fmla="*/ 593863 h 593863"/>
                  <a:gd name="connsiteX3" fmla="*/ 0 w 593863"/>
                  <a:gd name="connsiteY3" fmla="*/ 593863 h 593863"/>
                </a:gdLst>
                <a:ahLst/>
                <a:cxnLst>
                  <a:cxn ang="0">
                    <a:pos x="connsiteX0" y="connsiteY0"/>
                  </a:cxn>
                  <a:cxn ang="0">
                    <a:pos x="connsiteX1" y="connsiteY1"/>
                  </a:cxn>
                  <a:cxn ang="0">
                    <a:pos x="connsiteX2" y="connsiteY2"/>
                  </a:cxn>
                  <a:cxn ang="0">
                    <a:pos x="connsiteX3" y="connsiteY3"/>
                  </a:cxn>
                </a:cxnLst>
                <a:rect l="l" t="t" r="r" b="b"/>
                <a:pathLst>
                  <a:path w="593863" h="593863">
                    <a:moveTo>
                      <a:pt x="0" y="0"/>
                    </a:moveTo>
                    <a:lnTo>
                      <a:pt x="593863" y="0"/>
                    </a:lnTo>
                    <a:lnTo>
                      <a:pt x="593863" y="593863"/>
                    </a:lnTo>
                    <a:lnTo>
                      <a:pt x="0" y="593863"/>
                    </a:lnTo>
                    <a:close/>
                  </a:path>
                </a:pathLst>
              </a:custGeom>
              <a:noFill/>
              <a:ln w="28121" cap="flat">
                <a:noFill/>
                <a:prstDash val="solid"/>
                <a:miter/>
              </a:ln>
            </p:spPr>
            <p:txBody>
              <a:bodyPr rtlCol="0" anchor="ctr"/>
              <a:lstStyle/>
              <a:p>
                <a:endParaRPr lang="en-US"/>
              </a:p>
            </p:txBody>
          </p:sp>
          <p:sp>
            <p:nvSpPr>
              <p:cNvPr id="28" name="Freeform 27">
                <a:extLst>
                  <a:ext uri="{FF2B5EF4-FFF2-40B4-BE49-F238E27FC236}">
                    <a16:creationId xmlns:a16="http://schemas.microsoft.com/office/drawing/2014/main" id="{BBEFE739-C5A5-0AEE-5974-E6623428EB0F}"/>
                  </a:ext>
                </a:extLst>
              </p:cNvPr>
              <p:cNvSpPr/>
              <p:nvPr/>
            </p:nvSpPr>
            <p:spPr>
              <a:xfrm>
                <a:off x="8047438" y="3759132"/>
                <a:ext cx="519635" cy="519634"/>
              </a:xfrm>
              <a:custGeom>
                <a:avLst/>
                <a:gdLst>
                  <a:gd name="connsiteX0" fmla="*/ 259818 w 519635"/>
                  <a:gd name="connsiteY0" fmla="*/ 0 h 519634"/>
                  <a:gd name="connsiteX1" fmla="*/ 519636 w 519635"/>
                  <a:gd name="connsiteY1" fmla="*/ 259819 h 519634"/>
                  <a:gd name="connsiteX2" fmla="*/ 259818 w 519635"/>
                  <a:gd name="connsiteY2" fmla="*/ 519634 h 519634"/>
                  <a:gd name="connsiteX3" fmla="*/ 0 w 519635"/>
                  <a:gd name="connsiteY3" fmla="*/ 259819 h 519634"/>
                  <a:gd name="connsiteX4" fmla="*/ 259818 w 519635"/>
                  <a:gd name="connsiteY4" fmla="*/ 0 h 519634"/>
                  <a:gd name="connsiteX5" fmla="*/ 205863 w 519635"/>
                  <a:gd name="connsiteY5" fmla="*/ 344207 h 519634"/>
                  <a:gd name="connsiteX6" fmla="*/ 142254 w 519635"/>
                  <a:gd name="connsiteY6" fmla="*/ 280545 h 519634"/>
                  <a:gd name="connsiteX7" fmla="*/ 142254 w 519635"/>
                  <a:gd name="connsiteY7" fmla="*/ 241179 h 519634"/>
                  <a:gd name="connsiteX8" fmla="*/ 181619 w 519635"/>
                  <a:gd name="connsiteY8" fmla="*/ 241179 h 519634"/>
                  <a:gd name="connsiteX9" fmla="*/ 226463 w 519635"/>
                  <a:gd name="connsiteY9" fmla="*/ 286060 h 519634"/>
                  <a:gd name="connsiteX10" fmla="*/ 338021 w 519635"/>
                  <a:gd name="connsiteY10" fmla="*/ 174501 h 519634"/>
                  <a:gd name="connsiteX11" fmla="*/ 377386 w 519635"/>
                  <a:gd name="connsiteY11" fmla="*/ 174501 h 519634"/>
                  <a:gd name="connsiteX12" fmla="*/ 377386 w 519635"/>
                  <a:gd name="connsiteY12" fmla="*/ 213866 h 519634"/>
                  <a:gd name="connsiteX13" fmla="*/ 246114 w 519635"/>
                  <a:gd name="connsiteY13" fmla="*/ 345138 h 519634"/>
                  <a:gd name="connsiteX14" fmla="*/ 206749 w 519635"/>
                  <a:gd name="connsiteY14" fmla="*/ 345138 h 519634"/>
                  <a:gd name="connsiteX15" fmla="*/ 205863 w 519635"/>
                  <a:gd name="connsiteY15" fmla="*/ 344210 h 5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9635" h="519634">
                    <a:moveTo>
                      <a:pt x="259818" y="0"/>
                    </a:moveTo>
                    <a:cubicBezTo>
                      <a:pt x="403287" y="0"/>
                      <a:pt x="519636" y="116350"/>
                      <a:pt x="519636" y="259819"/>
                    </a:cubicBezTo>
                    <a:cubicBezTo>
                      <a:pt x="519636" y="403285"/>
                      <a:pt x="403287" y="519634"/>
                      <a:pt x="259818" y="519634"/>
                    </a:cubicBezTo>
                    <a:cubicBezTo>
                      <a:pt x="116350" y="519634"/>
                      <a:pt x="0" y="403285"/>
                      <a:pt x="0" y="259819"/>
                    </a:cubicBezTo>
                    <a:cubicBezTo>
                      <a:pt x="0" y="116350"/>
                      <a:pt x="116350" y="0"/>
                      <a:pt x="259818" y="0"/>
                    </a:cubicBezTo>
                    <a:close/>
                    <a:moveTo>
                      <a:pt x="205863" y="344207"/>
                    </a:moveTo>
                    <a:lnTo>
                      <a:pt x="142254" y="280545"/>
                    </a:lnTo>
                    <a:cubicBezTo>
                      <a:pt x="131417" y="269703"/>
                      <a:pt x="131415" y="252020"/>
                      <a:pt x="142254" y="241179"/>
                    </a:cubicBezTo>
                    <a:cubicBezTo>
                      <a:pt x="153095" y="230340"/>
                      <a:pt x="170856" y="230408"/>
                      <a:pt x="181619" y="241179"/>
                    </a:cubicBezTo>
                    <a:lnTo>
                      <a:pt x="226463" y="286060"/>
                    </a:lnTo>
                    <a:lnTo>
                      <a:pt x="338021" y="174501"/>
                    </a:lnTo>
                    <a:cubicBezTo>
                      <a:pt x="348863" y="163660"/>
                      <a:pt x="366546" y="163660"/>
                      <a:pt x="377386" y="174501"/>
                    </a:cubicBezTo>
                    <a:cubicBezTo>
                      <a:pt x="388228" y="185340"/>
                      <a:pt x="388211" y="203040"/>
                      <a:pt x="377386" y="213866"/>
                    </a:cubicBezTo>
                    <a:lnTo>
                      <a:pt x="246114" y="345138"/>
                    </a:lnTo>
                    <a:cubicBezTo>
                      <a:pt x="235288" y="355963"/>
                      <a:pt x="217588" y="355980"/>
                      <a:pt x="206749" y="345138"/>
                    </a:cubicBezTo>
                    <a:cubicBezTo>
                      <a:pt x="206444" y="344835"/>
                      <a:pt x="206151" y="344524"/>
                      <a:pt x="205863" y="344210"/>
                    </a:cubicBezTo>
                    <a:close/>
                  </a:path>
                </a:pathLst>
              </a:custGeom>
              <a:solidFill>
                <a:schemeClr val="tx1"/>
              </a:solidFill>
              <a:ln w="28121" cap="flat">
                <a:noFill/>
                <a:prstDash val="solid"/>
                <a:miter/>
              </a:ln>
            </p:spPr>
            <p:txBody>
              <a:bodyPr rtlCol="0" anchor="ctr"/>
              <a:lstStyle/>
              <a:p>
                <a:endParaRPr lang="en-US"/>
              </a:p>
            </p:txBody>
          </p:sp>
        </p:grpSp>
        <p:pic>
          <p:nvPicPr>
            <p:cNvPr id="25" name="Graphic 24">
              <a:extLst>
                <a:ext uri="{FF2B5EF4-FFF2-40B4-BE49-F238E27FC236}">
                  <a16:creationId xmlns:a16="http://schemas.microsoft.com/office/drawing/2014/main" id="{1D102851-5B1E-AA4C-71B0-9DA03D4578A2}"/>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161606" y="4572413"/>
              <a:ext cx="1520023" cy="1520023"/>
            </a:xfrm>
            <a:prstGeom prst="rect">
              <a:avLst/>
            </a:prstGeom>
          </p:spPr>
        </p:pic>
      </p:grpSp>
      <p:sp>
        <p:nvSpPr>
          <p:cNvPr id="2" name="Title 1"/>
          <p:cNvSpPr>
            <a:spLocks noGrp="1"/>
          </p:cNvSpPr>
          <p:nvPr>
            <p:ph type="title"/>
          </p:nvPr>
        </p:nvSpPr>
        <p:spPr>
          <a:xfrm>
            <a:off x="628649" y="1440731"/>
            <a:ext cx="7886700" cy="960287"/>
          </a:xfrm>
        </p:spPr>
        <p:txBody>
          <a:bodyPr>
            <a:normAutofit/>
          </a:bodyPr>
          <a:lstStyle/>
          <a:p>
            <a:r>
              <a:rPr lang="en-US" dirty="0"/>
              <a:t>Q. If I had COVID-19 or Influenza before, should I still get vaccinated?</a:t>
            </a:r>
          </a:p>
        </p:txBody>
      </p:sp>
      <p:sp>
        <p:nvSpPr>
          <p:cNvPr id="3" name="Content Placeholder 2"/>
          <p:cNvSpPr>
            <a:spLocks noGrp="1"/>
          </p:cNvSpPr>
          <p:nvPr>
            <p:ph idx="1"/>
          </p:nvPr>
        </p:nvSpPr>
        <p:spPr>
          <a:xfrm>
            <a:off x="630000" y="2514600"/>
            <a:ext cx="7677150" cy="3517384"/>
          </a:xfrm>
        </p:spPr>
        <p:txBody>
          <a:bodyPr>
            <a:normAutofit/>
          </a:bodyPr>
          <a:lstStyle/>
          <a:p>
            <a:pPr marL="457200" indent="-457200">
              <a:lnSpc>
                <a:spcPct val="100000"/>
              </a:lnSpc>
              <a:spcAft>
                <a:spcPts val="1200"/>
              </a:spcAft>
              <a:buAutoNum type="alphaUcPeriod"/>
            </a:pPr>
            <a:r>
              <a:rPr lang="en-US" dirty="0"/>
              <a:t>Yes, you should still get vaccinated if you have been infected previously. The vaccines give you longer-lasting protection than the immunity gained from infection, so it is recommended that you still receive the vaccines.</a:t>
            </a:r>
            <a:r>
              <a:rPr lang="en-US" baseline="30000" dirty="0"/>
              <a:t>1,3,4</a:t>
            </a:r>
            <a:r>
              <a:rPr lang="en-US" dirty="0"/>
              <a:t> </a:t>
            </a:r>
            <a:br>
              <a:rPr lang="en-US" dirty="0"/>
            </a:b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3</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7484640"/>
      </p:ext>
    </p:extLst>
  </p:cSld>
  <p:clrMapOvr>
    <a:masterClrMapping/>
  </p:clrMapOvr>
  <mc:AlternateContent xmlns:mc="http://schemas.openxmlformats.org/markup-compatibility/2006" xmlns:p14="http://schemas.microsoft.com/office/powerpoint/2010/main">
    <mc:Choice Requires="p14">
      <p:transition spd="slow" p14:dur="2000" advTm="19503"/>
    </mc:Choice>
    <mc:Fallback xmlns="">
      <p:transition spd="slow" advTm="19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535392"/>
            <a:ext cx="7886700" cy="1665008"/>
          </a:xfrm>
        </p:spPr>
        <p:txBody>
          <a:bodyPr>
            <a:normAutofit fontScale="90000"/>
          </a:bodyPr>
          <a:lstStyle/>
          <a:p>
            <a:r>
              <a:rPr lang="en-US" sz="3100" dirty="0"/>
              <a:t>Q. Why can I still get infected with COVID-19 after I get vaccinated? Does that mean the vaccines don’t work?</a:t>
            </a:r>
            <a:br>
              <a:rPr lang="en-US" dirty="0"/>
            </a:br>
            <a:endParaRPr lang="en-US" dirty="0"/>
          </a:p>
        </p:txBody>
      </p:sp>
      <p:sp>
        <p:nvSpPr>
          <p:cNvPr id="3" name="Content Placeholder 2"/>
          <p:cNvSpPr>
            <a:spLocks noGrp="1"/>
          </p:cNvSpPr>
          <p:nvPr>
            <p:ph idx="1"/>
          </p:nvPr>
        </p:nvSpPr>
        <p:spPr>
          <a:xfrm>
            <a:off x="628649" y="2929505"/>
            <a:ext cx="7886700" cy="3623695"/>
          </a:xfrm>
        </p:spPr>
        <p:txBody>
          <a:bodyPr>
            <a:noAutofit/>
          </a:bodyPr>
          <a:lstStyle/>
          <a:p>
            <a:pPr marL="342900" indent="-342900">
              <a:lnSpc>
                <a:spcPct val="100000"/>
              </a:lnSpc>
              <a:buAutoNum type="alphaUcPeriod"/>
            </a:pPr>
            <a:r>
              <a:rPr lang="en-US" dirty="0"/>
              <a:t>Becoming infected after being vaccinated is known as a “breakthrough infection” and can happen for different reasons, like contracting a variant not covered in the vaccine, waning protection, or not having enough time to build immunity post-vaccine.</a:t>
            </a:r>
            <a:r>
              <a:rPr lang="en-US" baseline="30000" dirty="0"/>
              <a:t>5</a:t>
            </a:r>
            <a:r>
              <a:rPr lang="en-US" dirty="0"/>
              <a:t> </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4</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23378605"/>
      </p:ext>
    </p:extLst>
  </p:cSld>
  <p:clrMapOvr>
    <a:masterClrMapping/>
  </p:clrMapOvr>
  <mc:AlternateContent xmlns:mc="http://schemas.openxmlformats.org/markup-compatibility/2006" xmlns:p14="http://schemas.microsoft.com/office/powerpoint/2010/main">
    <mc:Choice Requires="p14">
      <p:transition spd="slow" p14:dur="2000" advTm="27910"/>
    </mc:Choice>
    <mc:Fallback xmlns="">
      <p:transition spd="slow" advTm="27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365306"/>
            <a:ext cx="7886700" cy="1682694"/>
          </a:xfrm>
        </p:spPr>
        <p:txBody>
          <a:bodyPr>
            <a:normAutofit fontScale="90000"/>
          </a:bodyPr>
          <a:lstStyle/>
          <a:p>
            <a:r>
              <a:rPr lang="en-US" dirty="0"/>
              <a:t>Q. Why can I still get infected with COVID-19 after I get vaccinated? Does that mean the vaccines don’t work? (Continued)</a:t>
            </a:r>
            <a:br>
              <a:rPr lang="en-US" dirty="0"/>
            </a:br>
            <a:endParaRPr lang="en-US" dirty="0"/>
          </a:p>
        </p:txBody>
      </p:sp>
      <p:sp>
        <p:nvSpPr>
          <p:cNvPr id="3" name="Content Placeholder 2"/>
          <p:cNvSpPr>
            <a:spLocks noGrp="1"/>
          </p:cNvSpPr>
          <p:nvPr>
            <p:ph idx="1"/>
          </p:nvPr>
        </p:nvSpPr>
        <p:spPr>
          <a:xfrm>
            <a:off x="628650" y="2769791"/>
            <a:ext cx="7886700" cy="2488009"/>
          </a:xfrm>
        </p:spPr>
        <p:txBody>
          <a:bodyPr>
            <a:noAutofit/>
          </a:bodyPr>
          <a:lstStyle/>
          <a:p>
            <a:pPr marL="342900" indent="-342900">
              <a:lnSpc>
                <a:spcPct val="100000"/>
              </a:lnSpc>
              <a:buAutoNum type="alphaUcPeriod"/>
            </a:pPr>
            <a:r>
              <a:rPr lang="en-US" dirty="0"/>
              <a:t>Research shows that being vaccinated against the virus       significantly reduces your chances of developing serious outcomes from COVID-19 (including hospitalization or death) than if you hadn’t been vaccinated.</a:t>
            </a:r>
            <a:r>
              <a:rPr lang="en-US" baseline="30000" dirty="0"/>
              <a:t>5,6</a:t>
            </a:r>
            <a:r>
              <a:rPr lang="en-US" dirty="0"/>
              <a:t> </a:t>
            </a:r>
            <a:br>
              <a:rPr lang="en-US" dirty="0"/>
            </a:br>
            <a:br>
              <a:rPr lang="en-US" sz="1400" dirty="0"/>
            </a:br>
            <a:r>
              <a:rPr lang="en-US" dirty="0"/>
              <a:t>All approved vaccines in Canada have been determined to be safe and significantly effective against COVID-19, and its variants.</a:t>
            </a:r>
            <a:r>
              <a:rPr lang="en-US" baseline="30000" dirty="0"/>
              <a:t>7</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5</a:t>
            </a:fld>
            <a:endParaRPr lang="en-US" dirty="0"/>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46255844"/>
      </p:ext>
    </p:extLst>
  </p:cSld>
  <p:clrMapOvr>
    <a:masterClrMapping/>
  </p:clrMapOvr>
  <mc:AlternateContent xmlns:mc="http://schemas.openxmlformats.org/markup-compatibility/2006" xmlns:p14="http://schemas.microsoft.com/office/powerpoint/2010/main">
    <mc:Choice Requires="p14">
      <p:transition spd="slow" p14:dur="2000" advTm="22530"/>
    </mc:Choice>
    <mc:Fallback xmlns="">
      <p:transition spd="slow" advTm="225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4CDE733-7F99-4C15-8C47-CEE7308527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24600" y="3352800"/>
            <a:ext cx="2819400" cy="2819400"/>
          </a:xfrm>
          <a:prstGeom prst="rect">
            <a:avLst/>
          </a:prstGeom>
        </p:spPr>
      </p:pic>
      <p:sp>
        <p:nvSpPr>
          <p:cNvPr id="2" name="Title 1"/>
          <p:cNvSpPr>
            <a:spLocks noGrp="1"/>
          </p:cNvSpPr>
          <p:nvPr>
            <p:ph type="title"/>
          </p:nvPr>
        </p:nvSpPr>
        <p:spPr>
          <a:xfrm>
            <a:off x="628649" y="1365306"/>
            <a:ext cx="7886700" cy="1082957"/>
          </a:xfrm>
        </p:spPr>
        <p:txBody>
          <a:bodyPr>
            <a:normAutofit/>
          </a:bodyPr>
          <a:lstStyle/>
          <a:p>
            <a:r>
              <a:rPr lang="en-US" dirty="0"/>
              <a:t>Q. Can I get a COVID-19 or Influenza infection from the vaccine?</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6</a:t>
            </a:fld>
            <a:endParaRPr lang="en-US" dirty="0"/>
          </a:p>
        </p:txBody>
      </p:sp>
      <p:sp>
        <p:nvSpPr>
          <p:cNvPr id="14" name="Content Placeholder 2">
            <a:extLst>
              <a:ext uri="{FF2B5EF4-FFF2-40B4-BE49-F238E27FC236}">
                <a16:creationId xmlns:a16="http://schemas.microsoft.com/office/drawing/2014/main" id="{034E0615-8984-0089-22C3-EC31DC69242E}"/>
              </a:ext>
            </a:extLst>
          </p:cNvPr>
          <p:cNvSpPr txBox="1">
            <a:spLocks/>
          </p:cNvSpPr>
          <p:nvPr/>
        </p:nvSpPr>
        <p:spPr>
          <a:xfrm>
            <a:off x="614794" y="2711394"/>
            <a:ext cx="6776606" cy="205110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arkPro" panose="020B0504020101010102" pitchFamily="34"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auto">
              <a:lnSpc>
                <a:spcPct val="100000"/>
              </a:lnSpc>
              <a:spcAft>
                <a:spcPts val="0"/>
              </a:spcAft>
              <a:buFont typeface="Arial" panose="020B0604020202020204" pitchFamily="34" charset="0"/>
              <a:buAutoNum type="alphaUcPeriod"/>
            </a:pPr>
            <a:r>
              <a:rPr lang="en-US" dirty="0"/>
              <a:t>The vaccines help protect you from COVID-19 or Influenza infection, and will not infect you with COVID-19 or Influenza. The types of vaccines available in Ontario do not contain the live virus, and so they cannot cause infection.</a:t>
            </a:r>
            <a:r>
              <a:rPr lang="en-US" baseline="30000" dirty="0"/>
              <a:t>9,10,12</a:t>
            </a:r>
            <a:endParaRPr lang="en-US" dirty="0"/>
          </a:p>
        </p:txBody>
      </p:sp>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77312856"/>
      </p:ext>
    </p:extLst>
  </p:cSld>
  <p:clrMapOvr>
    <a:masterClrMapping/>
  </p:clrMapOvr>
  <mc:AlternateContent xmlns:mc="http://schemas.openxmlformats.org/markup-compatibility/2006" xmlns:p14="http://schemas.microsoft.com/office/powerpoint/2010/main">
    <mc:Choice Requires="p14">
      <p:transition spd="slow" p14:dur="2000" advTm="25091"/>
    </mc:Choice>
    <mc:Fallback xmlns="">
      <p:transition spd="slow" advTm="25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How common are serious adverse events (side effects) from the COVID-19 vaccine?</a:t>
            </a:r>
          </a:p>
        </p:txBody>
      </p:sp>
      <p:sp>
        <p:nvSpPr>
          <p:cNvPr id="3" name="Content Placeholder 2"/>
          <p:cNvSpPr>
            <a:spLocks noGrp="1"/>
          </p:cNvSpPr>
          <p:nvPr>
            <p:ph idx="1"/>
          </p:nvPr>
        </p:nvSpPr>
        <p:spPr>
          <a:xfrm>
            <a:off x="628650" y="2286000"/>
            <a:ext cx="7886700" cy="3962400"/>
          </a:xfrm>
        </p:spPr>
        <p:txBody>
          <a:bodyPr>
            <a:normAutofit/>
          </a:bodyPr>
          <a:lstStyle/>
          <a:p>
            <a:pPr marL="342900" indent="-342900">
              <a:lnSpc>
                <a:spcPct val="100000"/>
              </a:lnSpc>
              <a:buAutoNum type="alphaUcPeriod"/>
            </a:pPr>
            <a:r>
              <a:rPr lang="en-CA" dirty="0"/>
              <a:t>The COVID-19 vaccine has been tested rigorously, and evidence shows that it is safe. Most side effects are mild, such as fatigue, a sore arm, or headache.</a:t>
            </a:r>
            <a:r>
              <a:rPr lang="en-CA" baseline="30000" dirty="0"/>
              <a:t>13</a:t>
            </a:r>
            <a:br>
              <a:rPr lang="en-US" dirty="0"/>
            </a:br>
            <a:br>
              <a:rPr lang="en-US" dirty="0"/>
            </a:br>
            <a:r>
              <a:rPr lang="en-US" dirty="0"/>
              <a:t>Serious side effects from the COVID-19 vaccine are rare, occurring in only about 1 out of every 10,000 vaccinations in Canada.</a:t>
            </a:r>
            <a:r>
              <a:rPr lang="en-US" baseline="30000" dirty="0"/>
              <a:t>12</a:t>
            </a:r>
            <a:r>
              <a:rPr lang="en-US" dirty="0"/>
              <a:t> Most of these serious adverse events are treatable, and many are much more common after COVID-19 infection than after vaccination.</a:t>
            </a:r>
            <a:endParaRPr lang="en-CA" sz="18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7</a:t>
            </a:fld>
            <a:endParaRPr lang="en-US" dirty="0"/>
          </a:p>
        </p:txBody>
      </p:sp>
      <p:grpSp>
        <p:nvGrpSpPr>
          <p:cNvPr id="5" name="Group 4">
            <a:extLst>
              <a:ext uri="{FF2B5EF4-FFF2-40B4-BE49-F238E27FC236}">
                <a16:creationId xmlns:a16="http://schemas.microsoft.com/office/drawing/2014/main" id="{3929B022-EAFF-D4BC-EA93-07BC4F918DBC}"/>
              </a:ext>
            </a:extLst>
          </p:cNvPr>
          <p:cNvGrpSpPr/>
          <p:nvPr/>
        </p:nvGrpSpPr>
        <p:grpSpPr>
          <a:xfrm>
            <a:off x="835120" y="5037199"/>
            <a:ext cx="7623080" cy="1211201"/>
            <a:chOff x="-304800" y="4640804"/>
            <a:chExt cx="9748325" cy="1686239"/>
          </a:xfrm>
        </p:grpSpPr>
        <p:pic>
          <p:nvPicPr>
            <p:cNvPr id="6" name="Picture 5">
              <a:extLst>
                <a:ext uri="{FF2B5EF4-FFF2-40B4-BE49-F238E27FC236}">
                  <a16:creationId xmlns:a16="http://schemas.microsoft.com/office/drawing/2014/main" id="{FA38BA18-9596-760A-0FBE-E976492D1C7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863" t="7713" r="6863" b="54343"/>
            <a:stretch/>
          </p:blipFill>
          <p:spPr>
            <a:xfrm>
              <a:off x="-304800" y="4789791"/>
              <a:ext cx="4664765" cy="1537252"/>
            </a:xfrm>
            <a:prstGeom prst="rect">
              <a:avLst/>
            </a:prstGeom>
          </p:spPr>
        </p:pic>
        <p:pic>
          <p:nvPicPr>
            <p:cNvPr id="7" name="Picture 6">
              <a:extLst>
                <a:ext uri="{FF2B5EF4-FFF2-40B4-BE49-F238E27FC236}">
                  <a16:creationId xmlns:a16="http://schemas.microsoft.com/office/drawing/2014/main" id="{6EDD8269-AE1B-EA76-A2D0-1B05AB0E4D2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902" t="51307" r="4902" b="7103"/>
            <a:stretch/>
          </p:blipFill>
          <p:spPr>
            <a:xfrm>
              <a:off x="4566725" y="4640804"/>
              <a:ext cx="4876800" cy="1684973"/>
            </a:xfrm>
            <a:prstGeom prst="rect">
              <a:avLst/>
            </a:prstGeom>
          </p:spPr>
        </p:pic>
      </p:gr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11266630"/>
      </p:ext>
    </p:extLst>
  </p:cSld>
  <p:clrMapOvr>
    <a:masterClrMapping/>
  </p:clrMapOvr>
  <mc:AlternateContent xmlns:mc="http://schemas.openxmlformats.org/markup-compatibility/2006" xmlns:p14="http://schemas.microsoft.com/office/powerpoint/2010/main">
    <mc:Choice Requires="p14">
      <p:transition spd="slow" p14:dur="2000" advTm="38915"/>
    </mc:Choice>
    <mc:Fallback xmlns="">
      <p:transition spd="slow" advTm="38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How common are serious adverse events (side effects) from the COVID-19 vaccine? (Continued)</a:t>
            </a:r>
          </a:p>
        </p:txBody>
      </p:sp>
      <p:sp>
        <p:nvSpPr>
          <p:cNvPr id="3" name="Content Placeholder 2"/>
          <p:cNvSpPr>
            <a:spLocks noGrp="1"/>
          </p:cNvSpPr>
          <p:nvPr>
            <p:ph idx="1"/>
          </p:nvPr>
        </p:nvSpPr>
        <p:spPr>
          <a:xfrm>
            <a:off x="628650" y="2362200"/>
            <a:ext cx="7886700" cy="3962400"/>
          </a:xfrm>
        </p:spPr>
        <p:txBody>
          <a:bodyPr>
            <a:normAutofit/>
          </a:bodyPr>
          <a:lstStyle/>
          <a:p>
            <a:pPr marL="342900" indent="-342900">
              <a:lnSpc>
                <a:spcPct val="100000"/>
              </a:lnSpc>
              <a:buFont typeface="Arial" panose="020B0604020202020204" pitchFamily="34" charset="0"/>
              <a:buAutoNum type="alphaUcPeriod"/>
            </a:pPr>
            <a:r>
              <a:rPr lang="en-US" dirty="0"/>
              <a:t>For example, severe allergic reactions are only seen in 1 per 100,000 COVID-19 vaccinations in Canada</a:t>
            </a:r>
            <a:r>
              <a:rPr lang="en-US" baseline="30000" dirty="0"/>
              <a:t>12</a:t>
            </a:r>
            <a:r>
              <a:rPr lang="en-US" dirty="0"/>
              <a:t> and are treatable. You are asked to stay at the vaccination site for a few minutes to make sure any reaction can be treated right away. </a:t>
            </a:r>
            <a:br>
              <a:rPr lang="en-US" dirty="0"/>
            </a:br>
            <a:br>
              <a:rPr lang="en-US" dirty="0"/>
            </a:br>
            <a:r>
              <a:rPr lang="en-US" dirty="0"/>
              <a:t>Other potential complications, such as inflammation of the heart muscle or outer lining, face weakness, or paralysis, are also rare and generally go away with medical treatment.</a:t>
            </a:r>
            <a:r>
              <a:rPr lang="en-US" baseline="30000" dirty="0"/>
              <a:t>12</a:t>
            </a:r>
            <a:endParaRPr lang="en-US" dirty="0"/>
          </a:p>
          <a:p>
            <a:pPr marL="342900" indent="-342900">
              <a:lnSpc>
                <a:spcPct val="100000"/>
              </a:lnSpc>
              <a:buAutoNum type="alphaUcPeriod"/>
            </a:pPr>
            <a:endParaRPr lang="en-CA" sz="18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8</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76503404"/>
      </p:ext>
    </p:extLst>
  </p:cSld>
  <p:clrMapOvr>
    <a:masterClrMapping/>
  </p:clrMapOvr>
  <mc:AlternateContent xmlns:mc="http://schemas.openxmlformats.org/markup-compatibility/2006" xmlns:p14="http://schemas.microsoft.com/office/powerpoint/2010/main">
    <mc:Choice Requires="p14">
      <p:transition spd="slow" p14:dur="2000" advTm="31413"/>
    </mc:Choice>
    <mc:Fallback xmlns="">
      <p:transition spd="slow" advTm="31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a:t>Q. Why is the AstraZeneca COVID-19 vaccine no longer offered in Canada?</a:t>
            </a:r>
            <a:br>
              <a:rPr lang="en-US" sz="3600" dirty="0"/>
            </a:br>
            <a:endParaRPr lang="en-US" dirty="0"/>
          </a:p>
        </p:txBody>
      </p:sp>
      <p:sp>
        <p:nvSpPr>
          <p:cNvPr id="3" name="Content Placeholder 2"/>
          <p:cNvSpPr>
            <a:spLocks noGrp="1"/>
          </p:cNvSpPr>
          <p:nvPr>
            <p:ph idx="1"/>
          </p:nvPr>
        </p:nvSpPr>
        <p:spPr>
          <a:xfrm>
            <a:off x="630000" y="1981200"/>
            <a:ext cx="7886700" cy="4342200"/>
          </a:xfrm>
        </p:spPr>
        <p:txBody>
          <a:bodyPr>
            <a:noAutofit/>
          </a:bodyPr>
          <a:lstStyle/>
          <a:p>
            <a:pPr marL="342900" indent="-342900">
              <a:lnSpc>
                <a:spcPct val="100000"/>
              </a:lnSpc>
              <a:buFont typeface="Arial" panose="020B0604020202020204" pitchFamily="34" charset="0"/>
              <a:buAutoNum type="alphaUcPeriod"/>
            </a:pPr>
            <a:r>
              <a:rPr lang="en-US" dirty="0"/>
              <a:t>Approximately 4 in every 100,000 people vaccinated with AstraZeneca experienced blood clots following vaccination. Blood clots are a treatable but serious adverse reaction.</a:t>
            </a:r>
            <a:r>
              <a:rPr lang="en-US" baseline="30000" dirty="0"/>
              <a:t>15,16</a:t>
            </a:r>
            <a:r>
              <a:rPr lang="en-US" dirty="0"/>
              <a:t> </a:t>
            </a:r>
            <a:br>
              <a:rPr lang="en-US" dirty="0"/>
            </a:br>
            <a:br>
              <a:rPr lang="en-US" dirty="0"/>
            </a:br>
            <a:r>
              <a:rPr lang="en-US" dirty="0"/>
              <a:t>Because the adverse reaction was so rare, it was not found in clinical trials and so was not expected. Provincial governments put restrictions on who could get the AstraZeneca vaccine while Health Canada investigated these cases.</a:t>
            </a:r>
            <a:r>
              <a:rPr lang="en-US" baseline="30000" dirty="0"/>
              <a:t>15</a:t>
            </a:r>
            <a:r>
              <a:rPr lang="en-US" dirty="0"/>
              <a:t> With low demand, the pharmaceutical company stopped producing the vaccine.</a:t>
            </a:r>
            <a:r>
              <a:rPr lang="en-US" baseline="30000" dirty="0"/>
              <a:t>17,18</a:t>
            </a:r>
            <a:r>
              <a:rPr lang="en-US" dirty="0"/>
              <a:t> </a:t>
            </a:r>
            <a:br>
              <a:rPr lang="en-US" dirty="0"/>
            </a:br>
            <a:br>
              <a:rPr lang="en-US" dirty="0"/>
            </a:br>
            <a:r>
              <a:rPr lang="en-US" dirty="0"/>
              <a:t>It is important to note that, like many other of the reported side effects for the COVID-19 vaccines, blood clots are more common after infection than vaccination.</a:t>
            </a:r>
            <a:r>
              <a:rPr lang="en-US" baseline="30000" dirty="0"/>
              <a:t>19,20</a:t>
            </a:r>
            <a:r>
              <a:rPr lang="en-US" dirty="0"/>
              <a:t> </a:t>
            </a:r>
            <a:endParaRPr lang="en-CA" sz="24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9</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30815601"/>
      </p:ext>
    </p:extLst>
  </p:cSld>
  <p:clrMapOvr>
    <a:masterClrMapping/>
  </p:clrMapOvr>
  <mc:AlternateContent xmlns:mc="http://schemas.openxmlformats.org/markup-compatibility/2006" xmlns:p14="http://schemas.microsoft.com/office/powerpoint/2010/main">
    <mc:Choice Requires="p14">
      <p:transition spd="slow" p14:dur="2000" advTm="52565"/>
    </mc:Choice>
    <mc:Fallback xmlns="">
      <p:transition spd="slow" advTm="52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How common are serious adverse reactions (side effects) from the Influenza vaccine?</a:t>
            </a:r>
          </a:p>
        </p:txBody>
      </p:sp>
      <p:sp>
        <p:nvSpPr>
          <p:cNvPr id="3" name="Content Placeholder 2"/>
          <p:cNvSpPr>
            <a:spLocks noGrp="1"/>
          </p:cNvSpPr>
          <p:nvPr>
            <p:ph idx="1"/>
          </p:nvPr>
        </p:nvSpPr>
        <p:spPr>
          <a:xfrm>
            <a:off x="630000" y="2438400"/>
            <a:ext cx="7886700" cy="1447800"/>
          </a:xfrm>
        </p:spPr>
        <p:txBody>
          <a:bodyPr>
            <a:noAutofit/>
          </a:bodyPr>
          <a:lstStyle/>
          <a:p>
            <a:pPr marL="342900" indent="-342900">
              <a:lnSpc>
                <a:spcPct val="100000"/>
              </a:lnSpc>
              <a:buFont typeface="Arial" panose="020B0604020202020204" pitchFamily="34" charset="0"/>
              <a:buAutoNum type="alphaUcPeriod"/>
            </a:pPr>
            <a:r>
              <a:rPr lang="en-CA" dirty="0"/>
              <a:t>The Influenza vaccine has been tested rigorously, and evidence shows that it is safe. Most people experience mild (e.g., headache, fatigue) to no side effects from the vaccine.</a:t>
            </a:r>
            <a:r>
              <a:rPr lang="en-CA" baseline="30000" dirty="0"/>
              <a:t>9,21,22</a:t>
            </a:r>
            <a:br>
              <a:rPr lang="en-CA" dirty="0"/>
            </a:br>
            <a:br>
              <a:rPr lang="en-CA" dirty="0"/>
            </a:br>
            <a:r>
              <a:rPr lang="en-CA" dirty="0"/>
              <a:t>Fewer than 5 in 100 people may experience red eyes and a cough or sore throat after an Influenza vaccine.</a:t>
            </a:r>
            <a:r>
              <a:rPr lang="en-CA" baseline="30000" dirty="0"/>
              <a:t>23</a:t>
            </a:r>
            <a:endParaRPr lang="en-US" dirty="0"/>
          </a:p>
          <a:p>
            <a:pPr marL="342900" indent="-342900">
              <a:lnSpc>
                <a:spcPct val="100000"/>
              </a:lnSpc>
              <a:buAutoNum type="alphaUcPeriod"/>
            </a:pPr>
            <a:endParaRPr lang="en-CA" sz="1900" dirty="0"/>
          </a:p>
          <a:p>
            <a:pPr marL="342900" indent="-342900">
              <a:lnSpc>
                <a:spcPct val="100000"/>
              </a:lnSpc>
              <a:buAutoNum type="alphaUcPeriod"/>
            </a:pPr>
            <a:endParaRPr lang="en-CA" sz="1900" dirty="0"/>
          </a:p>
          <a:p>
            <a:pPr marL="342900" indent="-342900">
              <a:buAutoNum type="alphaUcPeriod"/>
            </a:pPr>
            <a:endParaRPr lang="en-CA" sz="19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10</a:t>
            </a:fld>
            <a:endParaRPr lang="en-US" dirty="0"/>
          </a:p>
        </p:txBody>
      </p:sp>
      <p:pic>
        <p:nvPicPr>
          <p:cNvPr id="14" name="Picture 13">
            <a:extLst>
              <a:ext uri="{FF2B5EF4-FFF2-40B4-BE49-F238E27FC236}">
                <a16:creationId xmlns:a16="http://schemas.microsoft.com/office/drawing/2014/main" id="{AD1C0972-FF9C-B036-A9A6-5924EF4D571E}"/>
              </a:ext>
            </a:extLst>
          </p:cNvPr>
          <p:cNvPicPr>
            <a:picLocks noChangeAspect="1"/>
          </p:cNvPicPr>
          <p:nvPr/>
        </p:nvPicPr>
        <p:blipFill rotWithShape="1">
          <a:blip r:embed="rId5"/>
          <a:srcRect b="40712"/>
          <a:stretch/>
        </p:blipFill>
        <p:spPr>
          <a:xfrm>
            <a:off x="7315200" y="4294861"/>
            <a:ext cx="1420975" cy="2061490"/>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026827383"/>
      </p:ext>
    </p:extLst>
  </p:cSld>
  <p:clrMapOvr>
    <a:masterClrMapping/>
  </p:clrMapOvr>
  <mc:AlternateContent xmlns:mc="http://schemas.openxmlformats.org/markup-compatibility/2006" xmlns:p14="http://schemas.microsoft.com/office/powerpoint/2010/main">
    <mc:Choice Requires="p14">
      <p:transition spd="slow" p14:dur="2000" advTm="30250"/>
    </mc:Choice>
    <mc:Fallback xmlns="">
      <p:transition spd="slow" advTm="30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Does the Influenza vaccine lead to serious side effects? (Continued)</a:t>
            </a:r>
          </a:p>
        </p:txBody>
      </p:sp>
      <p:sp>
        <p:nvSpPr>
          <p:cNvPr id="3" name="Content Placeholder 2"/>
          <p:cNvSpPr>
            <a:spLocks noGrp="1"/>
          </p:cNvSpPr>
          <p:nvPr>
            <p:ph idx="1"/>
          </p:nvPr>
        </p:nvSpPr>
        <p:spPr>
          <a:xfrm>
            <a:off x="630000" y="2286000"/>
            <a:ext cx="7886700" cy="1447800"/>
          </a:xfrm>
        </p:spPr>
        <p:txBody>
          <a:bodyPr>
            <a:noAutofit/>
          </a:bodyPr>
          <a:lstStyle/>
          <a:p>
            <a:pPr marL="342900" indent="-342900">
              <a:lnSpc>
                <a:spcPct val="110000"/>
              </a:lnSpc>
              <a:buFont typeface="+mj-lt"/>
              <a:buAutoNum type="alphaUcPeriod"/>
            </a:pPr>
            <a:r>
              <a:rPr lang="en-US" dirty="0"/>
              <a:t>Serious side effects from the vaccine, like allergic reactions, are rare.</a:t>
            </a:r>
            <a:r>
              <a:rPr lang="en-US" baseline="30000" dirty="0"/>
              <a:t>24</a:t>
            </a:r>
            <a:r>
              <a:rPr lang="en-US" dirty="0"/>
              <a:t> </a:t>
            </a:r>
            <a:br>
              <a:rPr lang="en-US" dirty="0"/>
            </a:br>
            <a:br>
              <a:rPr lang="en-US" dirty="0"/>
            </a:br>
            <a:r>
              <a:rPr lang="en-US" dirty="0" err="1"/>
              <a:t>Guillain-Barré</a:t>
            </a:r>
            <a:r>
              <a:rPr lang="en-US" dirty="0"/>
              <a:t> Syndrome (GBS) only occurs in 1-2 out of 1 million Influenza vaccinations. You are more likely to get GBS after being infected with Influenza than you are after getting vaccinated.</a:t>
            </a:r>
            <a:r>
              <a:rPr lang="en-US" baseline="30000" dirty="0"/>
              <a:t>36</a:t>
            </a:r>
            <a:endParaRPr lang="en-US" dirty="0"/>
          </a:p>
          <a:p>
            <a:pPr marL="342900" indent="-342900">
              <a:buAutoNum type="alphaUcPeriod"/>
            </a:pPr>
            <a:endParaRPr lang="en-CA"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11</a:t>
            </a:fld>
            <a:endParaRPr lang="en-US" dirty="0"/>
          </a:p>
        </p:txBody>
      </p:sp>
      <p:pic>
        <p:nvPicPr>
          <p:cNvPr id="12" name="Picture 11">
            <a:extLst>
              <a:ext uri="{FF2B5EF4-FFF2-40B4-BE49-F238E27FC236}">
                <a16:creationId xmlns:a16="http://schemas.microsoft.com/office/drawing/2014/main" id="{BC90E9FA-355C-1058-C756-0DBB226724F3}"/>
              </a:ext>
            </a:extLst>
          </p:cNvPr>
          <p:cNvPicPr>
            <a:picLocks noChangeAspect="1"/>
          </p:cNvPicPr>
          <p:nvPr/>
        </p:nvPicPr>
        <p:blipFill>
          <a:blip r:embed="rId5"/>
          <a:stretch>
            <a:fillRect/>
          </a:stretch>
        </p:blipFill>
        <p:spPr>
          <a:xfrm>
            <a:off x="6629400" y="4419600"/>
            <a:ext cx="2057400" cy="1863465"/>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53300441"/>
      </p:ext>
    </p:extLst>
  </p:cSld>
  <p:clrMapOvr>
    <a:masterClrMapping/>
  </p:clrMapOvr>
  <mc:AlternateContent xmlns:mc="http://schemas.openxmlformats.org/markup-compatibility/2006" xmlns:p14="http://schemas.microsoft.com/office/powerpoint/2010/main">
    <mc:Choice Requires="p14">
      <p:transition spd="slow" p14:dur="2000" advTm="21910"/>
    </mc:Choice>
    <mc:Fallback xmlns="">
      <p:transition spd="slow" advTm="21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246697"/>
            <a:ext cx="7886700" cy="769069"/>
          </a:xfrm>
        </p:spPr>
        <p:txBody>
          <a:bodyPr>
            <a:normAutofit fontScale="90000"/>
          </a:bodyPr>
          <a:lstStyle/>
          <a:p>
            <a:r>
              <a:rPr lang="en-US" dirty="0"/>
              <a:t>Q. Can the mRNA COVID-19 vaccine alter my DNA? </a:t>
            </a:r>
          </a:p>
        </p:txBody>
      </p:sp>
      <p:sp>
        <p:nvSpPr>
          <p:cNvPr id="3" name="Content Placeholder 2"/>
          <p:cNvSpPr>
            <a:spLocks noGrp="1"/>
          </p:cNvSpPr>
          <p:nvPr>
            <p:ph idx="1"/>
          </p:nvPr>
        </p:nvSpPr>
        <p:spPr>
          <a:xfrm>
            <a:off x="476250" y="2362200"/>
            <a:ext cx="7677150" cy="3994151"/>
          </a:xfrm>
        </p:spPr>
        <p:txBody>
          <a:bodyPr>
            <a:normAutofit/>
          </a:bodyPr>
          <a:lstStyle/>
          <a:p>
            <a:pPr marL="342900" indent="-342900">
              <a:lnSpc>
                <a:spcPct val="100000"/>
              </a:lnSpc>
              <a:buAutoNum type="alphaUcPeriod"/>
            </a:pPr>
            <a:r>
              <a:rPr lang="en-US" dirty="0"/>
              <a:t>The vaccine cannot change your DNA. mRNA provides your body with instructions to create harmless proteins or virus pieces that trigger the creation of antibodies, which will </a:t>
            </a:r>
            <a:r>
              <a:rPr lang="en-CA" dirty="0"/>
              <a:t>attack the COVID-19 virus if you are exposed</a:t>
            </a:r>
            <a:r>
              <a:rPr lang="en-US" dirty="0"/>
              <a:t>. </a:t>
            </a:r>
            <a:br>
              <a:rPr lang="en-US" dirty="0"/>
            </a:br>
            <a:br>
              <a:rPr lang="en-US" dirty="0"/>
            </a:br>
            <a:r>
              <a:rPr lang="en-US" dirty="0"/>
              <a:t>The mRNA from the vaccine is never in the same location as your DNA, and after the antibodies are created, your body will get rid of all of the vaccine ingredients.</a:t>
            </a:r>
            <a:r>
              <a:rPr lang="en-US" baseline="30000" dirty="0"/>
              <a:t>25</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12</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52533644"/>
      </p:ext>
    </p:extLst>
  </p:cSld>
  <p:clrMapOvr>
    <a:masterClrMapping/>
  </p:clrMapOvr>
  <mc:AlternateContent xmlns:mc="http://schemas.openxmlformats.org/markup-compatibility/2006" xmlns:p14="http://schemas.microsoft.com/office/powerpoint/2010/main">
    <mc:Choice Requires="p14">
      <p:transition spd="slow" p14:dur="2000" advTm="33821"/>
    </mc:Choice>
    <mc:Fallback xmlns="">
      <p:transition spd="slow" advTm="338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365306"/>
            <a:ext cx="7886700" cy="1225494"/>
          </a:xfrm>
        </p:spPr>
        <p:txBody>
          <a:bodyPr>
            <a:normAutofit fontScale="90000"/>
          </a:bodyPr>
          <a:lstStyle/>
          <a:p>
            <a:r>
              <a:rPr lang="en-US" dirty="0"/>
              <a:t>Q. Is it safe for me to get vaccinated if I am pregnant or breastfeeding? Will it affect my fertility?</a:t>
            </a:r>
          </a:p>
        </p:txBody>
      </p:sp>
      <p:sp>
        <p:nvSpPr>
          <p:cNvPr id="3" name="Content Placeholder 2"/>
          <p:cNvSpPr>
            <a:spLocks noGrp="1"/>
          </p:cNvSpPr>
          <p:nvPr>
            <p:ph idx="1"/>
          </p:nvPr>
        </p:nvSpPr>
        <p:spPr>
          <a:xfrm>
            <a:off x="628650" y="2819400"/>
            <a:ext cx="7886700" cy="3402409"/>
          </a:xfrm>
        </p:spPr>
        <p:txBody>
          <a:bodyPr>
            <a:noAutofit/>
          </a:bodyPr>
          <a:lstStyle/>
          <a:p>
            <a:pPr marL="342000" indent="-342000">
              <a:lnSpc>
                <a:spcPct val="120000"/>
              </a:lnSpc>
              <a:buNone/>
            </a:pPr>
            <a:r>
              <a:rPr lang="en-US" b="1" dirty="0"/>
              <a:t>A.  </a:t>
            </a:r>
            <a:r>
              <a:rPr lang="en-US" dirty="0"/>
              <a:t>Getting the COVID-19 and/or Influenza vaccine while pregnant or breastfeeding is safe for both you and the child. Getting vaccinated will help protect you from hospitalization due to infection, which also helps to protect your child.</a:t>
            </a:r>
            <a:r>
              <a:rPr lang="en-US" baseline="30000" dirty="0"/>
              <a:t>26,27</a:t>
            </a:r>
            <a:r>
              <a:rPr lang="en-US" dirty="0"/>
              <a:t> </a:t>
            </a:r>
            <a:br>
              <a:rPr lang="en-US" dirty="0"/>
            </a:br>
            <a:r>
              <a:rPr lang="en-US" dirty="0"/>
              <a:t>Getting the vaccines during pregnancy can also protect your baby from infection after birth through shared antibodies. This protection also comes from breastfeeding after vaccination.</a:t>
            </a:r>
            <a:r>
              <a:rPr lang="en-US" baseline="30000" dirty="0"/>
              <a:t>28</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13</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83779128"/>
      </p:ext>
    </p:extLst>
  </p:cSld>
  <p:clrMapOvr>
    <a:masterClrMapping/>
  </p:clrMapOvr>
  <mc:AlternateContent xmlns:mc="http://schemas.openxmlformats.org/markup-compatibility/2006" xmlns:p14="http://schemas.microsoft.com/office/powerpoint/2010/main">
    <mc:Choice Requires="p14">
      <p:transition spd="slow" p14:dur="2000" advTm="37476"/>
    </mc:Choice>
    <mc:Fallback xmlns="">
      <p:transition spd="slow" advTm="374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593131"/>
            <a:ext cx="7886700" cy="769069"/>
          </a:xfrm>
        </p:spPr>
        <p:txBody>
          <a:bodyPr>
            <a:normAutofit fontScale="90000"/>
          </a:bodyPr>
          <a:lstStyle/>
          <a:p>
            <a:r>
              <a:rPr lang="en-US" dirty="0"/>
              <a:t>Q. Is it safe for me to get vaccinated if I am pregnant or breastfeeding? Will it affect my fertility? (Continued)</a:t>
            </a:r>
          </a:p>
        </p:txBody>
      </p:sp>
      <p:sp>
        <p:nvSpPr>
          <p:cNvPr id="3" name="Content Placeholder 2"/>
          <p:cNvSpPr>
            <a:spLocks noGrp="1"/>
          </p:cNvSpPr>
          <p:nvPr>
            <p:ph idx="1"/>
          </p:nvPr>
        </p:nvSpPr>
        <p:spPr>
          <a:xfrm>
            <a:off x="594013" y="2743199"/>
            <a:ext cx="7886700" cy="2743201"/>
          </a:xfrm>
        </p:spPr>
        <p:txBody>
          <a:bodyPr>
            <a:noAutofit/>
          </a:bodyPr>
          <a:lstStyle/>
          <a:p>
            <a:pPr marL="457200" indent="-457200">
              <a:lnSpc>
                <a:spcPct val="120000"/>
              </a:lnSpc>
              <a:buAutoNum type="alphaUcPeriod"/>
            </a:pPr>
            <a:r>
              <a:rPr lang="en-US" dirty="0"/>
              <a:t>Neither vaccine has been shown to have any negative effects on fertility. In fact, the COVID-19 VIRUS is associated with increased risk of erectile dysfunction,</a:t>
            </a:r>
            <a:r>
              <a:rPr lang="en-US" baseline="30000" dirty="0"/>
              <a:t>29</a:t>
            </a:r>
            <a:r>
              <a:rPr lang="en-US" dirty="0"/>
              <a:t> which negatively impacts male fertility, and increased risk of premature births.</a:t>
            </a:r>
            <a:r>
              <a:rPr lang="en-US" baseline="30000" dirty="0"/>
              <a:t>30</a:t>
            </a:r>
            <a:br>
              <a:rPr lang="en-US" dirty="0"/>
            </a:br>
            <a:r>
              <a:rPr lang="en-US" dirty="0"/>
              <a:t>The best way to protect people who are pregnant, trying to get pregnant, or concerned about fertility is to get vaccinated against the COVID-19 virus and prevent infection.</a:t>
            </a:r>
            <a:r>
              <a:rPr lang="en-US" baseline="30000" dirty="0"/>
              <a:t>26</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14</a:t>
            </a:fld>
            <a:endParaRPr lang="en-US"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33174401"/>
      </p:ext>
    </p:extLst>
  </p:cSld>
  <p:clrMapOvr>
    <a:masterClrMapping/>
  </p:clrMapOvr>
  <mc:AlternateContent xmlns:mc="http://schemas.openxmlformats.org/markup-compatibility/2006" xmlns:p14="http://schemas.microsoft.com/office/powerpoint/2010/main">
    <mc:Choice Requires="p14">
      <p:transition spd="slow" p14:dur="2000" advTm="30232"/>
    </mc:Choice>
    <mc:Fallback xmlns="">
      <p:transition spd="slow" advTm="302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49" y="1365306"/>
            <a:ext cx="7886700" cy="1606494"/>
          </a:xfrm>
        </p:spPr>
        <p:txBody>
          <a:bodyPr>
            <a:normAutofit fontScale="90000"/>
          </a:bodyPr>
          <a:lstStyle/>
          <a:p>
            <a:r>
              <a:rPr lang="en-US" dirty="0"/>
              <a:t>Q. </a:t>
            </a:r>
            <a:r>
              <a:rPr lang="en-US" sz="3200" dirty="0"/>
              <a:t>Is the vaccine permitted and recommended for those practicing different religions and who are from different communities within Canada? </a:t>
            </a:r>
            <a:br>
              <a:rPr lang="en-US" sz="3200" dirty="0"/>
            </a:br>
            <a:endParaRPr lang="en-US" dirty="0"/>
          </a:p>
        </p:txBody>
      </p:sp>
      <p:sp>
        <p:nvSpPr>
          <p:cNvPr id="3" name="Content Placeholder 2"/>
          <p:cNvSpPr>
            <a:spLocks noGrp="1"/>
          </p:cNvSpPr>
          <p:nvPr>
            <p:ph idx="1"/>
          </p:nvPr>
        </p:nvSpPr>
        <p:spPr>
          <a:xfrm>
            <a:off x="628649" y="2971800"/>
            <a:ext cx="7886700" cy="3124974"/>
          </a:xfrm>
        </p:spPr>
        <p:txBody>
          <a:bodyPr>
            <a:noAutofit/>
          </a:bodyPr>
          <a:lstStyle/>
          <a:p>
            <a:pPr marL="342000" indent="-342000">
              <a:lnSpc>
                <a:spcPct val="120000"/>
              </a:lnSpc>
              <a:spcAft>
                <a:spcPts val="1200"/>
              </a:spcAft>
              <a:buNone/>
            </a:pPr>
            <a:r>
              <a:rPr lang="en-US" sz="1800" b="1" dirty="0"/>
              <a:t>A. </a:t>
            </a:r>
            <a:r>
              <a:rPr lang="en-US" sz="1800" dirty="0"/>
              <a:t>Many North American faith-based communities recommend or permit vaccination. Among these are: </a:t>
            </a:r>
          </a:p>
          <a:p>
            <a:pPr lvl="2">
              <a:lnSpc>
                <a:spcPct val="120000"/>
              </a:lnSpc>
              <a:spcAft>
                <a:spcPts val="1200"/>
              </a:spcAft>
            </a:pPr>
            <a:r>
              <a:rPr lang="en-US" sz="1800" dirty="0"/>
              <a:t>The Canadian Muslim COVID-19 Task Force (CMTF);</a:t>
            </a:r>
            <a:r>
              <a:rPr lang="en-US" sz="1800" baseline="30000" dirty="0"/>
              <a:t>31</a:t>
            </a:r>
            <a:r>
              <a:rPr lang="en-US" sz="1800" dirty="0"/>
              <a:t> </a:t>
            </a:r>
          </a:p>
          <a:p>
            <a:pPr lvl="2">
              <a:lnSpc>
                <a:spcPct val="120000"/>
              </a:lnSpc>
              <a:spcAft>
                <a:spcPts val="1200"/>
              </a:spcAft>
            </a:pPr>
            <a:r>
              <a:rPr lang="en-US" sz="1800" dirty="0"/>
              <a:t>The Orthodox Union and Rabbinical Council of America;</a:t>
            </a:r>
            <a:r>
              <a:rPr lang="en-US" sz="1800" baseline="30000" dirty="0"/>
              <a:t>32</a:t>
            </a:r>
            <a:r>
              <a:rPr lang="en-US" sz="1800" dirty="0"/>
              <a:t> </a:t>
            </a:r>
          </a:p>
          <a:p>
            <a:pPr lvl="2">
              <a:lnSpc>
                <a:spcPct val="120000"/>
              </a:lnSpc>
              <a:spcAft>
                <a:spcPts val="1200"/>
              </a:spcAft>
            </a:pPr>
            <a:r>
              <a:rPr lang="en-US" sz="1800" dirty="0"/>
              <a:t>the United States Conference of Catholic Bishops;</a:t>
            </a:r>
            <a:r>
              <a:rPr lang="en-US" sz="1800" baseline="30000" dirty="0"/>
              <a:t>33</a:t>
            </a:r>
            <a:endParaRPr lang="en-US" sz="1800" dirty="0"/>
          </a:p>
          <a:p>
            <a:pPr lvl="2">
              <a:lnSpc>
                <a:spcPct val="120000"/>
              </a:lnSpc>
              <a:spcAft>
                <a:spcPts val="1200"/>
              </a:spcAft>
            </a:pPr>
            <a:r>
              <a:rPr lang="en-US" sz="1800" dirty="0"/>
              <a:t>and the Hindu American Foundation.</a:t>
            </a:r>
            <a:r>
              <a:rPr lang="en-US" sz="1800" baseline="30000" dirty="0"/>
              <a:t>34</a:t>
            </a:r>
            <a:br>
              <a:rPr lang="en-US" sz="1500" dirty="0"/>
            </a:br>
            <a:br>
              <a:rPr lang="en-US" sz="1500" dirty="0"/>
            </a:br>
            <a:endParaRPr lang="en-US" sz="1500"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15</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421530158"/>
      </p:ext>
    </p:extLst>
  </p:cSld>
  <p:clrMapOvr>
    <a:masterClrMapping/>
  </p:clrMapOvr>
  <mc:AlternateContent xmlns:mc="http://schemas.openxmlformats.org/markup-compatibility/2006" xmlns:p14="http://schemas.microsoft.com/office/powerpoint/2010/main">
    <mc:Choice Requires="p14">
      <p:transition spd="slow" p14:dur="2000" advTm="33149"/>
    </mc:Choice>
    <mc:Fallback xmlns="">
      <p:transition spd="slow" advTm="33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Do the COVID-19 vaccines contain any animal products? Are they Halal/Kosher?</a:t>
            </a:r>
          </a:p>
        </p:txBody>
      </p:sp>
      <p:sp>
        <p:nvSpPr>
          <p:cNvPr id="3" name="Content Placeholder 2"/>
          <p:cNvSpPr>
            <a:spLocks noGrp="1"/>
          </p:cNvSpPr>
          <p:nvPr>
            <p:ph idx="1"/>
          </p:nvPr>
        </p:nvSpPr>
        <p:spPr>
          <a:xfrm>
            <a:off x="628650" y="2286001"/>
            <a:ext cx="7886700" cy="3962399"/>
          </a:xfrm>
        </p:spPr>
        <p:txBody>
          <a:bodyPr>
            <a:noAutofit/>
          </a:bodyPr>
          <a:lstStyle/>
          <a:p>
            <a:pPr marL="342000" indent="-342000">
              <a:lnSpc>
                <a:spcPct val="120000"/>
              </a:lnSpc>
              <a:spcAft>
                <a:spcPts val="1200"/>
              </a:spcAft>
              <a:buNone/>
            </a:pPr>
            <a:r>
              <a:rPr lang="en-US" b="1" dirty="0"/>
              <a:t>A. </a:t>
            </a:r>
            <a:r>
              <a:rPr lang="en-US" dirty="0"/>
              <a:t>As of 2025, the COVID-19 vaccines that are available in Canada are all Halal, Kosher, and do not contain any animal products.</a:t>
            </a:r>
            <a:r>
              <a:rPr lang="en-US" baseline="30000" dirty="0"/>
              <a:t>7</a:t>
            </a:r>
            <a:r>
              <a:rPr lang="en-US" dirty="0"/>
              <a:t> </a:t>
            </a:r>
            <a:br>
              <a:rPr lang="en-US" dirty="0"/>
            </a:br>
            <a:br>
              <a:rPr lang="en-US" dirty="0"/>
            </a:br>
            <a:r>
              <a:rPr lang="en-US" dirty="0"/>
              <a:t>For a full list of ingredients found in each of the approved vaccines, please visit the Health Canada website here: </a:t>
            </a:r>
            <a:r>
              <a:rPr lang="en-US" dirty="0">
                <a:hlinkClick r:id="rId5"/>
              </a:rPr>
              <a:t>COVID-19 Vaccines: Authorized vaccines - Canada.ca</a:t>
            </a:r>
            <a:endParaRPr lang="en-US" dirty="0"/>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16</a:t>
            </a:fld>
            <a:endParaRPr lang="en-US" dirty="0"/>
          </a:p>
        </p:txBody>
      </p:sp>
      <p:pic>
        <p:nvPicPr>
          <p:cNvPr id="5" name="Recorded Sound">
            <a:hlinkClick r:id="" action="ppaction://media"/>
            <a:extLst>
              <a:ext uri="{FF2B5EF4-FFF2-40B4-BE49-F238E27FC236}">
                <a16:creationId xmlns:a16="http://schemas.microsoft.com/office/drawing/2014/main" id="{E5D5FD2A-16C6-025E-DD49-29F65797419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03251" y="5492694"/>
            <a:ext cx="609600" cy="609600"/>
          </a:xfrm>
          <a:prstGeom prst="rect">
            <a:avLst/>
          </a:prstGeom>
        </p:spPr>
      </p:pic>
    </p:spTree>
    <p:extLst>
      <p:ext uri="{BB962C8B-B14F-4D97-AF65-F5344CB8AC3E}">
        <p14:creationId xmlns:p14="http://schemas.microsoft.com/office/powerpoint/2010/main" val="898858873"/>
      </p:ext>
    </p:extLst>
  </p:cSld>
  <p:clrMapOvr>
    <a:masterClrMapping/>
  </p:clrMapOvr>
  <mc:AlternateContent xmlns:mc="http://schemas.openxmlformats.org/markup-compatibility/2006" xmlns:p14="http://schemas.microsoft.com/office/powerpoint/2010/main">
    <mc:Choice Requires="p14">
      <p:transition spd="slow" p14:dur="2000" advTm="23119"/>
    </mc:Choice>
    <mc:Fallback xmlns="">
      <p:transition spd="slow" advTm="23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92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Q. Can I get the vaccine even if I have bad allergies or asthma?</a:t>
            </a:r>
          </a:p>
        </p:txBody>
      </p:sp>
      <p:sp>
        <p:nvSpPr>
          <p:cNvPr id="3" name="Content Placeholder 2"/>
          <p:cNvSpPr>
            <a:spLocks noGrp="1"/>
          </p:cNvSpPr>
          <p:nvPr>
            <p:ph idx="1"/>
          </p:nvPr>
        </p:nvSpPr>
        <p:spPr>
          <a:xfrm>
            <a:off x="628650" y="2286000"/>
            <a:ext cx="7886700" cy="3962400"/>
          </a:xfrm>
        </p:spPr>
        <p:txBody>
          <a:bodyPr>
            <a:normAutofit/>
          </a:bodyPr>
          <a:lstStyle/>
          <a:p>
            <a:pPr marL="342000" indent="-342000">
              <a:lnSpc>
                <a:spcPct val="100000"/>
              </a:lnSpc>
              <a:spcAft>
                <a:spcPts val="1200"/>
              </a:spcAft>
              <a:buNone/>
            </a:pPr>
            <a:r>
              <a:rPr lang="en-US" b="1" dirty="0"/>
              <a:t>A. </a:t>
            </a:r>
            <a:r>
              <a:rPr lang="en-US" dirty="0"/>
              <a:t>Having asthma or allergies (food, environmental, medication, etc.) does not mean you should not get the COVID-19 vaccine.</a:t>
            </a:r>
            <a:r>
              <a:rPr lang="en-US" baseline="30000" dirty="0"/>
              <a:t>35</a:t>
            </a:r>
            <a:r>
              <a:rPr lang="en-US" dirty="0"/>
              <a:t> </a:t>
            </a:r>
            <a:br>
              <a:rPr lang="en-US" dirty="0"/>
            </a:br>
            <a:br>
              <a:rPr lang="en-US" dirty="0"/>
            </a:br>
            <a:r>
              <a:rPr lang="en-US" dirty="0"/>
              <a:t>If you are allergic to one of the vaccine components, like polyethylene glycol (PEG) or </a:t>
            </a:r>
            <a:r>
              <a:rPr lang="en-US" dirty="0" err="1"/>
              <a:t>polysorbate</a:t>
            </a:r>
            <a:r>
              <a:rPr lang="en-US" dirty="0"/>
              <a:t>, it is recommended that you consult an allergist regarding getting vaccinated against COVID-19.</a:t>
            </a:r>
            <a:r>
              <a:rPr lang="en-US" baseline="30000" dirty="0"/>
              <a:t>1</a:t>
            </a:r>
            <a:r>
              <a:rPr lang="en-US" dirty="0"/>
              <a:t> </a:t>
            </a:r>
            <a:br>
              <a:rPr lang="en-US" dirty="0"/>
            </a:br>
            <a:br>
              <a:rPr lang="en-US" dirty="0"/>
            </a:br>
            <a:r>
              <a:rPr lang="en-US" dirty="0"/>
              <a:t>The allergist may arrange graded vaccine administration, where the vaccine is given in smaller doses spread out over time.</a:t>
            </a:r>
            <a:r>
              <a:rPr lang="en-US" baseline="30000" dirty="0"/>
              <a:t>35</a:t>
            </a:r>
            <a:endParaRPr lang="en-US" dirty="0">
              <a:latin typeface="Arial MT"/>
            </a:endParaRP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17</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04362808"/>
      </p:ext>
    </p:extLst>
  </p:cSld>
  <p:clrMapOvr>
    <a:masterClrMapping/>
  </p:clrMapOvr>
  <mc:AlternateContent xmlns:mc="http://schemas.openxmlformats.org/markup-compatibility/2006" xmlns:p14="http://schemas.microsoft.com/office/powerpoint/2010/main">
    <mc:Choice Requires="p14">
      <p:transition spd="slow" p14:dur="2000" advTm="39549"/>
    </mc:Choice>
    <mc:Fallback xmlns="">
      <p:transition spd="slow" advTm="395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Supports</a:t>
            </a:r>
          </a:p>
        </p:txBody>
      </p:sp>
      <p:sp>
        <p:nvSpPr>
          <p:cNvPr id="3" name="Content Placeholder 2"/>
          <p:cNvSpPr>
            <a:spLocks noGrp="1"/>
          </p:cNvSpPr>
          <p:nvPr>
            <p:ph idx="1"/>
          </p:nvPr>
        </p:nvSpPr>
        <p:spPr>
          <a:xfrm>
            <a:off x="628650" y="2497872"/>
            <a:ext cx="8134350" cy="3723937"/>
          </a:xfrm>
        </p:spPr>
        <p:txBody>
          <a:bodyPr>
            <a:normAutofit/>
          </a:bodyPr>
          <a:lstStyle/>
          <a:p>
            <a:pPr marL="0" indent="0">
              <a:buNone/>
            </a:pPr>
            <a:r>
              <a:rPr lang="en-US" sz="2400" dirty="0"/>
              <a:t>If you would like to download a copy of these common Q&amp;As, see the </a:t>
            </a:r>
            <a:r>
              <a:rPr lang="en-US" sz="2400" dirty="0">
                <a:hlinkClick r:id="rId5"/>
              </a:rPr>
              <a:t>Common Questions &amp; Answers for Vaccine Champions resource</a:t>
            </a:r>
            <a:r>
              <a:rPr lang="en-US" sz="2400" dirty="0"/>
              <a:t>.</a:t>
            </a:r>
          </a:p>
          <a:p>
            <a:pPr marL="0" indent="0">
              <a:buNone/>
            </a:pPr>
            <a:endParaRPr lang="en-US" sz="2400" dirty="0"/>
          </a:p>
          <a:p>
            <a:pPr marL="0" indent="0">
              <a:buNone/>
            </a:pPr>
            <a:r>
              <a:rPr lang="en-US" sz="2400" dirty="0"/>
              <a:t>The next module will provide you with a list of resources that may be useful in your role as </a:t>
            </a:r>
            <a:r>
              <a:rPr lang="en-US" sz="2400"/>
              <a:t>a Vaccine </a:t>
            </a:r>
            <a:r>
              <a:rPr lang="en-US" sz="2400" dirty="0"/>
              <a:t>C</a:t>
            </a:r>
            <a:r>
              <a:rPr lang="en-US" sz="2400"/>
              <a:t>hampion</a:t>
            </a:r>
            <a:r>
              <a:rPr lang="en-US" sz="2400" dirty="0"/>
              <a:t>.</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18</a:t>
            </a:fld>
            <a:endParaRPr lang="en-US" dirty="0"/>
          </a:p>
        </p:txBody>
      </p:sp>
      <p:pic>
        <p:nvPicPr>
          <p:cNvPr id="5" name="Graphic 4">
            <a:extLst>
              <a:ext uri="{FF2B5EF4-FFF2-40B4-BE49-F238E27FC236}">
                <a16:creationId xmlns:a16="http://schemas.microsoft.com/office/drawing/2014/main" id="{D2464260-3C82-1A98-DCEB-B78D602F8FA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031402" y="5029200"/>
            <a:ext cx="1081196" cy="1081196"/>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95049251"/>
      </p:ext>
    </p:extLst>
  </p:cSld>
  <p:clrMapOvr>
    <a:masterClrMapping/>
  </p:clrMapOvr>
  <mc:AlternateContent xmlns:mc="http://schemas.openxmlformats.org/markup-compatibility/2006" xmlns:p14="http://schemas.microsoft.com/office/powerpoint/2010/main">
    <mc:Choice Requires="p14">
      <p:transition spd="slow" p14:dur="2000" advTm="16785"/>
    </mc:Choice>
    <mc:Fallback xmlns="">
      <p:transition spd="slow" advTm="16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p:txBody>
          <a:bodyPr>
            <a:normAutofit/>
          </a:bodyPr>
          <a:lstStyle/>
          <a:p>
            <a:pPr>
              <a:lnSpc>
                <a:spcPct val="100000"/>
              </a:lnSpc>
            </a:pPr>
            <a:r>
              <a:rPr lang="en-US" sz="2200" dirty="0"/>
              <a:t>There’s a lot of misconceptions and misinformation surrounding vaccines and vaccines safety, which can lead to a lot of questions!</a:t>
            </a:r>
          </a:p>
          <a:p>
            <a:pPr>
              <a:lnSpc>
                <a:spcPct val="100000"/>
              </a:lnSpc>
            </a:pPr>
            <a:endParaRPr lang="en-US" sz="2200" dirty="0"/>
          </a:p>
          <a:p>
            <a:pPr>
              <a:lnSpc>
                <a:spcPct val="100000"/>
              </a:lnSpc>
            </a:pPr>
            <a:r>
              <a:rPr lang="en-US" sz="2200" dirty="0"/>
              <a:t>Keeping these factual responses to common questions can help you correct any misconceptions that people may ask you about. </a:t>
            </a:r>
          </a:p>
        </p:txBody>
      </p:sp>
      <p:sp>
        <p:nvSpPr>
          <p:cNvPr id="4" name="Slide Number Placeholder 3"/>
          <p:cNvSpPr>
            <a:spLocks noGrp="1"/>
          </p:cNvSpPr>
          <p:nvPr>
            <p:ph type="sldNum" sz="quarter" idx="10"/>
          </p:nvPr>
        </p:nvSpPr>
        <p:spPr/>
        <p:txBody>
          <a:bodyPr/>
          <a:lstStyle/>
          <a:p>
            <a:pPr>
              <a:defRPr/>
            </a:pPr>
            <a:fld id="{12151195-CB88-47CD-A2D2-9E9D2500EAB2}" type="slidenum">
              <a:rPr lang="en-US" smtClean="0"/>
              <a:pPr>
                <a:defRPr/>
              </a:pPr>
              <a:t>19</a:t>
            </a:fld>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50436533"/>
      </p:ext>
    </p:extLst>
  </p:cSld>
  <p:clrMapOvr>
    <a:masterClrMapping/>
  </p:clrMapOvr>
  <mc:AlternateContent xmlns:mc="http://schemas.openxmlformats.org/markup-compatibility/2006" xmlns:p14="http://schemas.microsoft.com/office/powerpoint/2010/main">
    <mc:Choice Requires="p14">
      <p:transition spd="slow" p14:dur="2000" advTm="18945"/>
    </mc:Choice>
    <mc:Fallback xmlns="">
      <p:transition spd="slow" advTm="189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Office Theme">
  <a:themeElements>
    <a:clrScheme name="KTP 2024">
      <a:dk1>
        <a:srgbClr val="000000"/>
      </a:dk1>
      <a:lt1>
        <a:srgbClr val="FFFFFF"/>
      </a:lt1>
      <a:dk2>
        <a:srgbClr val="44546A"/>
      </a:dk2>
      <a:lt2>
        <a:srgbClr val="E7E6E6"/>
      </a:lt2>
      <a:accent1>
        <a:srgbClr val="000D64"/>
      </a:accent1>
      <a:accent2>
        <a:srgbClr val="8CB84B"/>
      </a:accent2>
      <a:accent3>
        <a:srgbClr val="9E9E9E"/>
      </a:accent3>
      <a:accent4>
        <a:srgbClr val="0069A9"/>
      </a:accent4>
      <a:accent5>
        <a:srgbClr val="66A5CB"/>
      </a:accent5>
      <a:accent6>
        <a:srgbClr val="333691"/>
      </a:accent6>
      <a:hlink>
        <a:srgbClr val="0069A9"/>
      </a:hlink>
      <a:folHlink>
        <a:srgbClr val="20151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TP_Presentation_Template_2024" id="{CD77A7A0-6F00-3943-A7D2-E09C4C14F2AC}" vid="{49B3BCBE-2995-9147-9F4A-E4880D6583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Resource Document" ma:contentTypeID="0x010100FF2D2F39482BE5458CA9CDA49A87AA64000BE3EE26EAA8774995E06790B09CC106" ma:contentTypeVersion="15" ma:contentTypeDescription="" ma:contentTypeScope="" ma:versionID="81a2d75d77d9fcfdf11748509394936b">
  <xsd:schema xmlns:xsd="http://www.w3.org/2001/XMLSchema" xmlns:xs="http://www.w3.org/2001/XMLSchema" xmlns:p="http://schemas.microsoft.com/office/2006/metadata/properties" xmlns:ns2="096c58e8-8716-40f2-bffe-ba48efd422ef" xmlns:ns3="ddd86614-e075-45fd-ad75-7be4b83b486d" targetNamespace="http://schemas.microsoft.com/office/2006/metadata/properties" ma:root="true" ma:fieldsID="853dddf609d999eb5b21683a275a5bf3" ns2:_="" ns3:_="">
    <xsd:import namespace="096c58e8-8716-40f2-bffe-ba48efd422ef"/>
    <xsd:import namespace="ddd86614-e075-45fd-ad75-7be4b83b486d"/>
    <xsd:element name="properties">
      <xsd:complexType>
        <xsd:sequence>
          <xsd:element name="documentManagement">
            <xsd:complexType>
              <xsd:all>
                <xsd:element ref="ns2:ResourceID" minOccurs="0"/>
                <xsd:element ref="ns2:FormType" minOccurs="0"/>
                <xsd:element ref="ns2:FormUser" minOccurs="0"/>
                <xsd:element ref="ns2:PolicyFunctionArea" minOccurs="0"/>
                <xsd:element ref="ns3:ResourceCategoryTaxHTField0" minOccurs="0"/>
                <xsd:element ref="ns3:TaxCatchAll" minOccurs="0"/>
                <xsd:element ref="ns3:TaxCatchAllLabel" minOccurs="0"/>
                <xsd:element ref="ns3:PolicyIDMMTaxHTField0" minOccurs="0"/>
                <xsd:element ref="ns3:OAHPPLocationTaxHTField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96c58e8-8716-40f2-bffe-ba48efd422ef" elementFormDefault="qualified">
    <xsd:import namespace="http://schemas.microsoft.com/office/2006/documentManagement/types"/>
    <xsd:import namespace="http://schemas.microsoft.com/office/infopath/2007/PartnerControls"/>
    <xsd:element name="ResourceID" ma:index="2" nillable="true" ma:displayName="Resource ID" ma:description="Unique identifier if applicable (i.e. form number)" ma:internalName="ResourceID">
      <xsd:simpleType>
        <xsd:restriction base="dms:Text">
          <xsd:maxLength value="15"/>
        </xsd:restriction>
      </xsd:simpleType>
    </xsd:element>
    <xsd:element name="FormType" ma:index="3" nillable="true" ma:displayName="Resource Type" ma:format="Dropdown" ma:internalName="FormType">
      <xsd:simpleType>
        <xsd:restriction base="dms:Choice">
          <xsd:enumeration value="Form"/>
          <xsd:enumeration value="Guidelines"/>
          <xsd:enumeration value="Policy"/>
          <xsd:enumeration value="Procedures/How To"/>
          <xsd:enumeration value="Publication/Journal/Literature"/>
          <xsd:enumeration value="Retention Schedule"/>
          <xsd:enumeration value="System Documentation"/>
          <xsd:enumeration value="Tools/Templates"/>
          <xsd:enumeration value="Training Material"/>
        </xsd:restriction>
      </xsd:simpleType>
    </xsd:element>
    <xsd:element name="FormUser" ma:index="6" nillable="true" ma:displayName="Resource User" ma:default="End User" ma:format="Dropdown" ma:internalName="FormUser">
      <xsd:simpleType>
        <xsd:restriction base="dms:Choice">
          <xsd:enumeration value="End User"/>
          <xsd:enumeration value="Processor"/>
          <xsd:enumeration value="Manager"/>
        </xsd:restriction>
      </xsd:simpleType>
    </xsd:element>
    <xsd:element name="PolicyFunctionArea" ma:index="7" nillable="true" ma:displayName="Function Area" ma:format="Dropdown" ma:internalName="PolicyFunctionArea">
      <xsd:simpleType>
        <xsd:restriction base="dms:Choice">
          <xsd:enumeration value="Board"/>
          <xsd:enumeration value="Communications"/>
          <xsd:enumeration value="Facilities"/>
          <xsd:enumeration value="Finance / Procurement"/>
          <xsd:enumeration value="Human Resources"/>
          <xsd:enumeration value="IT / IM"/>
          <xsd:enumeration value="Programs / Departments"/>
          <xsd:enumeration value="Corporate"/>
          <xsd:enumeration value="Research and Academic"/>
          <xsd:enumeration value="Risk Management"/>
          <xsd:enumeration value="COOP"/>
        </xsd:restriction>
      </xsd:simpleType>
    </xsd:element>
  </xsd:schema>
  <xsd:schema xmlns:xsd="http://www.w3.org/2001/XMLSchema" xmlns:xs="http://www.w3.org/2001/XMLSchema" xmlns:dms="http://schemas.microsoft.com/office/2006/documentManagement/types" xmlns:pc="http://schemas.microsoft.com/office/infopath/2007/PartnerControls" targetNamespace="ddd86614-e075-45fd-ad75-7be4b83b486d" elementFormDefault="qualified">
    <xsd:import namespace="http://schemas.microsoft.com/office/2006/documentManagement/types"/>
    <xsd:import namespace="http://schemas.microsoft.com/office/infopath/2007/PartnerControls"/>
    <xsd:element name="ResourceCategoryTaxHTField0" ma:index="12" nillable="true" ma:taxonomy="true" ma:internalName="ResourceCategoryTaxHTField0" ma:taxonomyFieldName="ResourceCategory" ma:displayName="Resource Category" ma:default="" ma:fieldId="{c111e853-a6f9-401a-a808-f989a83d6349}" ma:taxonomyMulti="true" ma:sspId="49902157-4f79-49bc-a821-2837ff72634b" ma:termSetId="187940e3-f30d-4732-8b67-0fdf0e2b2e8d" ma:anchorId="00000000-0000-0000-0000-000000000000" ma:open="true" ma:isKeyword="false">
      <xsd:complexType>
        <xsd:sequence>
          <xsd:element ref="pc:Terms" minOccurs="0" maxOccurs="1"/>
        </xsd:sequence>
      </xsd:complexType>
    </xsd:element>
    <xsd:element name="TaxCatchAll" ma:index="13" nillable="true" ma:displayName="Taxonomy Catch All Column" ma:hidden="true" ma:list="{f78954d5-acc0-4ffb-98ec-a1572a064751}" ma:internalName="TaxCatchAll" ma:showField="CatchAllData"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TaxCatchAllLabel" ma:index="14" nillable="true" ma:displayName="Taxonomy Catch All Column1" ma:hidden="true" ma:list="{f78954d5-acc0-4ffb-98ec-a1572a064751}" ma:internalName="TaxCatchAllLabel" ma:readOnly="true" ma:showField="CatchAllDataLabel" ma:web="ddd86614-e075-45fd-ad75-7be4b83b486d">
      <xsd:complexType>
        <xsd:complexContent>
          <xsd:extension base="dms:MultiChoiceLookup">
            <xsd:sequence>
              <xsd:element name="Value" type="dms:Lookup" maxOccurs="unbounded" minOccurs="0" nillable="true"/>
            </xsd:sequence>
          </xsd:extension>
        </xsd:complexContent>
      </xsd:complexType>
    </xsd:element>
    <xsd:element name="PolicyIDMMTaxHTField0" ma:index="16" nillable="true" ma:taxonomy="true" ma:internalName="PolicyIDMMTaxHTField0" ma:taxonomyFieldName="PolicyIDMM" ma:displayName="Policy ID" ma:default="" ma:fieldId="{7a1a90a9-82a7-4443-8702-e896b2bb4532}" ma:taxonomyMulti="true" ma:sspId="49902157-4f79-49bc-a821-2837ff72634b" ma:termSetId="4a0ee074-4e72-486b-bc89-125890390ec9" ma:anchorId="00000000-0000-0000-0000-000000000000" ma:open="true" ma:isKeyword="false">
      <xsd:complexType>
        <xsd:sequence>
          <xsd:element ref="pc:Terms" minOccurs="0" maxOccurs="1"/>
        </xsd:sequence>
      </xsd:complexType>
    </xsd:element>
    <xsd:element name="OAHPPLocationTaxHTField0" ma:index="19" nillable="true" ma:taxonomy="true" ma:internalName="OAHPPLocationTaxHTField0" ma:taxonomyFieldName="OAHPPLocation" ma:displayName="OAHPP Location" ma:default="" ma:fieldId="{25763e75-9f32-4244-af97-f669a3af9b62}" ma:taxonomyMulti="true" ma:sspId="49902157-4f79-49bc-a821-2837ff72634b" ma:termSetId="ee7422e9-b857-4b3b-a338-76174fb6dd79" ma:anchorId="00000000-0000-0000-0000-000000000000" ma:open="false" ma:isKeyword="false">
      <xsd:complexType>
        <xsd:sequence>
          <xsd:element ref="pc:Terms" minOccurs="0" maxOccurs="1"/>
        </xsd:sequence>
      </xsd:complex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ma:index="18"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PolicyIDMMTaxHTField0 xmlns="ddd86614-e075-45fd-ad75-7be4b83b486d">
      <Terms xmlns="http://schemas.microsoft.com/office/infopath/2007/PartnerControls"/>
    </PolicyIDMMTaxHTField0>
    <FormUser xmlns="096c58e8-8716-40f2-bffe-ba48efd422ef">End User</FormUser>
    <PolicyFunctionArea xmlns="096c58e8-8716-40f2-bffe-ba48efd422ef">Communications</PolicyFunctionArea>
    <FormType xmlns="096c58e8-8716-40f2-bffe-ba48efd422ef">Tools/Templates</FormType>
    <ResourceID xmlns="096c58e8-8716-40f2-bffe-ba48efd422ef" xsi:nil="true"/>
    <TaxCatchAll xmlns="ddd86614-e075-45fd-ad75-7be4b83b486d">
      <Value>2124</Value>
      <Value>1893</Value>
      <Value>1880</Value>
      <Value>1879</Value>
      <Value>1878</Value>
      <Value>1877</Value>
      <Value>1876</Value>
      <Value>1979</Value>
      <Value>1978</Value>
      <Value>1977</Value>
      <Value>1976</Value>
      <Value>1975</Value>
      <Value>1974</Value>
      <Value>1973</Value>
      <Value>1972</Value>
      <Value>1971</Value>
      <Value>579</Value>
      <Value>1969</Value>
      <Value>1968</Value>
      <Value>1967</Value>
      <Value>1966</Value>
      <Value>1954</Value>
      <Value>1953</Value>
      <Value>1952</Value>
      <Value>1951</Value>
      <Value>1950</Value>
      <Value>1949</Value>
      <Value>2156</Value>
      <Value>2155</Value>
      <Value>2152</Value>
      <Value>1930</Value>
      <Value>1929</Value>
      <Value>1928</Value>
      <Value>1970</Value>
    </TaxCatchAll>
    <ResourceCategoryTaxHTField0 xmlns="ddd86614-e075-45fd-ad75-7be4b83b486d">
      <Terms xmlns="http://schemas.microsoft.com/office/infopath/2007/PartnerControls">
        <TermInfo xmlns="http://schemas.microsoft.com/office/infopath/2007/PartnerControls">
          <TermName xmlns="http://schemas.microsoft.com/office/infopath/2007/PartnerControls">Templates</TermName>
          <TermId xmlns="http://schemas.microsoft.com/office/infopath/2007/PartnerControls">8b9833f7-6ddd-4a9e-82ef-b4e6b12e4151</TermId>
        </TermInfo>
      </Terms>
    </ResourceCategoryTaxHTField0>
    <OAHPPLocationTaxHTField0 xmlns="ddd86614-e075-45fd-ad75-7be4b83b486d">
      <Terms xmlns="http://schemas.microsoft.com/office/infopath/2007/PartnerControls">
        <TermInfo xmlns="http://schemas.microsoft.com/office/infopath/2007/PartnerControls">
          <TermName xmlns="http://schemas.microsoft.com/office/infopath/2007/PartnerControls">ALL</TermName>
          <TermId xmlns="http://schemas.microsoft.com/office/infopath/2007/PartnerControls">9a2671d7-c4d2-4a5e-95f7-b27107612865</TermId>
        </TermInfo>
        <TermInfo xmlns="http://schemas.microsoft.com/office/infopath/2007/PartnerControls">
          <TermName xmlns="http://schemas.microsoft.com/office/infopath/2007/PartnerControls">Head Office</TermName>
          <TermId xmlns="http://schemas.microsoft.com/office/infopath/2007/PartnerControls">602d3fbf-925e-485a-a5b0-47981dae1253</TermId>
        </TermInfo>
        <TermInfo xmlns="http://schemas.microsoft.com/office/infopath/2007/PartnerControls">
          <TermName xmlns="http://schemas.microsoft.com/office/infopath/2007/PartnerControls">PHL</TermName>
          <TermId xmlns="http://schemas.microsoft.com/office/infopath/2007/PartnerControls">ec98a33f-c22a-4877-9027-f70b81412b51</TermId>
        </TermInfo>
        <TermInfo xmlns="http://schemas.microsoft.com/office/infopath/2007/PartnerControls">
          <TermName xmlns="http://schemas.microsoft.com/office/infopath/2007/PartnerControls">RICN</TermName>
          <TermId xmlns="http://schemas.microsoft.com/office/infopath/2007/PartnerControls">6ea63de3-ce01-4f6e-b01c-b53902978101</TermId>
        </TermInfo>
        <TermInfo xmlns="http://schemas.microsoft.com/office/infopath/2007/PartnerControls">
          <TermName xmlns="http://schemas.microsoft.com/office/infopath/2007/PartnerControls">480 University Avenue</TermName>
          <TermId xmlns="http://schemas.microsoft.com/office/infopath/2007/PartnerControls">96e84714-4c49-4e8b-9a26-df8291d12c4a</TermId>
        </TermInfo>
        <TermInfo xmlns="http://schemas.microsoft.com/office/infopath/2007/PartnerControls">
          <TermName xmlns="http://schemas.microsoft.com/office/infopath/2007/PartnerControls">ALL</TermName>
          <TermId xmlns="http://schemas.microsoft.com/office/infopath/2007/PartnerControls">e4e26f8d-580b-4e1d-9cd1-688ec0f9c5a9</TermId>
        </TermInfo>
        <TermInfo xmlns="http://schemas.microsoft.com/office/infopath/2007/PartnerControls">
          <TermName xmlns="http://schemas.microsoft.com/office/infopath/2007/PartnerControls">ALL</TermName>
          <TermId xmlns="http://schemas.microsoft.com/office/infopath/2007/PartnerControls">8bd18b8f-fd4d-44f5-950b-f67ae48186c0</TermId>
        </TermInfo>
        <TermInfo xmlns="http://schemas.microsoft.com/office/infopath/2007/PartnerControls">
          <TermName xmlns="http://schemas.microsoft.com/office/infopath/2007/PartnerControls">Hamilton</TermName>
          <TermId xmlns="http://schemas.microsoft.com/office/infopath/2007/PartnerControls">691925e1-35b0-4788-a250-10d4c484d987</TermId>
        </TermInfo>
        <TermInfo xmlns="http://schemas.microsoft.com/office/infopath/2007/PartnerControls">
          <TermName xmlns="http://schemas.microsoft.com/office/infopath/2007/PartnerControls">Kingston</TermName>
          <TermId xmlns="http://schemas.microsoft.com/office/infopath/2007/PartnerControls">8f5d76a6-b0b6-43e1-b5cf-8f5586f9ce7d</TermId>
        </TermInfo>
        <TermInfo xmlns="http://schemas.microsoft.com/office/infopath/2007/PartnerControls">
          <TermName xmlns="http://schemas.microsoft.com/office/infopath/2007/PartnerControls">London</TermName>
          <TermId xmlns="http://schemas.microsoft.com/office/infopath/2007/PartnerControls">e67bd978-5dc9-4f6b-82ab-76da3fe8b7a1</TermId>
        </TermInfo>
        <TermInfo xmlns="http://schemas.microsoft.com/office/infopath/2007/PartnerControls">
          <TermName xmlns="http://schemas.microsoft.com/office/infopath/2007/PartnerControls">Orillia</TermName>
          <TermId xmlns="http://schemas.microsoft.com/office/infopath/2007/PartnerControls">b8a724b7-9139-48e1-bd5d-763635e58979</TermId>
        </TermInfo>
        <TermInfo xmlns="http://schemas.microsoft.com/office/infopath/2007/PartnerControls">
          <TermName xmlns="http://schemas.microsoft.com/office/infopath/2007/PartnerControls">Ottawa</TermName>
          <TermId xmlns="http://schemas.microsoft.com/office/infopath/2007/PartnerControls">95a6538a-6ba2-4be6-b74c-ed79773a9a6e</TermId>
        </TermInfo>
        <TermInfo xmlns="http://schemas.microsoft.com/office/infopath/2007/PartnerControls">
          <TermName xmlns="http://schemas.microsoft.com/office/infopath/2007/PartnerControls">Peterborough</TermName>
          <TermId xmlns="http://schemas.microsoft.com/office/infopath/2007/PartnerControls">f186f995-adb4-4b24-8802-abbb7868f291</TermId>
        </TermInfo>
        <TermInfo xmlns="http://schemas.microsoft.com/office/infopath/2007/PartnerControls">
          <TermName xmlns="http://schemas.microsoft.com/office/infopath/2007/PartnerControls">Sault Ste Marie</TermName>
          <TermId xmlns="http://schemas.microsoft.com/office/infopath/2007/PartnerControls">b8926c8e-982e-4642-9f67-4c8eadb80b17</TermId>
        </TermInfo>
        <TermInfo xmlns="http://schemas.microsoft.com/office/infopath/2007/PartnerControls">
          <TermName xmlns="http://schemas.microsoft.com/office/infopath/2007/PartnerControls">Sudbury</TermName>
          <TermId xmlns="http://schemas.microsoft.com/office/infopath/2007/PartnerControls">9e7b06e5-8b9f-413d-b491-2f5135873405</TermId>
        </TermInfo>
        <TermInfo xmlns="http://schemas.microsoft.com/office/infopath/2007/PartnerControls">
          <TermName xmlns="http://schemas.microsoft.com/office/infopath/2007/PartnerControls">Thunder Bay</TermName>
          <TermId xmlns="http://schemas.microsoft.com/office/infopath/2007/PartnerControls">e43220e7-f470-4bcb-a9af-fb21f87d62b1</TermId>
        </TermInfo>
        <TermInfo xmlns="http://schemas.microsoft.com/office/infopath/2007/PartnerControls">
          <TermName xmlns="http://schemas.microsoft.com/office/infopath/2007/PartnerControls">Timmins</TermName>
          <TermId xmlns="http://schemas.microsoft.com/office/infopath/2007/PartnerControls">564f757d-aefe-4788-92e1-a57322d27545</TermId>
        </TermInfo>
        <TermInfo xmlns="http://schemas.microsoft.com/office/infopath/2007/PartnerControls">
          <TermName xmlns="http://schemas.microsoft.com/office/infopath/2007/PartnerControls">Toronto</TermName>
          <TermId xmlns="http://schemas.microsoft.com/office/infopath/2007/PartnerControls">86337a21-f33f-4cc7-b185-12edb0b2be69</TermId>
        </TermInfo>
        <TermInfo xmlns="http://schemas.microsoft.com/office/infopath/2007/PartnerControls">
          <TermName xmlns="http://schemas.microsoft.com/office/infopath/2007/PartnerControls">ALL</TermName>
          <TermId xmlns="http://schemas.microsoft.com/office/infopath/2007/PartnerControls">7043ba9b-1efb-465f-90fd-a5ccbb039413</TermId>
        </TermInfo>
        <TermInfo xmlns="http://schemas.microsoft.com/office/infopath/2007/PartnerControls">
          <TermName xmlns="http://schemas.microsoft.com/office/infopath/2007/PartnerControls">CEICN</TermName>
          <TermId xmlns="http://schemas.microsoft.com/office/infopath/2007/PartnerControls">87791ad2-3c37-4005-8db8-c803279c879d</TermId>
        </TermInfo>
        <TermInfo xmlns="http://schemas.microsoft.com/office/infopath/2007/PartnerControls">
          <TermName xmlns="http://schemas.microsoft.com/office/infopath/2007/PartnerControls">CICN</TermName>
          <TermId xmlns="http://schemas.microsoft.com/office/infopath/2007/PartnerControls">82f3db01-9a24-4a34-8101-b26ed27192a7</TermId>
        </TermInfo>
        <TermInfo xmlns="http://schemas.microsoft.com/office/infopath/2007/PartnerControls">
          <TermName xmlns="http://schemas.microsoft.com/office/infopath/2007/PartnerControls">CRICN</TermName>
          <TermId xmlns="http://schemas.microsoft.com/office/infopath/2007/PartnerControls">dc60da81-99bb-4d84-a006-1332e616373f</TermId>
        </TermInfo>
        <TermInfo xmlns="http://schemas.microsoft.com/office/infopath/2007/PartnerControls">
          <TermName xmlns="http://schemas.microsoft.com/office/infopath/2007/PartnerControls">CSICN</TermName>
          <TermId xmlns="http://schemas.microsoft.com/office/infopath/2007/PartnerControls">007469c0-8ac0-40bc-b905-bc570f25ee58</TermId>
        </TermInfo>
        <TermInfo xmlns="http://schemas.microsoft.com/office/infopath/2007/PartnerControls">
          <TermName xmlns="http://schemas.microsoft.com/office/infopath/2007/PartnerControls">CWICN</TermName>
          <TermId xmlns="http://schemas.microsoft.com/office/infopath/2007/PartnerControls">48c2184a-b6c7-4a82-ad54-70e05e842508</TermId>
        </TermInfo>
        <TermInfo xmlns="http://schemas.microsoft.com/office/infopath/2007/PartnerControls">
          <TermName xmlns="http://schemas.microsoft.com/office/infopath/2007/PartnerControls">ESCICN</TermName>
          <TermId xmlns="http://schemas.microsoft.com/office/infopath/2007/PartnerControls">e15ab312-4513-4c6f-9d46-d08f0a44a237</TermId>
        </TermInfo>
        <TermInfo xmlns="http://schemas.microsoft.com/office/infopath/2007/PartnerControls">
          <TermName xmlns="http://schemas.microsoft.com/office/infopath/2007/PartnerControls">MHICN</TermName>
          <TermId xmlns="http://schemas.microsoft.com/office/infopath/2007/PartnerControls">32f43c42-b91d-4a31-926a-a0ed4e3ab625</TermId>
        </TermInfo>
        <TermInfo xmlns="http://schemas.microsoft.com/office/infopath/2007/PartnerControls">
          <TermName xmlns="http://schemas.microsoft.com/office/infopath/2007/PartnerControls">NEOICN</TermName>
          <TermId xmlns="http://schemas.microsoft.com/office/infopath/2007/PartnerControls">5c7b8e9f-c323-4328-a73a-30f9e116988a</TermId>
        </TermInfo>
        <TermInfo xmlns="http://schemas.microsoft.com/office/infopath/2007/PartnerControls">
          <TermName xmlns="http://schemas.microsoft.com/office/infopath/2007/PartnerControls">NSMICN</TermName>
          <TermId xmlns="http://schemas.microsoft.com/office/infopath/2007/PartnerControls">42c5f2fe-385d-4a6e-87fb-3ed1094985d5</TermId>
        </TermInfo>
        <TermInfo xmlns="http://schemas.microsoft.com/office/infopath/2007/PartnerControls">
          <TermName xmlns="http://schemas.microsoft.com/office/infopath/2007/PartnerControls">NWOICN</TermName>
          <TermId xmlns="http://schemas.microsoft.com/office/infopath/2007/PartnerControls">092a4148-cc72-43bb-b1e3-733b51aa639a</TermId>
        </TermInfo>
        <TermInfo xmlns="http://schemas.microsoft.com/office/infopath/2007/PartnerControls">
          <TermName xmlns="http://schemas.microsoft.com/office/infopath/2007/PartnerControls">SEOICN</TermName>
          <TermId xmlns="http://schemas.microsoft.com/office/infopath/2007/PartnerControls">ec0fe43d-fc64-4f6f-8c6a-8d4c5d6089da</TermId>
        </TermInfo>
        <TermInfo xmlns="http://schemas.microsoft.com/office/infopath/2007/PartnerControls">
          <TermName xmlns="http://schemas.microsoft.com/office/infopath/2007/PartnerControls">SWOICN</TermName>
          <TermId xmlns="http://schemas.microsoft.com/office/infopath/2007/PartnerControls">76da14b8-83d8-4da7-be3c-146d21cc137d</TermId>
        </TermInfo>
        <TermInfo xmlns="http://schemas.microsoft.com/office/infopath/2007/PartnerControls">
          <TermName xmlns="http://schemas.microsoft.com/office/infopath/2007/PartnerControls">TCICN</TermName>
          <TermId xmlns="http://schemas.microsoft.com/office/infopath/2007/PartnerControls">ed46aaac-eb22-47b5-92b5-837f8e95a05e</TermId>
        </TermInfo>
        <TermInfo xmlns="http://schemas.microsoft.com/office/infopath/2007/PartnerControls">
          <TermName xmlns="http://schemas.microsoft.com/office/infopath/2007/PartnerControls">WWICN</TermName>
          <TermId xmlns="http://schemas.microsoft.com/office/infopath/2007/PartnerControls">a586fd9c-e7ba-45d6-a7a6-025f542d4a0a</TermId>
        </TermInfo>
      </Terms>
    </OAHPPLocationTaxHTField0>
    <_dlc_DocId xmlns="ddd86614-e075-45fd-ad75-7be4b83b486d">E7YEJEDTSY7N-342-240</_dlc_DocId>
    <_dlc_DocIdUrl xmlns="ddd86614-e075-45fd-ad75-7be4b83b486d">
      <Url>https://goto.oahpp.ca/resources/_layouts/DocIdRedir.aspx?ID=E7YEJEDTSY7N-342-240</Url>
      <Description>E7YEJEDTSY7N-342-240</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LongProp xmlns="" name="OAHPPLocationTaxHTField0"><![CDATA[ALL|9a2671d7-c4d2-4a5e-95f7-b27107612865;Head Office|602d3fbf-925e-485a-a5b0-47981dae1253;PHL|ec98a33f-c22a-4877-9027-f70b81412b51;RICN|6ea63de3-ce01-4f6e-b01c-b53902978101;1075 Bay Street|516f4638-d9ff-4d03-8ffc-028db6e39066;480 University Avenue|96e84714-4c49-4e8b-9a26-df8291d12c4a;All|e4e26f8d-580b-4e1d-9cd1-688ec0f9c5a9;ALL|8bd18b8f-fd4d-44f5-950b-f67ae48186c0;Hamilton|691925e1-35b0-4788-a250-10d4c484d987;Kingston|8f5d76a6-b0b6-43e1-b5cf-8f5586f9ce7d;London|e67bd978-5dc9-4f6b-82ab-76da3fe8b7a1;Orillia|b8a724b7-9139-48e1-bd5d-763635e58979;Ottawa|95a6538a-6ba2-4be6-b74c-ed79773a9a6e;Peterborough|f186f995-adb4-4b24-8802-abbb7868f291;Sault Ste Marie|b8926c8e-982e-4642-9f67-4c8eadb80b17;Sudbury|9e7b06e5-8b9f-413d-b491-2f5135873405;Thunder Bay|e43220e7-f470-4bcb-a9af-fb21f87d62b1;Timmins|564f757d-aefe-4788-92e1-a57322d27545;Toronto|86337a21-f33f-4cc7-b185-12edb0b2be69;ALL|7043ba9b-1efb-465f-90fd-a5ccbb039413;CEICN|87791ad2-3c37-4005-8db8-c803279c879d;CICN|82f3db01-9a24-4a34-8101-b26ed27192a7;CRICN|dc60da81-99bb-4d84-a006-1332e616373f;CSICN|007469c0-8ac0-40bc-b905-bc570f25ee58;CWICN|48c2184a-b6c7-4a82-ad54-70e05e842508;ESCICN|e15ab312-4513-4c6f-9d46-d08f0a44a237;MHICN|32f43c42-b91d-4a31-926a-a0ed4e3ab625;NEOICN|5c7b8e9f-c323-4328-a73a-30f9e116988a;NSMICN|42c5f2fe-385d-4a6e-87fb-3ed1094985d5;NWOICN|092a4148-cc72-43bb-b1e3-733b51aa639a;SEOICN|ec0fe43d-fc64-4f6f-8c6a-8d4c5d6089da;SWOICN|76da14b8-83d8-4da7-be3c-146d21cc137d;TCICN|ed46aaac-eb22-47b5-92b5-837f8e95a05e;WWICN|a586fd9c-e7ba-45d6-a7a6-025f542d4a0a]]></LongProp>
  <LongProp xmlns="" name="TaxCatchAll"><![CDATA[2124;#;#1893;#;#1880;#;#1879;#;#1878;#;#1877;#;#1876;#;#1979;#;#1978;#;#1977;#;#1976;#;#1975;#;#1974;#;#1973;#;#1972;#;#1971;#;#579;#;#1969;#;#1968;#;#1967;#;#1966;#;#1954;#;#1953;#;#1952;#;#1951;#;#1950;#;#1949;#;#2156;#;#2155;#;#2154;#;#2152;#;#1930;#;#1929;#;#1928;#;#1970;#]]></LongProp>
</LongProperties>
</file>

<file path=customXml/itemProps1.xml><?xml version="1.0" encoding="utf-8"?>
<ds:datastoreItem xmlns:ds="http://schemas.openxmlformats.org/officeDocument/2006/customXml" ds:itemID="{3D4FC702-4ADF-40A4-B75C-EFECE7AF6E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96c58e8-8716-40f2-bffe-ba48efd422ef"/>
    <ds:schemaRef ds:uri="ddd86614-e075-45fd-ad75-7be4b83b486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83F255-5CDF-43E3-B028-1539FDAFD51D}">
  <ds:schemaRefs>
    <ds:schemaRef ds:uri="http://schemas.microsoft.com/sharepoint/events"/>
  </ds:schemaRefs>
</ds:datastoreItem>
</file>

<file path=customXml/itemProps3.xml><?xml version="1.0" encoding="utf-8"?>
<ds:datastoreItem xmlns:ds="http://schemas.openxmlformats.org/officeDocument/2006/customXml" ds:itemID="{8B4F8BC1-8E60-48D3-B9B5-BAA8901EAE80}">
  <ds:schemaRefs>
    <ds:schemaRef ds:uri="096c58e8-8716-40f2-bffe-ba48efd422ef"/>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terms/"/>
    <ds:schemaRef ds:uri="ddd86614-e075-45fd-ad75-7be4b83b486d"/>
    <ds:schemaRef ds:uri="http://www.w3.org/XML/1998/namespace"/>
    <ds:schemaRef ds:uri="http://purl.org/dc/dcmitype/"/>
  </ds:schemaRefs>
</ds:datastoreItem>
</file>

<file path=customXml/itemProps4.xml><?xml version="1.0" encoding="utf-8"?>
<ds:datastoreItem xmlns:ds="http://schemas.openxmlformats.org/officeDocument/2006/customXml" ds:itemID="{793EF2CD-0E42-4320-B03A-E110151C5DFC}">
  <ds:schemaRefs>
    <ds:schemaRef ds:uri="http://schemas.microsoft.com/sharepoint/v3/contenttype/forms"/>
  </ds:schemaRefs>
</ds:datastoreItem>
</file>

<file path=customXml/itemProps5.xml><?xml version="1.0" encoding="utf-8"?>
<ds:datastoreItem xmlns:ds="http://schemas.openxmlformats.org/officeDocument/2006/customXml" ds:itemID="{4165C6F6-72CB-4791-8806-C1B1702AAC2F}">
  <ds:schemaRefs>
    <ds:schemaRef ds:uri="http://schemas.microsoft.com/office/2006/metadata/longProperties"/>
    <ds:schemaRef ds:uri=""/>
  </ds:schemaRefs>
</ds:datastoreItem>
</file>

<file path=docProps/app.xml><?xml version="1.0" encoding="utf-8"?>
<Properties xmlns="http://schemas.openxmlformats.org/officeDocument/2006/extended-properties" xmlns:vt="http://schemas.openxmlformats.org/officeDocument/2006/docPropsVTypes">
  <Template>20250224_Vaccine Champions_Module 2</Template>
  <TotalTime>4436</TotalTime>
  <Words>2384</Words>
  <Application>Microsoft Office PowerPoint</Application>
  <PresentationFormat>On-screen Show (4:3)</PresentationFormat>
  <Paragraphs>126</Paragraphs>
  <Slides>19</Slides>
  <Notes>16</Notes>
  <HiddenSlides>0</HiddenSlides>
  <MMClips>19</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Arial MT</vt:lpstr>
      <vt:lpstr>Calibri</vt:lpstr>
      <vt:lpstr>MarkPro</vt:lpstr>
      <vt:lpstr>Office Theme</vt:lpstr>
      <vt:lpstr>Module 6: Common Questions and Answers (Q&amp;A) for Vaccine Champions</vt:lpstr>
      <vt:lpstr>Common Questions</vt:lpstr>
      <vt:lpstr>Q. If I had COVID-19 or Influenza before, should I still get vaccinated?</vt:lpstr>
      <vt:lpstr>Q. Why can I still get infected with COVID-19 after I get vaccinated? Does that mean the vaccines don’t work? </vt:lpstr>
      <vt:lpstr>Q. Why can I still get infected with COVID-19 after I get vaccinated? Does that mean the vaccines don’t work? (Continued) </vt:lpstr>
      <vt:lpstr>Q. Can I get a COVID-19 or Influenza infection from the vaccine?</vt:lpstr>
      <vt:lpstr>Q. How common are serious adverse events (side effects) from the COVID-19 vaccine?</vt:lpstr>
      <vt:lpstr>Q. How common are serious adverse events (side effects) from the COVID-19 vaccine? (Continued)</vt:lpstr>
      <vt:lpstr>Q. Why is the AstraZeneca COVID-19 vaccine no longer offered in Canada? </vt:lpstr>
      <vt:lpstr>Q. How common are serious adverse reactions (side effects) from the Influenza vaccine?</vt:lpstr>
      <vt:lpstr>Q. Does the Influenza vaccine lead to serious side effects? (Continued)</vt:lpstr>
      <vt:lpstr>Q. Can the mRNA COVID-19 vaccine alter my DNA? </vt:lpstr>
      <vt:lpstr>Q. Is it safe for me to get vaccinated if I am pregnant or breastfeeding? Will it affect my fertility?</vt:lpstr>
      <vt:lpstr>Q. Is it safe for me to get vaccinated if I am pregnant or breastfeeding? Will it affect my fertility? (Continued)</vt:lpstr>
      <vt:lpstr>Q. Is the vaccine permitted and recommended for those practicing different religions and who are from different communities within Canada?  </vt:lpstr>
      <vt:lpstr>Q. Do the COVID-19 vaccines contain any animal products? Are they Halal/Kosher?</vt:lpstr>
      <vt:lpstr>Q. Can I get the vaccine even if I have bad allergies or asthma?</vt:lpstr>
      <vt:lpstr>Additional Supports</vt:lpstr>
      <vt:lpstr>Key Takeaways</vt:lpstr>
    </vt:vector>
  </TitlesOfParts>
  <Company>St. Michael Hospital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Sierra Sweet</dc:creator>
  <cp:lastModifiedBy>Sierra Sweet</cp:lastModifiedBy>
  <cp:revision>326</cp:revision>
  <dcterms:created xsi:type="dcterms:W3CDTF">2025-03-05T19:24:17Z</dcterms:created>
  <dcterms:modified xsi:type="dcterms:W3CDTF">2026-09-21T22:06:21Z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AHPPLocation">
    <vt:lpwstr>2152;#ALL|9a2671d7-c4d2-4a5e-95f7-b27107612865;#1878;#Head Office|602d3fbf-925e-485a-a5b0-47981dae1253;#1880;#PHL|ec98a33f-c22a-4877-9027-f70b81412b51;#1879;#RICN|6ea63de3-ce01-4f6e-b01c-b53902978101;#2124;#480 University Avenue|96e84714-4c49-4e8b-9a26-df</vt:lpwstr>
  </property>
  <property fmtid="{D5CDD505-2E9C-101B-9397-08002B2CF9AE}" pid="3" name="LocationMMTaxHTField0">
    <vt:lpwstr>Head Office|b5e52ff0-5b56-42f2-ab6d-c6fb6d7ecf23</vt:lpwstr>
  </property>
  <property fmtid="{D5CDD505-2E9C-101B-9397-08002B2CF9AE}" pid="4" name="LocationMM">
    <vt:lpwstr>422;#Head Office|b5e52ff0-5b56-42f2-ab6d-c6fb6d7ecf23</vt:lpwstr>
  </property>
  <property fmtid="{D5CDD505-2E9C-101B-9397-08002B2CF9AE}" pid="5" name="ContentTypeId">
    <vt:lpwstr>0x010100FF2D2F39482BE5458CA9CDA49A87AA64000BE3EE26EAA8774995E06790B09CC106</vt:lpwstr>
  </property>
  <property fmtid="{D5CDD505-2E9C-101B-9397-08002B2CF9AE}" pid="6" name="ResourceCategory">
    <vt:lpwstr>579;#Templates|8b9833f7-6ddd-4a9e-82ef-b4e6b12e4151</vt:lpwstr>
  </property>
  <property fmtid="{D5CDD505-2E9C-101B-9397-08002B2CF9AE}" pid="7" name="PolicyIDMM">
    <vt:lpwstr/>
  </property>
  <property fmtid="{D5CDD505-2E9C-101B-9397-08002B2CF9AE}" pid="8" name="Order">
    <vt:r8>24000</vt:r8>
  </property>
  <property fmtid="{D5CDD505-2E9C-101B-9397-08002B2CF9AE}" pid="9" name="_dlc_DocIdItemGuid">
    <vt:lpwstr>7aeb5d68-dfef-40d6-95ca-48fe610ca676</vt:lpwstr>
  </property>
</Properties>
</file>