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6"/>
  </p:sldMasterIdLst>
  <p:notesMasterIdLst>
    <p:notesMasterId r:id="rId43"/>
  </p:notesMasterIdLst>
  <p:handoutMasterIdLst>
    <p:handoutMasterId r:id="rId44"/>
  </p:handoutMasterIdLst>
  <p:sldIdLst>
    <p:sldId id="256" r:id="rId7"/>
    <p:sldId id="303" r:id="rId8"/>
    <p:sldId id="257" r:id="rId9"/>
    <p:sldId id="296" r:id="rId10"/>
    <p:sldId id="298" r:id="rId11"/>
    <p:sldId id="275" r:id="rId12"/>
    <p:sldId id="277" r:id="rId13"/>
    <p:sldId id="330" r:id="rId14"/>
    <p:sldId id="297" r:id="rId15"/>
    <p:sldId id="278" r:id="rId16"/>
    <p:sldId id="306" r:id="rId17"/>
    <p:sldId id="309" r:id="rId18"/>
    <p:sldId id="329" r:id="rId19"/>
    <p:sldId id="321" r:id="rId20"/>
    <p:sldId id="328" r:id="rId21"/>
    <p:sldId id="305" r:id="rId22"/>
    <p:sldId id="338" r:id="rId23"/>
    <p:sldId id="336" r:id="rId24"/>
    <p:sldId id="337" r:id="rId25"/>
    <p:sldId id="299" r:id="rId26"/>
    <p:sldId id="311" r:id="rId27"/>
    <p:sldId id="310" r:id="rId28"/>
    <p:sldId id="324" r:id="rId29"/>
    <p:sldId id="280" r:id="rId30"/>
    <p:sldId id="331" r:id="rId31"/>
    <p:sldId id="288" r:id="rId32"/>
    <p:sldId id="325" r:id="rId33"/>
    <p:sldId id="282" r:id="rId34"/>
    <p:sldId id="289" r:id="rId35"/>
    <p:sldId id="287" r:id="rId36"/>
    <p:sldId id="318" r:id="rId37"/>
    <p:sldId id="312" r:id="rId38"/>
    <p:sldId id="313" r:id="rId39"/>
    <p:sldId id="326" r:id="rId40"/>
    <p:sldId id="320" r:id="rId41"/>
    <p:sldId id="291"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hristine Fahim" initials="CF [2]" lastIdx="26" clrIdx="7">
    <p:extLst>
      <p:ext uri="{19B8F6BF-5375-455C-9EA6-DF929625EA0E}">
        <p15:presenceInfo xmlns:p15="http://schemas.microsoft.com/office/powerpoint/2012/main" userId="S-1-5-21-1713919750-443283458-3588888695-14610" providerId="AD"/>
      </p:ext>
    </p:extLst>
  </p:cmAuthor>
  <p:cmAuthor id="1" name="Christine Fahim" initials="CF" lastIdx="3" clrIdx="2">
    <p:extLst>
      <p:ext uri="{19B8F6BF-5375-455C-9EA6-DF929625EA0E}">
        <p15:presenceInfo xmlns:p15="http://schemas.microsoft.com/office/powerpoint/2012/main" userId="Christine Fahim" providerId="None"/>
      </p:ext>
    </p:extLst>
  </p:cmAuthor>
  <p:cmAuthor id="8" name="Sierra Sweet" initials="SS" lastIdx="2" clrIdx="8">
    <p:extLst>
      <p:ext uri="{19B8F6BF-5375-455C-9EA6-DF929625EA0E}">
        <p15:presenceInfo xmlns:p15="http://schemas.microsoft.com/office/powerpoint/2012/main" userId="S-1-5-21-1713919750-443283458-3588888695-96688" providerId="AD"/>
      </p:ext>
    </p:extLst>
  </p:cmAuthor>
  <p:cmAuthor id="2" name="Sharon Straus" initials="SS" lastIdx="1" clrIdx="1">
    <p:extLst>
      <p:ext uri="{19B8F6BF-5375-455C-9EA6-DF929625EA0E}">
        <p15:presenceInfo xmlns:p15="http://schemas.microsoft.com/office/powerpoint/2012/main" userId="S-1-5-21-1713919750-443283458-3588888695-5422" providerId="AD"/>
      </p:ext>
    </p:extLst>
  </p:cmAuthor>
  <p:cmAuthor id="3" name="Kim Ibarra" initials="KI" lastIdx="2" clrIdx="3">
    <p:extLst>
      <p:ext uri="{19B8F6BF-5375-455C-9EA6-DF929625EA0E}">
        <p15:presenceInfo xmlns:p15="http://schemas.microsoft.com/office/powerpoint/2012/main" userId="S-1-5-21-1713919750-443283458-3588888695-93072" providerId="AD"/>
      </p:ext>
    </p:extLst>
  </p:cmAuthor>
  <p:cmAuthor id="4" name="Bronwyn Barker" initials="BB" lastIdx="39" clrIdx="4">
    <p:extLst>
      <p:ext uri="{19B8F6BF-5375-455C-9EA6-DF929625EA0E}">
        <p15:presenceInfo xmlns:p15="http://schemas.microsoft.com/office/powerpoint/2012/main" userId="S-1-5-21-1670209030-2319971528-577484871-557415" providerId="AD"/>
      </p:ext>
    </p:extLst>
  </p:cmAuthor>
  <p:cmAuthor id="5" name="Bronwyn Barker" initials="BB [2]" lastIdx="3" clrIdx="5">
    <p:extLst>
      <p:ext uri="{19B8F6BF-5375-455C-9EA6-DF929625EA0E}">
        <p15:presenceInfo xmlns:p15="http://schemas.microsoft.com/office/powerpoint/2012/main" userId="Bronwyn Barker" providerId="None"/>
      </p:ext>
    </p:extLst>
  </p:cmAuthor>
  <p:cmAuthor id="6" name="Vincenza Gruppuso" initials="VG" lastIdx="9" clrIdx="6">
    <p:extLst>
      <p:ext uri="{19B8F6BF-5375-455C-9EA6-DF929625EA0E}">
        <p15:presenceInfo xmlns:p15="http://schemas.microsoft.com/office/powerpoint/2012/main" userId="S-1-5-21-1713919750-443283458-3588888695-405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7DBC"/>
    <a:srgbClr val="2E5E8D"/>
    <a:srgbClr val="8BB93F"/>
    <a:srgbClr val="688B2F"/>
    <a:srgbClr val="172E45"/>
    <a:srgbClr val="2E5D8B"/>
    <a:srgbClr val="8CB84B"/>
    <a:srgbClr val="000D64"/>
    <a:srgbClr val="0060A0"/>
    <a:srgbClr val="8BBA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66" autoAdjust="0"/>
    <p:restoredTop sz="75916" autoAdjust="0"/>
  </p:normalViewPr>
  <p:slideViewPr>
    <p:cSldViewPr>
      <p:cViewPr varScale="1">
        <p:scale>
          <a:sx n="47" d="100"/>
          <a:sy n="47" d="100"/>
        </p:scale>
        <p:origin x="576"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720"/>
    </p:cViewPr>
  </p:sorterViewPr>
  <p:notesViewPr>
    <p:cSldViewPr>
      <p:cViewPr varScale="1">
        <p:scale>
          <a:sx n="71" d="100"/>
          <a:sy n="71" d="100"/>
        </p:scale>
        <p:origin x="-2706"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2AAC93-BF7B-4A78-AA57-D63B7D127333}" type="datetimeFigureOut">
              <a:rPr lang="en-US" smtClean="0"/>
              <a:t>9/21/2026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6D1DCC-0BA7-41D2-BDD3-C1913CB2034C}" type="slidenum">
              <a:rPr lang="en-US" smtClean="0"/>
              <a:t>‹#›</a:t>
            </a:fld>
            <a:endParaRPr lang="en-US" dirty="0"/>
          </a:p>
        </p:txBody>
      </p:sp>
    </p:spTree>
    <p:extLst>
      <p:ext uri="{BB962C8B-B14F-4D97-AF65-F5344CB8AC3E}">
        <p14:creationId xmlns:p14="http://schemas.microsoft.com/office/powerpoint/2010/main" val="950203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990E1D2-32BC-48BA-A8ED-17B09F55C431}" type="datetimeFigureOut">
              <a:rPr lang="en-US"/>
              <a:pPr>
                <a:defRPr/>
              </a:pPr>
              <a:t>9/21/2026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7825E8E9-99ED-4478-A2EE-814BBFEC56BD}" type="slidenum">
              <a:rPr lang="en-US"/>
              <a:pPr>
                <a:defRPr/>
              </a:pPr>
              <a:t>‹#›</a:t>
            </a:fld>
            <a:endParaRPr lang="en-US" dirty="0"/>
          </a:p>
        </p:txBody>
      </p:sp>
    </p:spTree>
    <p:extLst>
      <p:ext uri="{BB962C8B-B14F-4D97-AF65-F5344CB8AC3E}">
        <p14:creationId xmlns:p14="http://schemas.microsoft.com/office/powerpoint/2010/main" val="6908986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a:t>
            </a:fld>
            <a:endParaRPr lang="en-US" dirty="0"/>
          </a:p>
        </p:txBody>
      </p:sp>
    </p:spTree>
    <p:extLst>
      <p:ext uri="{BB962C8B-B14F-4D97-AF65-F5344CB8AC3E}">
        <p14:creationId xmlns:p14="http://schemas.microsoft.com/office/powerpoint/2010/main" val="29446047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1. https://rsc-src.ca/en/events/covid-19-policy-briefing/enhancing-covid-19-vaccine-acceptance-in-canada</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a:t>
            </a:fld>
            <a:endParaRPr lang="en-US" dirty="0"/>
          </a:p>
        </p:txBody>
      </p:sp>
    </p:spTree>
    <p:extLst>
      <p:ext uri="{BB962C8B-B14F-4D97-AF65-F5344CB8AC3E}">
        <p14:creationId xmlns:p14="http://schemas.microsoft.com/office/powerpoint/2010/main" val="3909448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1. https://rsc-src.ca/en/events/covid-19-policy-briefing/enhancing-covid-19-vaccine-acceptance-in-canada</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a:t>
            </a:fld>
            <a:endParaRPr lang="en-US" dirty="0"/>
          </a:p>
        </p:txBody>
      </p:sp>
    </p:spTree>
    <p:extLst>
      <p:ext uri="{BB962C8B-B14F-4D97-AF65-F5344CB8AC3E}">
        <p14:creationId xmlns:p14="http://schemas.microsoft.com/office/powerpoint/2010/main" val="2755786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1. https://rsc-src.ca/en/events/covid-19-policy-briefing/enhancing-covid-19-vaccine-acceptance-in-canada</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5</a:t>
            </a:fld>
            <a:endParaRPr lang="en-US" dirty="0"/>
          </a:p>
        </p:txBody>
      </p:sp>
    </p:spTree>
    <p:extLst>
      <p:ext uri="{BB962C8B-B14F-4D97-AF65-F5344CB8AC3E}">
        <p14:creationId xmlns:p14="http://schemas.microsoft.com/office/powerpoint/2010/main" val="713511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https://pubmed.ncbi.nlm.nih.gov/29796266/</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6</a:t>
            </a:fld>
            <a:endParaRPr lang="en-US" dirty="0"/>
          </a:p>
        </p:txBody>
      </p:sp>
    </p:spTree>
    <p:extLst>
      <p:ext uri="{BB962C8B-B14F-4D97-AF65-F5344CB8AC3E}">
        <p14:creationId xmlns:p14="http://schemas.microsoft.com/office/powerpoint/2010/main" val="2606782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3. https://dev.ihi.org/sites/default/files/2023-10/IHITool_Conversation-Guide-to-Improve-COVID-19-Vaccine-Uptake.pdf</a:t>
            </a:r>
            <a:endParaRPr lang="en-CA"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7</a:t>
            </a:fld>
            <a:endParaRPr lang="en-US" dirty="0"/>
          </a:p>
        </p:txBody>
      </p:sp>
    </p:spTree>
    <p:extLst>
      <p:ext uri="{BB962C8B-B14F-4D97-AF65-F5344CB8AC3E}">
        <p14:creationId xmlns:p14="http://schemas.microsoft.com/office/powerpoint/2010/main" val="2182227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3. https://dev.ihi.org/sites/default/files/2023-10/IHITool_Conversation-Guide-to-Improve-COVID-19-Vaccine-Uptake.pdf</a:t>
            </a:r>
            <a:endParaRPr lang="en-CA"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8</a:t>
            </a:fld>
            <a:endParaRPr lang="en-US" dirty="0"/>
          </a:p>
        </p:txBody>
      </p:sp>
    </p:spTree>
    <p:extLst>
      <p:ext uri="{BB962C8B-B14F-4D97-AF65-F5344CB8AC3E}">
        <p14:creationId xmlns:p14="http://schemas.microsoft.com/office/powerpoint/2010/main" val="1250969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4. https://pubmed.ncbi.nlm.nih.gov/36366401/</a:t>
            </a:r>
          </a:p>
          <a:p>
            <a:pPr marL="0" indent="0">
              <a:buNone/>
            </a:pPr>
            <a:r>
              <a:rPr lang="en-US" dirty="0"/>
              <a:t>5. https://gh.bmj.com/content/9/9/e015433</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9</a:t>
            </a:fld>
            <a:endParaRPr lang="en-US" dirty="0"/>
          </a:p>
        </p:txBody>
      </p:sp>
    </p:spTree>
    <p:extLst>
      <p:ext uri="{BB962C8B-B14F-4D97-AF65-F5344CB8AC3E}">
        <p14:creationId xmlns:p14="http://schemas.microsoft.com/office/powerpoint/2010/main" val="1544577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6. https://www.who.int/news-room/fact-sheets/detail/health-literacy</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12</a:t>
            </a:fld>
            <a:endParaRPr lang="en-US" dirty="0"/>
          </a:p>
        </p:txBody>
      </p:sp>
    </p:spTree>
    <p:extLst>
      <p:ext uri="{BB962C8B-B14F-4D97-AF65-F5344CB8AC3E}">
        <p14:creationId xmlns:p14="http://schemas.microsoft.com/office/powerpoint/2010/main" val="1351805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13</a:t>
            </a:fld>
            <a:endParaRPr lang="en-US" dirty="0"/>
          </a:p>
        </p:txBody>
      </p:sp>
    </p:spTree>
    <p:extLst>
      <p:ext uri="{BB962C8B-B14F-4D97-AF65-F5344CB8AC3E}">
        <p14:creationId xmlns:p14="http://schemas.microsoft.com/office/powerpoint/2010/main" val="4058219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https://www.nia.nih.gov/health/healthy-aging/how-find-reliable-health-information-online</a:t>
            </a:r>
          </a:p>
          <a:p>
            <a:r>
              <a:rPr lang="en-US" dirty="0"/>
              <a:t>8. https://www.canada.ca/en/campaign/online-disinformation.html</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14</a:t>
            </a:fld>
            <a:endParaRPr lang="en-US" dirty="0"/>
          </a:p>
        </p:txBody>
      </p:sp>
    </p:spTree>
    <p:extLst>
      <p:ext uri="{BB962C8B-B14F-4D97-AF65-F5344CB8AC3E}">
        <p14:creationId xmlns:p14="http://schemas.microsoft.com/office/powerpoint/2010/main" val="607556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https://www.nia.nih.gov/health/healthy-aging/how-find-reliable-health-information-online</a:t>
            </a:r>
          </a:p>
          <a:p>
            <a:r>
              <a:rPr lang="en-US" dirty="0"/>
              <a:t>8. https://www.canada.ca/en/campaign/online-disinformation.html</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15</a:t>
            </a:fld>
            <a:endParaRPr lang="en-US" dirty="0"/>
          </a:p>
        </p:txBody>
      </p:sp>
    </p:spTree>
    <p:extLst>
      <p:ext uri="{BB962C8B-B14F-4D97-AF65-F5344CB8AC3E}">
        <p14:creationId xmlns:p14="http://schemas.microsoft.com/office/powerpoint/2010/main" val="699697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a:t>
            </a:r>
            <a:r>
              <a:rPr lang="en-US" baseline="0" dirty="0"/>
              <a:t> </a:t>
            </a:r>
            <a:r>
              <a:rPr lang="en-US" dirty="0"/>
              <a:t>Webinar: https://www.youtube.com/watch?v=SNU8eySjtt0</a:t>
            </a:r>
          </a:p>
          <a:p>
            <a:r>
              <a:rPr lang="en-US" dirty="0"/>
              <a:t>10. https://www.who.int/health-topics/infodemic#tab=tab_1</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17</a:t>
            </a:fld>
            <a:endParaRPr lang="en-US" dirty="0"/>
          </a:p>
        </p:txBody>
      </p:sp>
    </p:spTree>
    <p:extLst>
      <p:ext uri="{BB962C8B-B14F-4D97-AF65-F5344CB8AC3E}">
        <p14:creationId xmlns:p14="http://schemas.microsoft.com/office/powerpoint/2010/main" val="2092252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Webinar: https://www.youtube.com/watch?v=SNU8eySjtt0</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18</a:t>
            </a:fld>
            <a:endParaRPr lang="en-US" dirty="0"/>
          </a:p>
        </p:txBody>
      </p:sp>
    </p:spTree>
    <p:extLst>
      <p:ext uri="{BB962C8B-B14F-4D97-AF65-F5344CB8AC3E}">
        <p14:creationId xmlns:p14="http://schemas.microsoft.com/office/powerpoint/2010/main" val="3440221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Webinar: https://www.youtube.com/watch?v=SNU8eySjtt0</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19</a:t>
            </a:fld>
            <a:endParaRPr lang="en-US" dirty="0"/>
          </a:p>
        </p:txBody>
      </p:sp>
    </p:spTree>
    <p:extLst>
      <p:ext uri="{BB962C8B-B14F-4D97-AF65-F5344CB8AC3E}">
        <p14:creationId xmlns:p14="http://schemas.microsoft.com/office/powerpoint/2010/main" val="4291374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11. https://rsc-src.ca/sites/default/files/VA PB_EN_1.pdf</a:t>
            </a:r>
          </a:p>
          <a:p>
            <a:pPr marL="0" indent="0">
              <a:buNone/>
            </a:pPr>
            <a:r>
              <a:rPr lang="en-US" dirty="0"/>
              <a:t>12. https://pubmed.ncbi.nlm.nih.gov/36366401/</a:t>
            </a:r>
          </a:p>
          <a:p>
            <a:pPr marL="0" indent="0">
              <a:buNone/>
            </a:pPr>
            <a:r>
              <a:rPr lang="en-US" dirty="0"/>
              <a:t>13.</a:t>
            </a:r>
            <a:r>
              <a:rPr lang="en-US" baseline="0" dirty="0"/>
              <a:t> https://gh.bmj.com/content/9/9/e015433</a:t>
            </a:r>
            <a:endParaRPr lang="en-US" dirty="0"/>
          </a:p>
          <a:p>
            <a:pPr marL="0" indent="0">
              <a:buNone/>
            </a:pPr>
            <a:r>
              <a:rPr lang="en-US" dirty="0"/>
              <a:t>14. https://www.facetsjournal.com/doi/full/10.1139/facets-2021-0037</a:t>
            </a:r>
          </a:p>
          <a:p>
            <a:pPr marL="0" indent="0">
              <a:buNone/>
            </a:pPr>
            <a:endParaRPr lang="en-US" dirty="0"/>
          </a:p>
          <a:p>
            <a:pPr marL="0" indent="0">
              <a:buNone/>
            </a:pPr>
            <a:r>
              <a:rPr lang="en-US" dirty="0"/>
              <a:t>Tailored</a:t>
            </a:r>
            <a:r>
              <a:rPr lang="en-US" baseline="0" dirty="0"/>
              <a:t> community-led and faith-based health promotion strategies: http://web.archive.org/web/20250814021641/https://www.torontoblackcovid.com/</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20</a:t>
            </a:fld>
            <a:endParaRPr lang="en-US" dirty="0"/>
          </a:p>
        </p:txBody>
      </p:sp>
    </p:spTree>
    <p:extLst>
      <p:ext uri="{BB962C8B-B14F-4D97-AF65-F5344CB8AC3E}">
        <p14:creationId xmlns:p14="http://schemas.microsoft.com/office/powerpoint/2010/main" val="1860701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a:t>
            </a:r>
            <a:r>
              <a:rPr lang="en-US" baseline="0" dirty="0"/>
              <a:t> http://web.archive.org/web/20250824023720/https://health.mo.gov/living/healthcondiseases/chronic/wisewoman/pdf/MIRollingwithResistance.pdf</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21</a:t>
            </a:fld>
            <a:endParaRPr lang="en-US" dirty="0"/>
          </a:p>
        </p:txBody>
      </p:sp>
    </p:spTree>
    <p:extLst>
      <p:ext uri="{BB962C8B-B14F-4D97-AF65-F5344CB8AC3E}">
        <p14:creationId xmlns:p14="http://schemas.microsoft.com/office/powerpoint/2010/main" val="4130435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a:t>
            </a:r>
            <a:r>
              <a:rPr lang="en-US" baseline="0" dirty="0"/>
              <a:t> http://web.archive.org/web/20250824023720/https://health.mo.gov/living/healthcondiseases/chronic/wisewoman/pdf/MIRollingwithResistance.pdf</a:t>
            </a:r>
          </a:p>
          <a:p>
            <a:r>
              <a:rPr lang="en-US" baseline="0" dirty="0"/>
              <a:t>16. https://www.canada.ca/en/public-health/services/reports-publications/canada-communicable-disease-report-ccdr/monthly-issue/2020-46/issue-4-april-2-2020/article-6-canvax-addressing-vaccine-hesitancy.html</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22</a:t>
            </a:fld>
            <a:endParaRPr lang="en-US" dirty="0"/>
          </a:p>
        </p:txBody>
      </p:sp>
    </p:spTree>
    <p:extLst>
      <p:ext uri="{BB962C8B-B14F-4D97-AF65-F5344CB8AC3E}">
        <p14:creationId xmlns:p14="http://schemas.microsoft.com/office/powerpoint/2010/main" val="3748007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a:t>
            </a:r>
            <a:r>
              <a:rPr lang="en-US" baseline="0" dirty="0"/>
              <a:t> http://web.archive.org/web/20250824023720/https://health.mo.gov/living/healthcondiseases/chronic/wisewoman/pdf/MIRollingwithResistance.pdf</a:t>
            </a:r>
          </a:p>
          <a:p>
            <a:r>
              <a:rPr lang="en-US" baseline="0" dirty="0"/>
              <a:t>16. https://www.canada.ca/en/public-health/services/reports-publications/canada-communicable-disease-report-ccdr/monthly-issue/2020-46/issue-4-april-2-2020/article-6-canvax-addressing-vaccine-hesitancy.html</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23</a:t>
            </a:fld>
            <a:endParaRPr lang="en-US" dirty="0"/>
          </a:p>
        </p:txBody>
      </p:sp>
    </p:spTree>
    <p:extLst>
      <p:ext uri="{BB962C8B-B14F-4D97-AF65-F5344CB8AC3E}">
        <p14:creationId xmlns:p14="http://schemas.microsoft.com/office/powerpoint/2010/main" val="1347882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17. https://www.cmaj.ca/content/196/42/E1391 </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24</a:t>
            </a:fld>
            <a:endParaRPr lang="en-US" dirty="0"/>
          </a:p>
        </p:txBody>
      </p:sp>
    </p:spTree>
    <p:extLst>
      <p:ext uri="{BB962C8B-B14F-4D97-AF65-F5344CB8AC3E}">
        <p14:creationId xmlns:p14="http://schemas.microsoft.com/office/powerpoint/2010/main" val="3575438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17. https://www.cmaj.ca/content/196/42/E1391 </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25</a:t>
            </a:fld>
            <a:endParaRPr lang="en-US" dirty="0"/>
          </a:p>
        </p:txBody>
      </p:sp>
    </p:spTree>
    <p:extLst>
      <p:ext uri="{BB962C8B-B14F-4D97-AF65-F5344CB8AC3E}">
        <p14:creationId xmlns:p14="http://schemas.microsoft.com/office/powerpoint/2010/main" val="194997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1200" dirty="0">
                <a:solidFill>
                  <a:schemeClr val="tx1"/>
                </a:solidFill>
                <a:effectLst/>
                <a:latin typeface="+mn-lt"/>
                <a:ea typeface="+mn-ea"/>
                <a:cs typeface="+mn-cs"/>
              </a:rPr>
              <a:t>18. https://doi.org/10.1016/j.mayocp.2020.12.024</a:t>
            </a:r>
          </a:p>
          <a:p>
            <a:pPr marL="0" indent="0">
              <a:buNone/>
            </a:pPr>
            <a:r>
              <a:rPr lang="en-US" sz="1200" kern="1200" dirty="0">
                <a:solidFill>
                  <a:schemeClr val="tx1"/>
                </a:solidFill>
                <a:effectLst/>
                <a:latin typeface="+mn-lt"/>
                <a:ea typeface="+mn-ea"/>
                <a:cs typeface="+mn-cs"/>
              </a:rPr>
              <a:t>19. https://www.publichealthontario.ca/-/media/documents/ncov/vaccines/2021/04/covid-19-building-confidence-in-vaccines.pdf?la=en</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26</a:t>
            </a:fld>
            <a:endParaRPr lang="en-US" dirty="0"/>
          </a:p>
        </p:txBody>
      </p:sp>
    </p:spTree>
    <p:extLst>
      <p:ext uri="{BB962C8B-B14F-4D97-AF65-F5344CB8AC3E}">
        <p14:creationId xmlns:p14="http://schemas.microsoft.com/office/powerpoint/2010/main" val="34843029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kern="1200" dirty="0">
                <a:solidFill>
                  <a:schemeClr val="tx1"/>
                </a:solidFill>
                <a:effectLst/>
                <a:latin typeface="+mn-lt"/>
                <a:ea typeface="+mn-ea"/>
                <a:cs typeface="+mn-cs"/>
              </a:rPr>
              <a:t>18. https://doi.org/10.1016/j.mayocp.2020.12.024</a:t>
            </a:r>
          </a:p>
          <a:p>
            <a:pPr marL="0" indent="0">
              <a:buNone/>
            </a:pPr>
            <a:r>
              <a:rPr lang="en-US" sz="1200" kern="1200" dirty="0">
                <a:solidFill>
                  <a:schemeClr val="tx1"/>
                </a:solidFill>
                <a:effectLst/>
                <a:latin typeface="+mn-lt"/>
                <a:ea typeface="+mn-ea"/>
                <a:cs typeface="+mn-cs"/>
              </a:rPr>
              <a:t>19. https://www.publichealthontario.ca/-/media/documents/ncov/vaccines/2021/04/covid-19-building-confidence-in-vaccines.pdf?la=en</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27</a:t>
            </a:fld>
            <a:endParaRPr lang="en-US" dirty="0"/>
          </a:p>
        </p:txBody>
      </p:sp>
    </p:spTree>
    <p:extLst>
      <p:ext uri="{BB962C8B-B14F-4D97-AF65-F5344CB8AC3E}">
        <p14:creationId xmlns:p14="http://schemas.microsoft.com/office/powerpoint/2010/main" val="5417841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18.</a:t>
            </a:r>
            <a:r>
              <a:rPr lang="en-US" baseline="0" dirty="0"/>
              <a:t> </a:t>
            </a:r>
            <a:r>
              <a:rPr lang="en-US" sz="1200" kern="1200" dirty="0">
                <a:solidFill>
                  <a:schemeClr val="tx1"/>
                </a:solidFill>
                <a:effectLst/>
                <a:latin typeface="+mn-lt"/>
                <a:ea typeface="+mn-ea"/>
                <a:cs typeface="+mn-cs"/>
              </a:rPr>
              <a:t>https://doi.org/10.1016/j.mayocp.2020.12.024</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28</a:t>
            </a:fld>
            <a:endParaRPr lang="en-US" dirty="0"/>
          </a:p>
        </p:txBody>
      </p:sp>
    </p:spTree>
    <p:extLst>
      <p:ext uri="{BB962C8B-B14F-4D97-AF65-F5344CB8AC3E}">
        <p14:creationId xmlns:p14="http://schemas.microsoft.com/office/powerpoint/2010/main" val="18915614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rPr>
              <a:t>20.</a:t>
            </a:r>
            <a:r>
              <a:rPr lang="en-US" sz="1200" u="none" kern="1200" baseline="0" dirty="0">
                <a:solidFill>
                  <a:schemeClr val="tx1"/>
                </a:solidFill>
                <a:effectLst/>
                <a:latin typeface="+mn-lt"/>
                <a:ea typeface="+mn-ea"/>
                <a:cs typeface="+mn-cs"/>
              </a:rPr>
              <a:t> https://rsc-src.ca/sites/default/files/VA%20PB_EN.pdf </a:t>
            </a:r>
            <a:endParaRPr lang="en-US" sz="1200" u="non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rPr>
              <a:t>21.</a:t>
            </a:r>
            <a:r>
              <a:rPr lang="en-US" sz="1200" u="none" kern="1200" baseline="0" dirty="0">
                <a:solidFill>
                  <a:schemeClr val="tx1"/>
                </a:solidFill>
                <a:effectLst/>
                <a:latin typeface="+mn-lt"/>
                <a:ea typeface="+mn-ea"/>
                <a:cs typeface="+mn-cs"/>
              </a:rPr>
              <a:t> https://www.youtube.com/watch?v=SNU8eySjtt0</a:t>
            </a:r>
            <a:endParaRPr lang="en-US" sz="120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29</a:t>
            </a:fld>
            <a:endParaRPr lang="en-US" dirty="0"/>
          </a:p>
        </p:txBody>
      </p:sp>
    </p:spTree>
    <p:extLst>
      <p:ext uri="{BB962C8B-B14F-4D97-AF65-F5344CB8AC3E}">
        <p14:creationId xmlns:p14="http://schemas.microsoft.com/office/powerpoint/2010/main" val="18901640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3. </a:t>
            </a:r>
            <a:r>
              <a:rPr lang="en-US" baseline="0" dirty="0"/>
              <a:t>https://dev.ihi.org/sites/default/files/2023-10/IHITool_Conversation-Guide-to-Improve-COVID-19-Vaccine-Uptake.pdf</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30</a:t>
            </a:fld>
            <a:endParaRPr lang="en-US" dirty="0"/>
          </a:p>
        </p:txBody>
      </p:sp>
    </p:spTree>
    <p:extLst>
      <p:ext uri="{BB962C8B-B14F-4D97-AF65-F5344CB8AC3E}">
        <p14:creationId xmlns:p14="http://schemas.microsoft.com/office/powerpoint/2010/main" val="5763668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u="none" kern="1200" dirty="0">
                <a:solidFill>
                  <a:schemeClr val="tx1"/>
                </a:solidFill>
                <a:effectLst/>
                <a:latin typeface="+mn-lt"/>
                <a:ea typeface="+mn-ea"/>
                <a:cs typeface="+mn-cs"/>
              </a:rPr>
              <a:t>18. </a:t>
            </a:r>
            <a:r>
              <a:rPr lang="en-US" sz="1200" kern="1200" dirty="0">
                <a:solidFill>
                  <a:schemeClr val="tx1"/>
                </a:solidFill>
                <a:effectLst/>
                <a:latin typeface="+mn-lt"/>
                <a:ea typeface="+mn-ea"/>
                <a:cs typeface="+mn-cs"/>
              </a:rPr>
              <a:t>https://doi.org/10.1016/j.mayocp.2020.12.024</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32</a:t>
            </a:fld>
            <a:endParaRPr lang="en-US" dirty="0"/>
          </a:p>
        </p:txBody>
      </p:sp>
    </p:spTree>
    <p:extLst>
      <p:ext uri="{BB962C8B-B14F-4D97-AF65-F5344CB8AC3E}">
        <p14:creationId xmlns:p14="http://schemas.microsoft.com/office/powerpoint/2010/main" val="1504332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18. </a:t>
            </a:r>
            <a:r>
              <a:rPr lang="en-US" sz="1200" kern="1200" dirty="0">
                <a:solidFill>
                  <a:schemeClr val="tx1"/>
                </a:solidFill>
                <a:effectLst/>
                <a:latin typeface="+mn-lt"/>
                <a:ea typeface="+mn-ea"/>
                <a:cs typeface="+mn-cs"/>
              </a:rPr>
              <a:t>https://doi.org/10.1016/j.mayocp.2020.12.024</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33</a:t>
            </a:fld>
            <a:endParaRPr lang="en-US" dirty="0"/>
          </a:p>
        </p:txBody>
      </p:sp>
    </p:spTree>
    <p:extLst>
      <p:ext uri="{BB962C8B-B14F-4D97-AF65-F5344CB8AC3E}">
        <p14:creationId xmlns:p14="http://schemas.microsoft.com/office/powerpoint/2010/main" val="28495229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18. </a:t>
            </a:r>
            <a:r>
              <a:rPr lang="en-US" sz="1200" kern="1200" dirty="0">
                <a:solidFill>
                  <a:schemeClr val="tx1"/>
                </a:solidFill>
                <a:effectLst/>
                <a:latin typeface="+mn-lt"/>
                <a:ea typeface="+mn-ea"/>
                <a:cs typeface="+mn-cs"/>
              </a:rPr>
              <a:t>https://doi.org/10.1016/j.mayocp.2020.12.024</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34</a:t>
            </a:fld>
            <a:endParaRPr lang="en-US" dirty="0"/>
          </a:p>
        </p:txBody>
      </p:sp>
    </p:spTree>
    <p:extLst>
      <p:ext uri="{BB962C8B-B14F-4D97-AF65-F5344CB8AC3E}">
        <p14:creationId xmlns:p14="http://schemas.microsoft.com/office/powerpoint/2010/main" val="20378268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18.</a:t>
            </a:r>
            <a:r>
              <a:rPr lang="en-US" baseline="0" dirty="0"/>
              <a:t> </a:t>
            </a:r>
            <a:r>
              <a:rPr lang="en-US" sz="1200" kern="1200" dirty="0">
                <a:solidFill>
                  <a:schemeClr val="tx1"/>
                </a:solidFill>
                <a:effectLst/>
                <a:latin typeface="+mn-lt"/>
                <a:ea typeface="+mn-ea"/>
                <a:cs typeface="+mn-cs"/>
              </a:rPr>
              <a:t>https://doi.org/10.1016/j.mayocp.2020.12.024</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35</a:t>
            </a:fld>
            <a:endParaRPr lang="en-US" dirty="0"/>
          </a:p>
        </p:txBody>
      </p:sp>
    </p:spTree>
    <p:extLst>
      <p:ext uri="{BB962C8B-B14F-4D97-AF65-F5344CB8AC3E}">
        <p14:creationId xmlns:p14="http://schemas.microsoft.com/office/powerpoint/2010/main" val="1986170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a:t>3. https://dev.ihi.org/sites/default/files/2023-10/IHITool_Conversation-Guide-to-Improve-COVID-19-Vaccine-Uptake.pdf</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36</a:t>
            </a:fld>
            <a:endParaRPr lang="en-US" dirty="0"/>
          </a:p>
        </p:txBody>
      </p:sp>
    </p:spTree>
    <p:extLst>
      <p:ext uri="{BB962C8B-B14F-4D97-AF65-F5344CB8AC3E}">
        <p14:creationId xmlns:p14="http://schemas.microsoft.com/office/powerpoint/2010/main" val="17616962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rgbClr val="0060A0"/>
        </a:solidFill>
        <a:effectLst/>
      </p:bgPr>
    </p:bg>
    <p:spTree>
      <p:nvGrpSpPr>
        <p:cNvPr id="1" name=""/>
        <p:cNvGrpSpPr/>
        <p:nvPr/>
      </p:nvGrpSpPr>
      <p:grpSpPr>
        <a:xfrm>
          <a:off x="0" y="0"/>
          <a:ext cx="0" cy="0"/>
          <a:chOff x="0" y="0"/>
          <a:chExt cx="0" cy="0"/>
        </a:xfrm>
      </p:grpSpPr>
      <p:grpSp>
        <p:nvGrpSpPr>
          <p:cNvPr id="12" name="Group 11"/>
          <p:cNvGrpSpPr/>
          <p:nvPr userDrawn="1"/>
        </p:nvGrpSpPr>
        <p:grpSpPr>
          <a:xfrm>
            <a:off x="-1" y="-10633"/>
            <a:ext cx="9168064" cy="6880602"/>
            <a:chOff x="-13649" y="861341"/>
            <a:chExt cx="9168064" cy="6880602"/>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12343" r="12729"/>
            <a:stretch/>
          </p:blipFill>
          <p:spPr>
            <a:xfrm>
              <a:off x="-13649" y="861341"/>
              <a:ext cx="9165265" cy="6880602"/>
            </a:xfrm>
            <a:prstGeom prst="rect">
              <a:avLst/>
            </a:prstGeom>
          </p:spPr>
        </p:pic>
        <p:sp>
          <p:nvSpPr>
            <p:cNvPr id="4" name="Rectangle 3"/>
            <p:cNvSpPr/>
            <p:nvPr userDrawn="1"/>
          </p:nvSpPr>
          <p:spPr>
            <a:xfrm>
              <a:off x="-13648" y="861341"/>
              <a:ext cx="9168063" cy="6858000"/>
            </a:xfrm>
            <a:prstGeom prst="rect">
              <a:avLst/>
            </a:prstGeom>
            <a:solidFill>
              <a:srgbClr val="006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grpSp>
      <p:sp>
        <p:nvSpPr>
          <p:cNvPr id="2" name="Title 1"/>
          <p:cNvSpPr>
            <a:spLocks noGrp="1"/>
          </p:cNvSpPr>
          <p:nvPr>
            <p:ph type="ctrTitle" hasCustomPrompt="1"/>
          </p:nvPr>
        </p:nvSpPr>
        <p:spPr>
          <a:xfrm>
            <a:off x="685800" y="1122363"/>
            <a:ext cx="7772400" cy="2387600"/>
          </a:xfrm>
        </p:spPr>
        <p:txBody>
          <a:bodyPr anchor="b">
            <a:normAutofit/>
          </a:bodyPr>
          <a:lstStyle>
            <a:lvl1pPr algn="ctr">
              <a:defRPr sz="5000">
                <a:solidFill>
                  <a:schemeClr val="bg1"/>
                </a:solidFill>
                <a:latin typeface="MarkPro" panose="020B0504020101010102" pitchFamily="34" charset="77"/>
                <a:cs typeface="Arial" panose="020B0604020202020204" pitchFamily="34" charset="0"/>
              </a:defRPr>
            </a:lvl1pPr>
          </a:lstStyle>
          <a:p>
            <a:r>
              <a:rPr lang="en-US" dirty="0"/>
              <a:t>DOCUMENT TITLE</a:t>
            </a:r>
          </a:p>
        </p:txBody>
      </p:sp>
      <p:sp>
        <p:nvSpPr>
          <p:cNvPr id="3" name="Subtitle 2"/>
          <p:cNvSpPr>
            <a:spLocks noGrp="1"/>
          </p:cNvSpPr>
          <p:nvPr>
            <p:ph type="subTitle" idx="1" hasCustomPrompt="1"/>
          </p:nvPr>
        </p:nvSpPr>
        <p:spPr>
          <a:xfrm>
            <a:off x="685800" y="3602038"/>
            <a:ext cx="7772400" cy="1655762"/>
          </a:xfrm>
        </p:spPr>
        <p:txBody>
          <a:bodyPr>
            <a:normAutofit/>
          </a:bodyPr>
          <a:lstStyle>
            <a:lvl1pPr marL="0" indent="0" algn="ctr">
              <a:buNone/>
              <a:defRPr sz="2400">
                <a:solidFill>
                  <a:schemeClr val="bg1"/>
                </a:solidFill>
                <a:latin typeface="MarkPro" panose="020B0504020101010102" pitchFamily="34"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Document subtitle</a:t>
            </a:r>
          </a:p>
        </p:txBody>
      </p:sp>
      <p:pic>
        <p:nvPicPr>
          <p:cNvPr id="13" name="Picture 12">
            <a:extLst>
              <a:ext uri="{FF2B5EF4-FFF2-40B4-BE49-F238E27FC236}">
                <a16:creationId xmlns:a16="http://schemas.microsoft.com/office/drawing/2014/main" id="{0E75261C-F1E4-527A-3CF6-5441A967B3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10497" y="304800"/>
            <a:ext cx="2249170" cy="533400"/>
          </a:xfrm>
          <a:prstGeom prst="rect">
            <a:avLst/>
          </a:prstGeom>
        </p:spPr>
      </p:pic>
      <p:pic>
        <p:nvPicPr>
          <p:cNvPr id="14" name="Picture 13">
            <a:extLst>
              <a:ext uri="{FF2B5EF4-FFF2-40B4-BE49-F238E27FC236}">
                <a16:creationId xmlns:a16="http://schemas.microsoft.com/office/drawing/2014/main" id="{19B8AACC-E227-FDA4-8FD3-0092181444D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3003" y="6282776"/>
            <a:ext cx="1333397" cy="286657"/>
          </a:xfrm>
          <a:prstGeom prst="rect">
            <a:avLst/>
          </a:prstGeom>
        </p:spPr>
      </p:pic>
    </p:spTree>
    <p:extLst>
      <p:ext uri="{BB962C8B-B14F-4D97-AF65-F5344CB8AC3E}">
        <p14:creationId xmlns:p14="http://schemas.microsoft.com/office/powerpoint/2010/main" val="213062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pPr>
              <a:defRPr/>
            </a:pPr>
            <a:fld id="{12151195-CB88-47CD-A2D2-9E9D2500EAB2}" type="slidenum">
              <a:rPr lang="en-US" smtClean="0"/>
              <a:pPr>
                <a:defRPr/>
              </a:pPr>
              <a:t>‹#›</a:t>
            </a:fld>
            <a:endParaRPr lang="en-US" dirty="0"/>
          </a:p>
        </p:txBody>
      </p:sp>
    </p:spTree>
    <p:extLst>
      <p:ext uri="{BB962C8B-B14F-4D97-AF65-F5344CB8AC3E}">
        <p14:creationId xmlns:p14="http://schemas.microsoft.com/office/powerpoint/2010/main" val="2440865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Slide title</a:t>
            </a:r>
          </a:p>
        </p:txBody>
      </p:sp>
      <p:sp>
        <p:nvSpPr>
          <p:cNvPr id="3" name="Content Placeholder 2"/>
          <p:cNvSpPr>
            <a:spLocks noGrp="1"/>
          </p:cNvSpPr>
          <p:nvPr>
            <p:ph idx="1"/>
          </p:nvPr>
        </p:nvSpPr>
        <p:spPr>
          <a:xfrm>
            <a:off x="628649" y="2134375"/>
            <a:ext cx="7886700" cy="3723937"/>
          </a:xfrm>
        </p:spPr>
        <p:txBody>
          <a:bodyPr>
            <a:normAutofit/>
          </a:bodyPr>
          <a:lstStyle>
            <a:lvl1pPr marL="0" indent="0">
              <a:buNone/>
              <a:defRPr sz="2000"/>
            </a:lvl1pPr>
          </a:lstStyle>
          <a:p>
            <a:pPr lvl="0"/>
            <a:r>
              <a:rPr lang="en-US"/>
              <a:t>Edit Master text styles</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pic>
        <p:nvPicPr>
          <p:cNvPr id="7" name="Picture 6">
            <a:extLst>
              <a:ext uri="{FF2B5EF4-FFF2-40B4-BE49-F238E27FC236}">
                <a16:creationId xmlns:a16="http://schemas.microsoft.com/office/drawing/2014/main" id="{C2622B5C-2B26-4346-984F-ECE70EE15711}"/>
              </a:ext>
            </a:extLst>
          </p:cNvPr>
          <p:cNvPicPr>
            <a:picLocks noChangeAspect="1"/>
          </p:cNvPicPr>
          <p:nvPr userDrawn="1"/>
        </p:nvPicPr>
        <p:blipFill>
          <a:blip r:embed="rId2"/>
          <a:stretch>
            <a:fillRect/>
          </a:stretch>
        </p:blipFill>
        <p:spPr>
          <a:xfrm>
            <a:off x="7292094" y="194560"/>
            <a:ext cx="1518261" cy="291643"/>
          </a:xfrm>
          <a:prstGeom prst="rect">
            <a:avLst/>
          </a:prstGeom>
        </p:spPr>
      </p:pic>
      <p:pic>
        <p:nvPicPr>
          <p:cNvPr id="9" name="Graphic 8">
            <a:extLst>
              <a:ext uri="{FF2B5EF4-FFF2-40B4-BE49-F238E27FC236}">
                <a16:creationId xmlns:a16="http://schemas.microsoft.com/office/drawing/2014/main" id="{FEAA1537-0D59-F7B6-9198-58DE9AD52D5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10" name="Picture 9">
            <a:extLst>
              <a:ext uri="{FF2B5EF4-FFF2-40B4-BE49-F238E27FC236}">
                <a16:creationId xmlns:a16="http://schemas.microsoft.com/office/drawing/2014/main" id="{481D5270-ECD7-655E-C919-DEA7C5DE8269}"/>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2" name="Straight Connector 11">
            <a:extLst>
              <a:ext uri="{FF2B5EF4-FFF2-40B4-BE49-F238E27FC236}">
                <a16:creationId xmlns:a16="http://schemas.microsoft.com/office/drawing/2014/main" id="{FBCC2EFC-26DF-9B7A-F766-5C8E6CC00724}"/>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65F5177-2C4A-CB67-73DC-27280DA83DF0}"/>
              </a:ext>
            </a:extLst>
          </p:cNvPr>
          <p:cNvPicPr>
            <a:picLocks noChangeAspect="1"/>
          </p:cNvPicPr>
          <p:nvPr userDrawn="1"/>
        </p:nvPicPr>
        <p:blipFill rotWithShape="1">
          <a:blip r:embed="rId5"/>
          <a:srcRect l="3448" t="65983" r="11871"/>
          <a:stretch/>
        </p:blipFill>
        <p:spPr>
          <a:xfrm>
            <a:off x="-1629" y="0"/>
            <a:ext cx="3670532" cy="623950"/>
          </a:xfrm>
          <a:prstGeom prst="rect">
            <a:avLst/>
          </a:prstGeom>
        </p:spPr>
      </p:pic>
      <p:cxnSp>
        <p:nvCxnSpPr>
          <p:cNvPr id="13" name="Straight Connector 12">
            <a:extLst>
              <a:ext uri="{FF2B5EF4-FFF2-40B4-BE49-F238E27FC236}">
                <a16:creationId xmlns:a16="http://schemas.microsoft.com/office/drawing/2014/main" id="{40CC8FAC-37C3-AAF5-75D5-B9AE33307356}"/>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712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306"/>
            <a:ext cx="7886700" cy="769069"/>
          </a:xfrm>
        </p:spPr>
        <p:txBody>
          <a:bodyPr/>
          <a:lstStyle/>
          <a:p>
            <a:r>
              <a:rPr lang="en-US"/>
              <a:t>Click to edit Master title style</a:t>
            </a:r>
          </a:p>
        </p:txBody>
      </p:sp>
      <p:sp>
        <p:nvSpPr>
          <p:cNvPr id="3" name="Content Placeholder 2"/>
          <p:cNvSpPr>
            <a:spLocks noGrp="1"/>
          </p:cNvSpPr>
          <p:nvPr>
            <p:ph sz="half" idx="1"/>
          </p:nvPr>
        </p:nvSpPr>
        <p:spPr>
          <a:xfrm>
            <a:off x="457200" y="2438400"/>
            <a:ext cx="4038600" cy="36877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4038600" cy="36877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22D2F8A-1BFD-4DA6-BB38-27F66A131E66}" type="slidenum">
              <a:rPr lang="en-US" smtClean="0"/>
              <a:pPr/>
              <a:t>‹#›</a:t>
            </a:fld>
            <a:endParaRPr lang="en-US" dirty="0"/>
          </a:p>
        </p:txBody>
      </p:sp>
    </p:spTree>
    <p:extLst>
      <p:ext uri="{BB962C8B-B14F-4D97-AF65-F5344CB8AC3E}">
        <p14:creationId xmlns:p14="http://schemas.microsoft.com/office/powerpoint/2010/main" val="130510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306"/>
            <a:ext cx="7886700" cy="769069"/>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2304182"/>
            <a:ext cx="4040188"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3027679"/>
            <a:ext cx="4040188" cy="3098483"/>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04182"/>
            <a:ext cx="4041775"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3027679"/>
            <a:ext cx="4041775" cy="3098483"/>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22D2F8A-1BFD-4DA6-BB38-27F66A131E66}" type="slidenum">
              <a:rPr lang="en-US" smtClean="0"/>
              <a:pPr/>
              <a:t>‹#›</a:t>
            </a:fld>
            <a:endParaRPr lang="en-US" dirty="0"/>
          </a:p>
        </p:txBody>
      </p:sp>
    </p:spTree>
    <p:extLst>
      <p:ext uri="{BB962C8B-B14F-4D97-AF65-F5344CB8AC3E}">
        <p14:creationId xmlns:p14="http://schemas.microsoft.com/office/powerpoint/2010/main" val="12268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pic>
        <p:nvPicPr>
          <p:cNvPr id="7" name="Picture 6">
            <a:extLst>
              <a:ext uri="{FF2B5EF4-FFF2-40B4-BE49-F238E27FC236}">
                <a16:creationId xmlns:a16="http://schemas.microsoft.com/office/drawing/2014/main" id="{16E9B716-5E48-B54F-9981-A410EE5C88F1}"/>
              </a:ext>
            </a:extLst>
          </p:cNvPr>
          <p:cNvPicPr>
            <a:picLocks noChangeAspect="1"/>
          </p:cNvPicPr>
          <p:nvPr userDrawn="1"/>
        </p:nvPicPr>
        <p:blipFill>
          <a:blip r:embed="rId2"/>
          <a:stretch>
            <a:fillRect/>
          </a:stretch>
        </p:blipFill>
        <p:spPr>
          <a:xfrm>
            <a:off x="7292094" y="194560"/>
            <a:ext cx="1518261" cy="291643"/>
          </a:xfrm>
          <a:prstGeom prst="rect">
            <a:avLst/>
          </a:prstGeom>
        </p:spPr>
      </p:pic>
      <p:pic>
        <p:nvPicPr>
          <p:cNvPr id="4" name="Graphic 3">
            <a:extLst>
              <a:ext uri="{FF2B5EF4-FFF2-40B4-BE49-F238E27FC236}">
                <a16:creationId xmlns:a16="http://schemas.microsoft.com/office/drawing/2014/main" id="{3B324F27-0478-CDDE-7921-6BE3C046495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5" name="Picture 4">
            <a:extLst>
              <a:ext uri="{FF2B5EF4-FFF2-40B4-BE49-F238E27FC236}">
                <a16:creationId xmlns:a16="http://schemas.microsoft.com/office/drawing/2014/main" id="{9D31B5FA-E5AA-888E-6EBE-FAD98CCFE77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0" name="Straight Connector 9">
            <a:extLst>
              <a:ext uri="{FF2B5EF4-FFF2-40B4-BE49-F238E27FC236}">
                <a16:creationId xmlns:a16="http://schemas.microsoft.com/office/drawing/2014/main" id="{659E43A4-EB95-9D92-CD2C-10A9E2F8FFB0}"/>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F7D8DE9-785D-8D47-5865-22608773044E}"/>
              </a:ext>
            </a:extLst>
          </p:cNvPr>
          <p:cNvPicPr>
            <a:picLocks noChangeAspect="1"/>
          </p:cNvPicPr>
          <p:nvPr userDrawn="1"/>
        </p:nvPicPr>
        <p:blipFill rotWithShape="1">
          <a:blip r:embed="rId5"/>
          <a:srcRect l="3448" t="65983" r="11871"/>
          <a:stretch/>
        </p:blipFill>
        <p:spPr>
          <a:xfrm>
            <a:off x="-1629" y="0"/>
            <a:ext cx="3670532" cy="623950"/>
          </a:xfrm>
          <a:prstGeom prst="rect">
            <a:avLst/>
          </a:prstGeom>
        </p:spPr>
      </p:pic>
      <p:cxnSp>
        <p:nvCxnSpPr>
          <p:cNvPr id="11" name="Straight Connector 10">
            <a:extLst>
              <a:ext uri="{FF2B5EF4-FFF2-40B4-BE49-F238E27FC236}">
                <a16:creationId xmlns:a16="http://schemas.microsoft.com/office/drawing/2014/main" id="{B7FD8077-7F4B-2703-728C-5A6FD9B53CA3}"/>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837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2DE265-3944-3CD2-E9B4-CD74CA5186A7}"/>
              </a:ext>
            </a:extLst>
          </p:cNvPr>
          <p:cNvPicPr>
            <a:picLocks noChangeAspect="1"/>
          </p:cNvPicPr>
          <p:nvPr userDrawn="1"/>
        </p:nvPicPr>
        <p:blipFill rotWithShape="1">
          <a:blip r:embed="rId2"/>
          <a:srcRect l="3448" t="65983" r="11871"/>
          <a:stretch/>
        </p:blipFill>
        <p:spPr>
          <a:xfrm>
            <a:off x="-1629" y="0"/>
            <a:ext cx="3670532" cy="623950"/>
          </a:xfrm>
          <a:prstGeom prst="rect">
            <a:avLst/>
          </a:prstGeom>
        </p:spPr>
      </p:pic>
      <p:sp>
        <p:nvSpPr>
          <p:cNvPr id="2" name="Rectangle 1">
            <a:extLst>
              <a:ext uri="{FF2B5EF4-FFF2-40B4-BE49-F238E27FC236}">
                <a16:creationId xmlns:a16="http://schemas.microsoft.com/office/drawing/2014/main" id="{526CB532-7A85-4CAC-238E-CE657B76688B}"/>
              </a:ext>
            </a:extLst>
          </p:cNvPr>
          <p:cNvSpPr/>
          <p:nvPr userDrawn="1"/>
        </p:nvSpPr>
        <p:spPr>
          <a:xfrm>
            <a:off x="-11152" y="609600"/>
            <a:ext cx="9166303" cy="5715000"/>
          </a:xfrm>
          <a:prstGeom prst="rect">
            <a:avLst/>
          </a:prstGeom>
          <a:solidFill>
            <a:srgbClr val="000D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3" name="Graphic 2">
            <a:extLst>
              <a:ext uri="{FF2B5EF4-FFF2-40B4-BE49-F238E27FC236}">
                <a16:creationId xmlns:a16="http://schemas.microsoft.com/office/drawing/2014/main" id="{1AAA3C07-E824-67F9-A7B2-03EFBDC2CD8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4" name="Picture 3">
            <a:extLst>
              <a:ext uri="{FF2B5EF4-FFF2-40B4-BE49-F238E27FC236}">
                <a16:creationId xmlns:a16="http://schemas.microsoft.com/office/drawing/2014/main" id="{16951094-D322-0113-38C7-04B83FFFD22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sp>
        <p:nvSpPr>
          <p:cNvPr id="6" name="Title 1">
            <a:extLst>
              <a:ext uri="{FF2B5EF4-FFF2-40B4-BE49-F238E27FC236}">
                <a16:creationId xmlns:a16="http://schemas.microsoft.com/office/drawing/2014/main" id="{820BFF3C-26EA-4709-9EA8-18545D70849C}"/>
              </a:ext>
            </a:extLst>
          </p:cNvPr>
          <p:cNvSpPr>
            <a:spLocks noGrp="1"/>
          </p:cNvSpPr>
          <p:nvPr>
            <p:ph type="ctrTitle"/>
          </p:nvPr>
        </p:nvSpPr>
        <p:spPr>
          <a:xfrm>
            <a:off x="533399" y="2952258"/>
            <a:ext cx="8077200" cy="953485"/>
          </a:xfrm>
        </p:spPr>
        <p:txBody>
          <a:bodyPr anchor="ctr"/>
          <a:lstStyle>
            <a:lvl1pPr algn="ctr">
              <a:lnSpc>
                <a:spcPct val="100000"/>
              </a:lnSpc>
              <a:defRPr>
                <a:solidFill>
                  <a:schemeClr val="bg1"/>
                </a:solidFill>
              </a:defRPr>
            </a:lvl1pPr>
          </a:lstStyle>
          <a:p>
            <a:r>
              <a:rPr lang="en-US"/>
              <a:t>Click to edit Master title style</a:t>
            </a:r>
            <a:endParaRPr lang="en-US" dirty="0"/>
          </a:p>
        </p:txBody>
      </p:sp>
      <p:sp>
        <p:nvSpPr>
          <p:cNvPr id="7" name="Slide Number Placeholder 5">
            <a:extLst>
              <a:ext uri="{FF2B5EF4-FFF2-40B4-BE49-F238E27FC236}">
                <a16:creationId xmlns:a16="http://schemas.microsoft.com/office/drawing/2014/main" id="{FE3859BB-83FE-A6AD-CFAC-19462D16715C}"/>
              </a:ext>
            </a:extLst>
          </p:cNvPr>
          <p:cNvSpPr>
            <a:spLocks noGrp="1"/>
          </p:cNvSpPr>
          <p:nvPr>
            <p:ph type="sldNum" sz="quarter" idx="12"/>
          </p:nvPr>
        </p:nvSpPr>
        <p:spPr>
          <a:xfrm>
            <a:off x="6457950" y="6356351"/>
            <a:ext cx="2057400" cy="365125"/>
          </a:xfrm>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spTree>
    <p:extLst>
      <p:ext uri="{BB962C8B-B14F-4D97-AF65-F5344CB8AC3E}">
        <p14:creationId xmlns:p14="http://schemas.microsoft.com/office/powerpoint/2010/main" val="1169463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2E7C61-99E5-F9CD-2E01-3BD8DE8C3936}"/>
              </a:ext>
            </a:extLst>
          </p:cNvPr>
          <p:cNvPicPr>
            <a:picLocks noChangeAspect="1"/>
          </p:cNvPicPr>
          <p:nvPr userDrawn="1"/>
        </p:nvPicPr>
        <p:blipFill rotWithShape="1">
          <a:blip r:embed="rId9"/>
          <a:srcRect l="3448" t="65983" r="11871"/>
          <a:stretch/>
        </p:blipFill>
        <p:spPr>
          <a:xfrm>
            <a:off x="-1629" y="0"/>
            <a:ext cx="3670532" cy="623950"/>
          </a:xfrm>
          <a:prstGeom prst="rect">
            <a:avLst/>
          </a:prstGeom>
        </p:spPr>
      </p:pic>
      <p:sp>
        <p:nvSpPr>
          <p:cNvPr id="2" name="Title Placeholder 1"/>
          <p:cNvSpPr>
            <a:spLocks noGrp="1"/>
          </p:cNvSpPr>
          <p:nvPr>
            <p:ph type="title"/>
          </p:nvPr>
        </p:nvSpPr>
        <p:spPr>
          <a:xfrm>
            <a:off x="628649" y="1365306"/>
            <a:ext cx="7886700" cy="769069"/>
          </a:xfrm>
          <a:prstGeom prst="rect">
            <a:avLst/>
          </a:prstGeom>
        </p:spPr>
        <p:txBody>
          <a:bodyPr vert="horz" lIns="91440" tIns="45720" rIns="91440" bIns="45720" rtlCol="0" anchor="ctr">
            <a:normAutofit/>
          </a:bodyPr>
          <a:lstStyle/>
          <a:p>
            <a:r>
              <a:rPr lang="en-US" dirty="0"/>
              <a:t>Slide title</a:t>
            </a:r>
          </a:p>
        </p:txBody>
      </p:sp>
      <p:sp>
        <p:nvSpPr>
          <p:cNvPr id="3" name="Text Placeholder 2"/>
          <p:cNvSpPr>
            <a:spLocks noGrp="1"/>
          </p:cNvSpPr>
          <p:nvPr>
            <p:ph type="body" idx="1"/>
          </p:nvPr>
        </p:nvSpPr>
        <p:spPr>
          <a:xfrm>
            <a:off x="628650" y="2497872"/>
            <a:ext cx="7886700" cy="37239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06F41-20F3-7F42-8B27-3B37AD6D179A}" type="slidenum">
              <a:rPr lang="en-US" smtClean="0"/>
              <a:t>‹#›</a:t>
            </a:fld>
            <a:endParaRPr lang="en-US" dirty="0"/>
          </a:p>
        </p:txBody>
      </p:sp>
      <p:pic>
        <p:nvPicPr>
          <p:cNvPr id="4" name="Graphic 3">
            <a:extLst>
              <a:ext uri="{FF2B5EF4-FFF2-40B4-BE49-F238E27FC236}">
                <a16:creationId xmlns:a16="http://schemas.microsoft.com/office/drawing/2014/main" id="{858940FC-B1C7-B74B-A94C-5F546DCBE45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7162800" y="196956"/>
            <a:ext cx="1607699" cy="326989"/>
          </a:xfrm>
          <a:prstGeom prst="rect">
            <a:avLst/>
          </a:prstGeom>
        </p:spPr>
      </p:pic>
      <p:pic>
        <p:nvPicPr>
          <p:cNvPr id="10" name="Picture 9">
            <a:extLst>
              <a:ext uri="{FF2B5EF4-FFF2-40B4-BE49-F238E27FC236}">
                <a16:creationId xmlns:a16="http://schemas.microsoft.com/office/drawing/2014/main" id="{B5EB0CB4-4BCD-DDEC-2CAD-C4F5D0770E47}"/>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2" name="Straight Connector 11">
            <a:extLst>
              <a:ext uri="{FF2B5EF4-FFF2-40B4-BE49-F238E27FC236}">
                <a16:creationId xmlns:a16="http://schemas.microsoft.com/office/drawing/2014/main" id="{565A242C-0C6F-E931-664B-9163EA38AB99}"/>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21AB396-0989-8BE6-21F8-908669438391}"/>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04126"/>
      </p:ext>
    </p:extLst>
  </p:cSld>
  <p:clrMap bg1="lt1" tx1="dk1" bg2="lt2" tx2="dk2" accent1="accent1" accent2="accent2" accent3="accent3" accent4="accent4" accent5="accent5" accent6="accent6" hlink="hlink" folHlink="folHlink"/>
  <p:sldLayoutIdLst>
    <p:sldLayoutId id="2147483703" r:id="rId1"/>
    <p:sldLayoutId id="2147483698" r:id="rId2"/>
    <p:sldLayoutId id="2147483699" r:id="rId3"/>
    <p:sldLayoutId id="2147483700" r:id="rId4"/>
    <p:sldLayoutId id="2147483701" r:id="rId5"/>
    <p:sldLayoutId id="2147483702" r:id="rId6"/>
    <p:sldLayoutId id="2147483704" r:id="rId7"/>
  </p:sldLayoutIdLst>
  <p:hf hdr="0" dt="0"/>
  <p:txStyles>
    <p:titleStyle>
      <a:lvl1pPr algn="l" defTabSz="914400" rtl="0" eaLnBrk="1" latinLnBrk="0" hangingPunct="1">
        <a:lnSpc>
          <a:spcPct val="90000"/>
        </a:lnSpc>
        <a:spcBef>
          <a:spcPct val="0"/>
        </a:spcBef>
        <a:buNone/>
        <a:defRPr sz="3000" b="1" kern="1200">
          <a:solidFill>
            <a:schemeClr val="tx1"/>
          </a:solidFill>
          <a:latin typeface="MarkPro" panose="020B0504020101010102" pitchFamily="34"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png"/><Relationship Id="rId5" Type="http://schemas.openxmlformats.org/officeDocument/2006/relationships/image" Target="../media/image10.sv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8.png"/><Relationship Id="rId5" Type="http://schemas.openxmlformats.org/officeDocument/2006/relationships/image" Target="../media/image11.sv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slideLayout" Target="../slideLayouts/slideLayout2.xml"/><Relationship Id="rId7" Type="http://schemas.openxmlformats.org/officeDocument/2006/relationships/image" Target="../media/image14.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3.svg"/><Relationship Id="rId11" Type="http://schemas.openxmlformats.org/officeDocument/2006/relationships/image" Target="../media/image8.png"/><Relationship Id="rId5" Type="http://schemas.openxmlformats.org/officeDocument/2006/relationships/image" Target="../media/image12.svg"/><Relationship Id="rId10" Type="http://schemas.openxmlformats.org/officeDocument/2006/relationships/image" Target="../media/image17.svg"/><Relationship Id="rId4" Type="http://schemas.openxmlformats.org/officeDocument/2006/relationships/notesSlide" Target="../notesSlides/notesSlide4.xml"/><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png"/><Relationship Id="rId5" Type="http://schemas.openxmlformats.org/officeDocument/2006/relationships/image" Target="../media/image19.sv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8.png"/><Relationship Id="rId5" Type="http://schemas.openxmlformats.org/officeDocument/2006/relationships/image" Target="../media/image19.sv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8.pn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8.png"/><Relationship Id="rId5" Type="http://schemas.openxmlformats.org/officeDocument/2006/relationships/image" Target="../media/image21.svg"/><Relationship Id="rId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8.png"/><Relationship Id="rId5" Type="http://schemas.openxmlformats.org/officeDocument/2006/relationships/image" Target="../media/image22.svg"/><Relationship Id="rId4" Type="http://schemas.openxmlformats.org/officeDocument/2006/relationships/notesSlide" Target="../notesSlides/notesSlide13.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2.svg"/><Relationship Id="rId5" Type="http://schemas.openxmlformats.org/officeDocument/2006/relationships/hyperlink" Target="https://www.youtube.com/watch?v=SNU8eySjtt0" TargetMode="External"/><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8.png"/><Relationship Id="rId5" Type="http://schemas.openxmlformats.org/officeDocument/2006/relationships/image" Target="../media/image22.sv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8.png"/><Relationship Id="rId5" Type="http://schemas.openxmlformats.org/officeDocument/2006/relationships/hyperlink" Target="http://web.archive.org/web/20250814021641/https:/www.torontoblackcovid.com/" TargetMode="External"/><Relationship Id="rId4"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8.png"/><Relationship Id="rId5" Type="http://schemas.openxmlformats.org/officeDocument/2006/relationships/image" Target="../media/image10.sv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8.png"/><Relationship Id="rId4"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8.png"/><Relationship Id="rId4"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8.png"/><Relationship Id="rId4"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8.pn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8.png"/><Relationship Id="rId4"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8.png"/><Relationship Id="rId5" Type="http://schemas.openxmlformats.org/officeDocument/2006/relationships/image" Target="../media/image23.sv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8.png"/><Relationship Id="rId5" Type="http://schemas.openxmlformats.org/officeDocument/2006/relationships/image" Target="../media/image10.svg"/><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8.png"/><Relationship Id="rId4" Type="http://schemas.openxmlformats.org/officeDocument/2006/relationships/notesSlide" Target="../notesSlides/notesSlide2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8.png"/><Relationship Id="rId5" Type="http://schemas.openxmlformats.org/officeDocument/2006/relationships/image" Target="../media/image24.svg"/><Relationship Id="rId4" Type="http://schemas.openxmlformats.org/officeDocument/2006/relationships/notesSlide" Target="../notesSlides/notesSlide27.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4a"/><Relationship Id="rId1" Type="http://schemas.microsoft.com/office/2007/relationships/media" Target="../media/media33.m4a"/><Relationship Id="rId5" Type="http://schemas.openxmlformats.org/officeDocument/2006/relationships/image" Target="../media/image8.png"/><Relationship Id="rId4"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4a"/><Relationship Id="rId1" Type="http://schemas.microsoft.com/office/2007/relationships/media" Target="../media/media34.m4a"/><Relationship Id="rId5" Type="http://schemas.openxmlformats.org/officeDocument/2006/relationships/image" Target="../media/image8.png"/><Relationship Id="rId4"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5" Type="http://schemas.openxmlformats.org/officeDocument/2006/relationships/image" Target="../media/image8.png"/><Relationship Id="rId4"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8.png"/><Relationship Id="rId5" Type="http://schemas.openxmlformats.org/officeDocument/2006/relationships/image" Target="../media/image10.svg"/><Relationship Id="rId4"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D47C97-227F-DA4C-CA6B-30F24E3BD726}"/>
              </a:ext>
            </a:extLst>
          </p:cNvPr>
          <p:cNvSpPr>
            <a:spLocks noGrp="1"/>
          </p:cNvSpPr>
          <p:nvPr>
            <p:ph type="ctrTitle"/>
          </p:nvPr>
        </p:nvSpPr>
        <p:spPr>
          <a:xfrm>
            <a:off x="685800" y="2235200"/>
            <a:ext cx="7772400" cy="2387600"/>
          </a:xfrm>
        </p:spPr>
        <p:txBody>
          <a:bodyPr anchor="ctr"/>
          <a:lstStyle/>
          <a:p>
            <a:r>
              <a:rPr lang="en-US"/>
              <a:t>Module 5: </a:t>
            </a:r>
            <a:r>
              <a:rPr lang="en-US" dirty="0"/>
              <a:t>Being a Vaccine Champion</a:t>
            </a:r>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21200" y="6094800"/>
            <a:ext cx="2901948" cy="713294"/>
          </a:xfrm>
          <a:prstGeom prst="rect">
            <a:avLst/>
          </a:prstGeom>
        </p:spPr>
      </p:pic>
    </p:spTree>
    <p:extLst>
      <p:ext uri="{BB962C8B-B14F-4D97-AF65-F5344CB8AC3E}">
        <p14:creationId xmlns:p14="http://schemas.microsoft.com/office/powerpoint/2010/main" val="979775512"/>
      </p:ext>
    </p:extLst>
  </p:cSld>
  <p:clrMapOvr>
    <a:masterClrMapping/>
  </p:clrMapOvr>
  <mc:AlternateContent xmlns:mc="http://schemas.openxmlformats.org/markup-compatibility/2006" xmlns:p14="http://schemas.microsoft.com/office/powerpoint/2010/main">
    <mc:Choice Requires="p14">
      <p:transition spd="slow" p14:dur="2000" advTm="15670"/>
    </mc:Choice>
    <mc:Fallback xmlns="">
      <p:transition spd="slow" advTm="156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Who is a Vaccine Champion?</a:t>
            </a:r>
          </a:p>
        </p:txBody>
      </p:sp>
      <p:sp>
        <p:nvSpPr>
          <p:cNvPr id="4" name="Slide Number Placeholder 3"/>
          <p:cNvSpPr>
            <a:spLocks noGrp="1"/>
          </p:cNvSpPr>
          <p:nvPr>
            <p:ph type="sldNum" sz="quarter" idx="4294967295"/>
          </p:nvPr>
        </p:nvSpPr>
        <p:spPr>
          <a:xfrm>
            <a:off x="7086600" y="6356350"/>
            <a:ext cx="2057400" cy="365125"/>
          </a:xfrm>
        </p:spPr>
        <p:txBody>
          <a:bodyPr/>
          <a:lstStyle/>
          <a:p>
            <a:pPr>
              <a:defRPr/>
            </a:pPr>
            <a:fld id="{12151195-CB88-47CD-A2D2-9E9D2500EAB2}" type="slidenum">
              <a:rPr lang="en-US" smtClean="0"/>
              <a:pPr>
                <a:defRPr/>
              </a:pPr>
              <a:t>2</a:t>
            </a:fld>
            <a:endParaRPr lang="en-US" dirty="0"/>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728451992"/>
      </p:ext>
    </p:extLst>
  </p:cSld>
  <p:clrMapOvr>
    <a:masterClrMapping/>
  </p:clrMapOvr>
  <mc:AlternateContent xmlns:mc="http://schemas.openxmlformats.org/markup-compatibility/2006" xmlns:p14="http://schemas.microsoft.com/office/powerpoint/2010/main">
    <mc:Choice Requires="p14">
      <p:transition spd="slow" p14:dur="2000" advTm="4269"/>
    </mc:Choice>
    <mc:Fallback xmlns="">
      <p:transition spd="slow" advTm="4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61589-8B33-9C68-C418-1FE2D566CDFC}"/>
              </a:ext>
            </a:extLst>
          </p:cNvPr>
          <p:cNvSpPr>
            <a:spLocks noGrp="1"/>
          </p:cNvSpPr>
          <p:nvPr>
            <p:ph type="title"/>
          </p:nvPr>
        </p:nvSpPr>
        <p:spPr/>
        <p:txBody>
          <a:bodyPr>
            <a:normAutofit/>
          </a:bodyPr>
          <a:lstStyle/>
          <a:p>
            <a:r>
              <a:rPr lang="en-US" sz="2700" dirty="0"/>
              <a:t>Who is a Vaccine Champion?</a:t>
            </a:r>
          </a:p>
        </p:txBody>
      </p:sp>
      <p:sp>
        <p:nvSpPr>
          <p:cNvPr id="3" name="Content Placeholder 2">
            <a:extLst>
              <a:ext uri="{FF2B5EF4-FFF2-40B4-BE49-F238E27FC236}">
                <a16:creationId xmlns:a16="http://schemas.microsoft.com/office/drawing/2014/main" id="{8AD05088-A5EE-5852-A045-91A00DB90562}"/>
              </a:ext>
            </a:extLst>
          </p:cNvPr>
          <p:cNvSpPr>
            <a:spLocks noGrp="1"/>
          </p:cNvSpPr>
          <p:nvPr>
            <p:ph idx="1"/>
          </p:nvPr>
        </p:nvSpPr>
        <p:spPr>
          <a:xfrm>
            <a:off x="628650" y="2132856"/>
            <a:ext cx="8335838" cy="3723937"/>
          </a:xfrm>
        </p:spPr>
        <p:txBody>
          <a:bodyPr/>
          <a:lstStyle/>
          <a:p>
            <a:pPr marR="325120">
              <a:lnSpc>
                <a:spcPct val="100000"/>
              </a:lnSpc>
              <a:spcBef>
                <a:spcPts val="90"/>
              </a:spcBef>
              <a:spcAft>
                <a:spcPts val="1200"/>
              </a:spcAft>
            </a:pPr>
            <a:r>
              <a:rPr lang="en-US" spc="-25" dirty="0"/>
              <a:t>Someone who supports vaccine confidence within their LTCH or RH</a:t>
            </a:r>
            <a:r>
              <a:rPr lang="en-US" spc="-25" baseline="30000" dirty="0"/>
              <a:t>1</a:t>
            </a:r>
            <a:endParaRPr lang="en-US" spc="-25" dirty="0"/>
          </a:p>
          <a:p>
            <a:pPr marR="325120">
              <a:lnSpc>
                <a:spcPct val="100000"/>
              </a:lnSpc>
              <a:spcBef>
                <a:spcPts val="90"/>
              </a:spcBef>
              <a:spcAft>
                <a:spcPts val="1200"/>
              </a:spcAft>
            </a:pPr>
            <a:r>
              <a:rPr lang="en-US" spc="-25" dirty="0"/>
              <a:t>Valued team member and natural leader</a:t>
            </a:r>
            <a:r>
              <a:rPr lang="en-US" spc="-25" baseline="30000" dirty="0"/>
              <a:t>1</a:t>
            </a:r>
            <a:endParaRPr lang="en-US" spc="-25" dirty="0"/>
          </a:p>
          <a:p>
            <a:pPr marR="325120">
              <a:lnSpc>
                <a:spcPct val="100000"/>
              </a:lnSpc>
              <a:spcBef>
                <a:spcPts val="90"/>
              </a:spcBef>
              <a:spcAft>
                <a:spcPts val="1200"/>
              </a:spcAft>
            </a:pPr>
            <a:r>
              <a:rPr lang="en-US" spc="-25" dirty="0"/>
              <a:t>Excellent listener and communicator</a:t>
            </a:r>
            <a:r>
              <a:rPr lang="en-US" spc="-25" baseline="30000" dirty="0"/>
              <a:t>1</a:t>
            </a:r>
            <a:endParaRPr lang="en-US" spc="-25" dirty="0"/>
          </a:p>
          <a:p>
            <a:pPr marR="325120">
              <a:lnSpc>
                <a:spcPct val="100000"/>
              </a:lnSpc>
              <a:spcBef>
                <a:spcPts val="90"/>
              </a:spcBef>
            </a:pPr>
            <a:r>
              <a:rPr lang="en-US" spc="-25" dirty="0"/>
              <a:t>Someone who has a curious and supportive attitude</a:t>
            </a:r>
            <a:r>
              <a:rPr lang="en-US" spc="-25" baseline="30000" dirty="0"/>
              <a:t>1</a:t>
            </a:r>
            <a:endParaRPr lang="en-US" spc="-25" dirty="0"/>
          </a:p>
          <a:p>
            <a:pPr>
              <a:lnSpc>
                <a:spcPct val="100000"/>
              </a:lnSpc>
            </a:pPr>
            <a:endParaRPr lang="en-US" dirty="0"/>
          </a:p>
        </p:txBody>
      </p:sp>
      <p:sp>
        <p:nvSpPr>
          <p:cNvPr id="4" name="Slide Number Placeholder 3">
            <a:extLst>
              <a:ext uri="{FF2B5EF4-FFF2-40B4-BE49-F238E27FC236}">
                <a16:creationId xmlns:a16="http://schemas.microsoft.com/office/drawing/2014/main" id="{B34F43BE-0FFA-6157-E5AF-A58C19A58E37}"/>
              </a:ext>
            </a:extLst>
          </p:cNvPr>
          <p:cNvSpPr>
            <a:spLocks noGrp="1"/>
          </p:cNvSpPr>
          <p:nvPr>
            <p:ph type="sldNum" sz="quarter" idx="10"/>
          </p:nvPr>
        </p:nvSpPr>
        <p:spPr/>
        <p:txBody>
          <a:bodyPr/>
          <a:lstStyle/>
          <a:p>
            <a:pPr>
              <a:defRPr/>
            </a:pPr>
            <a:fld id="{12151195-CB88-47CD-A2D2-9E9D2500EAB2}" type="slidenum">
              <a:rPr lang="en-US" smtClean="0"/>
              <a:pPr>
                <a:defRPr/>
              </a:pPr>
              <a:t>3</a:t>
            </a:fld>
            <a:endParaRPr lang="en-US" dirty="0"/>
          </a:p>
        </p:txBody>
      </p:sp>
      <p:pic>
        <p:nvPicPr>
          <p:cNvPr id="5" name="Graphic 4">
            <a:extLst>
              <a:ext uri="{FF2B5EF4-FFF2-40B4-BE49-F238E27FC236}">
                <a16:creationId xmlns:a16="http://schemas.microsoft.com/office/drawing/2014/main" id="{231DCAC1-5B9C-4A8E-218D-166075443B0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49333" y="4581128"/>
            <a:ext cx="1645331" cy="1645331"/>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283263367"/>
      </p:ext>
    </p:extLst>
  </p:cSld>
  <p:clrMapOvr>
    <a:masterClrMapping/>
  </p:clrMapOvr>
  <mc:AlternateContent xmlns:mc="http://schemas.openxmlformats.org/markup-compatibility/2006" xmlns:p14="http://schemas.microsoft.com/office/powerpoint/2010/main">
    <mc:Choice Requires="p14">
      <p:transition spd="slow" p14:dur="2000" advTm="18914"/>
    </mc:Choice>
    <mc:Fallback xmlns="">
      <p:transition spd="slow" advTm="18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t>The Vaccine Champion role</a:t>
            </a:r>
          </a:p>
        </p:txBody>
      </p:sp>
      <p:sp>
        <p:nvSpPr>
          <p:cNvPr id="3" name="Content Placeholder 2"/>
          <p:cNvSpPr>
            <a:spLocks noGrp="1"/>
          </p:cNvSpPr>
          <p:nvPr>
            <p:ph idx="1"/>
          </p:nvPr>
        </p:nvSpPr>
        <p:spPr>
          <a:xfrm>
            <a:off x="628650" y="2132856"/>
            <a:ext cx="7886700" cy="3723937"/>
          </a:xfrm>
        </p:spPr>
        <p:txBody>
          <a:bodyPr/>
          <a:lstStyle/>
          <a:p>
            <a:pPr>
              <a:lnSpc>
                <a:spcPct val="100000"/>
              </a:lnSpc>
            </a:pPr>
            <a:r>
              <a:rPr lang="en-US" dirty="0"/>
              <a:t>The role is yours to make your own! Your goal is to support people to make fact-based decisions about vaccination</a:t>
            </a:r>
            <a:br>
              <a:rPr lang="en-US" dirty="0"/>
            </a:br>
            <a:endParaRPr lang="en-US" dirty="0"/>
          </a:p>
          <a:p>
            <a:pPr lvl="1">
              <a:lnSpc>
                <a:spcPct val="100000"/>
              </a:lnSpc>
            </a:pPr>
            <a:r>
              <a:rPr lang="en-US" dirty="0"/>
              <a:t>You can educate your team, colleagues, family, or even yourself!</a:t>
            </a:r>
            <a:br>
              <a:rPr lang="en-US" dirty="0"/>
            </a:br>
            <a:endParaRPr lang="en-US" dirty="0"/>
          </a:p>
          <a:p>
            <a:pPr>
              <a:lnSpc>
                <a:spcPct val="100000"/>
              </a:lnSpc>
            </a:pPr>
            <a:r>
              <a:rPr lang="en-US" dirty="0"/>
              <a:t>Vaccine champions connect on a person-to-person basis over several conversations</a:t>
            </a:r>
            <a:r>
              <a:rPr lang="en-US" baseline="30000" dirty="0"/>
              <a:t>1</a:t>
            </a:r>
            <a:endParaRPr lang="en-US" dirty="0"/>
          </a:p>
          <a:p>
            <a:pPr marL="0" indent="0">
              <a:lnSpc>
                <a:spcPct val="100000"/>
              </a:lnSpc>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4</a:t>
            </a:fld>
            <a:endParaRPr lang="en-US" dirty="0"/>
          </a:p>
        </p:txBody>
      </p:sp>
      <p:pic>
        <p:nvPicPr>
          <p:cNvPr id="5" name="Graphic 4">
            <a:extLst>
              <a:ext uri="{FF2B5EF4-FFF2-40B4-BE49-F238E27FC236}">
                <a16:creationId xmlns:a16="http://schemas.microsoft.com/office/drawing/2014/main" id="{74119474-CEDA-418A-60CF-1187CA2BF78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60232" y="4664873"/>
            <a:ext cx="1441699" cy="1441699"/>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73862618"/>
      </p:ext>
    </p:extLst>
  </p:cSld>
  <p:clrMapOvr>
    <a:masterClrMapping/>
  </p:clrMapOvr>
  <mc:AlternateContent xmlns:mc="http://schemas.openxmlformats.org/markup-compatibility/2006" xmlns:p14="http://schemas.microsoft.com/office/powerpoint/2010/main">
    <mc:Choice Requires="p14">
      <p:transition spd="slow" p14:dur="2000" advTm="22271"/>
    </mc:Choice>
    <mc:Fallback xmlns="">
      <p:transition spd="slow" advTm="222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Being a Vaccine Champion can look like:</a:t>
            </a:r>
            <a:r>
              <a:rPr lang="en-US" baseline="30000" dirty="0"/>
              <a:t>1</a:t>
            </a:r>
            <a:endParaRPr lang="en-US" dirty="0"/>
          </a:p>
        </p:txBody>
      </p:sp>
      <p:sp>
        <p:nvSpPr>
          <p:cNvPr id="3" name="Content Placeholder 2"/>
          <p:cNvSpPr>
            <a:spLocks noGrp="1"/>
          </p:cNvSpPr>
          <p:nvPr>
            <p:ph idx="1"/>
          </p:nvPr>
        </p:nvSpPr>
        <p:spPr>
          <a:xfrm>
            <a:off x="1115616" y="2225343"/>
            <a:ext cx="6912768" cy="3723937"/>
          </a:xfrm>
        </p:spPr>
        <p:txBody>
          <a:bodyPr>
            <a:noAutofit/>
          </a:bodyPr>
          <a:lstStyle/>
          <a:p>
            <a:pPr>
              <a:lnSpc>
                <a:spcPct val="110000"/>
              </a:lnSpc>
              <a:spcAft>
                <a:spcPts val="600"/>
              </a:spcAft>
            </a:pPr>
            <a:r>
              <a:rPr lang="en-US" sz="1600" dirty="0"/>
              <a:t>Having conversations and supplying resources in follow ups for more information</a:t>
            </a:r>
          </a:p>
          <a:p>
            <a:pPr>
              <a:lnSpc>
                <a:spcPct val="110000"/>
              </a:lnSpc>
              <a:spcAft>
                <a:spcPts val="600"/>
              </a:spcAft>
            </a:pPr>
            <a:r>
              <a:rPr lang="en-US" sz="1600" dirty="0"/>
              <a:t>Sharing personal reasons for why you chose to be vaccinated</a:t>
            </a:r>
          </a:p>
          <a:p>
            <a:pPr>
              <a:lnSpc>
                <a:spcPct val="110000"/>
              </a:lnSpc>
              <a:spcAft>
                <a:spcPts val="600"/>
              </a:spcAft>
            </a:pPr>
            <a:r>
              <a:rPr lang="en-US" sz="1600" dirty="0"/>
              <a:t>Presenting to coworkers</a:t>
            </a:r>
          </a:p>
          <a:p>
            <a:pPr>
              <a:lnSpc>
                <a:spcPct val="110000"/>
              </a:lnSpc>
              <a:spcAft>
                <a:spcPts val="600"/>
              </a:spcAft>
            </a:pPr>
            <a:r>
              <a:rPr lang="en-US" sz="1600" dirty="0"/>
              <a:t>Attending vaccine town halls with experts and encouraging others to go with you</a:t>
            </a:r>
          </a:p>
          <a:p>
            <a:pPr>
              <a:lnSpc>
                <a:spcPct val="110000"/>
              </a:lnSpc>
              <a:spcAft>
                <a:spcPts val="600"/>
              </a:spcAft>
            </a:pPr>
            <a:r>
              <a:rPr lang="en-US" sz="1600" dirty="0"/>
              <a:t>Sharing evidence-based information</a:t>
            </a:r>
          </a:p>
          <a:p>
            <a:pPr>
              <a:lnSpc>
                <a:spcPct val="110000"/>
              </a:lnSpc>
            </a:pPr>
            <a:r>
              <a:rPr lang="en-US" sz="1600" dirty="0"/>
              <a:t>Advocating for leadership to promote a positive vaccine culture in the home, similar to promoting and modelling effective IPAC procedures</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5</a:t>
            </a:fld>
            <a:endParaRPr lang="en-US" dirty="0"/>
          </a:p>
        </p:txBody>
      </p:sp>
      <p:pic>
        <p:nvPicPr>
          <p:cNvPr id="10" name="Graphic 9">
            <a:extLst>
              <a:ext uri="{FF2B5EF4-FFF2-40B4-BE49-F238E27FC236}">
                <a16:creationId xmlns:a16="http://schemas.microsoft.com/office/drawing/2014/main" id="{20D64059-ABAF-30CC-A4F3-465A60BF987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6416" y="4489695"/>
            <a:ext cx="599384" cy="599384"/>
          </a:xfrm>
          <a:prstGeom prst="rect">
            <a:avLst/>
          </a:prstGeom>
        </p:spPr>
      </p:pic>
      <p:pic>
        <p:nvPicPr>
          <p:cNvPr id="12" name="Graphic 11">
            <a:extLst>
              <a:ext uri="{FF2B5EF4-FFF2-40B4-BE49-F238E27FC236}">
                <a16:creationId xmlns:a16="http://schemas.microsoft.com/office/drawing/2014/main" id="{E002949D-9B6B-C5E2-9024-110E791E457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038256" y="3870920"/>
            <a:ext cx="638200" cy="638200"/>
          </a:xfrm>
          <a:prstGeom prst="rect">
            <a:avLst/>
          </a:prstGeom>
        </p:spPr>
      </p:pic>
      <p:pic>
        <p:nvPicPr>
          <p:cNvPr id="14" name="Graphic 13">
            <a:extLst>
              <a:ext uri="{FF2B5EF4-FFF2-40B4-BE49-F238E27FC236}">
                <a16:creationId xmlns:a16="http://schemas.microsoft.com/office/drawing/2014/main" id="{CD956ECA-EC19-1990-5374-085DA92326F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7008" y="3288063"/>
            <a:ext cx="638200" cy="638200"/>
          </a:xfrm>
          <a:prstGeom prst="rect">
            <a:avLst/>
          </a:prstGeom>
        </p:spPr>
      </p:pic>
      <p:pic>
        <p:nvPicPr>
          <p:cNvPr id="16" name="Graphic 15">
            <a:extLst>
              <a:ext uri="{FF2B5EF4-FFF2-40B4-BE49-F238E27FC236}">
                <a16:creationId xmlns:a16="http://schemas.microsoft.com/office/drawing/2014/main" id="{5D5E5C98-67E2-7C17-D0EE-9519AD5B506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0155" y="2127011"/>
            <a:ext cx="605646" cy="605646"/>
          </a:xfrm>
          <a:prstGeom prst="rect">
            <a:avLst/>
          </a:prstGeom>
        </p:spPr>
      </p:pic>
      <p:pic>
        <p:nvPicPr>
          <p:cNvPr id="18" name="Graphic 17">
            <a:extLst>
              <a:ext uri="{FF2B5EF4-FFF2-40B4-BE49-F238E27FC236}">
                <a16:creationId xmlns:a16="http://schemas.microsoft.com/office/drawing/2014/main" id="{5A565C32-F713-1CF9-8C5D-988122DDDCF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068338" y="2813662"/>
            <a:ext cx="578036" cy="578036"/>
          </a:xfrm>
          <a:prstGeom prst="rect">
            <a:avLst/>
          </a:prstGeom>
        </p:spPr>
      </p:pic>
      <p:pic>
        <p:nvPicPr>
          <p:cNvPr id="20" name="Graphic 19">
            <a:extLst>
              <a:ext uri="{FF2B5EF4-FFF2-40B4-BE49-F238E27FC236}">
                <a16:creationId xmlns:a16="http://schemas.microsoft.com/office/drawing/2014/main" id="{15C14A99-7347-C498-48C1-DF6A6CCEEE1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057664" y="5143078"/>
            <a:ext cx="599384" cy="599384"/>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749659396"/>
      </p:ext>
    </p:extLst>
  </p:cSld>
  <p:clrMapOvr>
    <a:masterClrMapping/>
  </p:clrMapOvr>
  <mc:AlternateContent xmlns:mc="http://schemas.openxmlformats.org/markup-compatibility/2006" xmlns:p14="http://schemas.microsoft.com/office/powerpoint/2010/main">
    <mc:Choice Requires="p14">
      <p:transition spd="slow" p14:dur="2000" advTm="36925"/>
    </mc:Choice>
    <mc:Fallback xmlns="">
      <p:transition spd="slow" advTm="369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0000"/>
              </a:lnSpc>
            </a:pPr>
            <a:r>
              <a:rPr lang="en-US" dirty="0"/>
              <a:t>There are many names for Vaccine Champions</a:t>
            </a:r>
            <a:r>
              <a:rPr lang="en-US" baseline="30000" dirty="0"/>
              <a:t>2</a:t>
            </a:r>
            <a:endParaRPr lang="en-US" dirty="0"/>
          </a:p>
        </p:txBody>
      </p:sp>
      <p:pic>
        <p:nvPicPr>
          <p:cNvPr id="5" name="Content Placeholder 4"/>
          <p:cNvPicPr>
            <a:picLocks noGrp="1" noChangeAspect="1"/>
          </p:cNvPicPr>
          <p:nvPr>
            <p:ph idx="1"/>
          </p:nvPr>
        </p:nvPicPr>
        <p:blipFill rotWithShape="1">
          <a:blip r:embed="rId5"/>
          <a:srcRect r="13079"/>
          <a:stretch/>
        </p:blipFill>
        <p:spPr>
          <a:xfrm>
            <a:off x="554424" y="2772044"/>
            <a:ext cx="8035150" cy="2878078"/>
          </a:xfrm>
          <a:prstGeom prst="rect">
            <a:avLst/>
          </a:prstGeom>
        </p:spPr>
      </p:pic>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6</a:t>
            </a:fld>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53525053"/>
      </p:ext>
    </p:extLst>
  </p:cSld>
  <p:clrMapOvr>
    <a:masterClrMapping/>
  </p:clrMapOvr>
  <mc:AlternateContent xmlns:mc="http://schemas.openxmlformats.org/markup-compatibility/2006" xmlns:p14="http://schemas.microsoft.com/office/powerpoint/2010/main">
    <mc:Choice Requires="p14">
      <p:transition spd="slow" p14:dur="2000" advTm="17593"/>
    </mc:Choice>
    <mc:Fallback xmlns="">
      <p:transition spd="slow" advTm="175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Three ways to be an effective Vaccine Champion</a:t>
            </a:r>
            <a:r>
              <a:rPr lang="en-US" baseline="30000" dirty="0"/>
              <a:t>3</a:t>
            </a:r>
            <a:endParaRPr lang="en-US" dirty="0"/>
          </a:p>
        </p:txBody>
      </p:sp>
      <p:sp>
        <p:nvSpPr>
          <p:cNvPr id="3" name="Content Placeholder 2"/>
          <p:cNvSpPr>
            <a:spLocks noGrp="1"/>
          </p:cNvSpPr>
          <p:nvPr>
            <p:ph idx="1"/>
          </p:nvPr>
        </p:nvSpPr>
        <p:spPr>
          <a:xfrm>
            <a:off x="628649" y="2737991"/>
            <a:ext cx="7886700" cy="3800922"/>
          </a:xfrm>
        </p:spPr>
        <p:txBody>
          <a:bodyPr>
            <a:normAutofit/>
          </a:bodyPr>
          <a:lstStyle/>
          <a:p>
            <a:pPr marL="457200" indent="-457200">
              <a:lnSpc>
                <a:spcPct val="110000"/>
              </a:lnSpc>
              <a:buAutoNum type="arabicPeriod"/>
            </a:pPr>
            <a:r>
              <a:rPr lang="en-US" dirty="0"/>
              <a:t>Earn trust</a:t>
            </a:r>
          </a:p>
          <a:p>
            <a:pPr lvl="1">
              <a:lnSpc>
                <a:spcPct val="110000"/>
              </a:lnSpc>
            </a:pPr>
            <a:r>
              <a:rPr lang="en-US" dirty="0"/>
              <a:t>Building trust is key, and takes time and many conversations</a:t>
            </a:r>
          </a:p>
          <a:p>
            <a:pPr lvl="1">
              <a:lnSpc>
                <a:spcPct val="110000"/>
              </a:lnSpc>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7</a:t>
            </a:fld>
            <a:endParaRPr lang="en-US" dirty="0"/>
          </a:p>
        </p:txBody>
      </p:sp>
      <p:pic>
        <p:nvPicPr>
          <p:cNvPr id="6" name="Graphic 5">
            <a:extLst>
              <a:ext uri="{FF2B5EF4-FFF2-40B4-BE49-F238E27FC236}">
                <a16:creationId xmlns:a16="http://schemas.microsoft.com/office/drawing/2014/main" id="{024D6211-EC32-F704-CD85-7EFF5D3ECE8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08304" y="3717032"/>
            <a:ext cx="1492591" cy="1492591"/>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47868168"/>
      </p:ext>
    </p:extLst>
  </p:cSld>
  <p:clrMapOvr>
    <a:masterClrMapping/>
  </p:clrMapOvr>
  <mc:AlternateContent xmlns:mc="http://schemas.openxmlformats.org/markup-compatibility/2006" xmlns:p14="http://schemas.microsoft.com/office/powerpoint/2010/main">
    <mc:Choice Requires="p14">
      <p:transition spd="slow" p14:dur="2000" advTm="13652"/>
    </mc:Choice>
    <mc:Fallback xmlns="">
      <p:transition spd="slow" advTm="136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Three ways to be an effective Vaccine Champion,</a:t>
            </a:r>
            <a:r>
              <a:rPr lang="en-US" baseline="30000" dirty="0"/>
              <a:t>3</a:t>
            </a:r>
            <a:r>
              <a:rPr lang="en-US" dirty="0"/>
              <a:t> continued</a:t>
            </a:r>
          </a:p>
        </p:txBody>
      </p:sp>
      <p:sp>
        <p:nvSpPr>
          <p:cNvPr id="3" name="Content Placeholder 2"/>
          <p:cNvSpPr>
            <a:spLocks noGrp="1"/>
          </p:cNvSpPr>
          <p:nvPr>
            <p:ph idx="1"/>
          </p:nvPr>
        </p:nvSpPr>
        <p:spPr>
          <a:xfrm>
            <a:off x="628649" y="2451479"/>
            <a:ext cx="7687768" cy="4087434"/>
          </a:xfrm>
        </p:spPr>
        <p:txBody>
          <a:bodyPr>
            <a:normAutofit/>
          </a:bodyPr>
          <a:lstStyle/>
          <a:p>
            <a:pPr marL="457200" indent="-457200">
              <a:lnSpc>
                <a:spcPct val="110000"/>
              </a:lnSpc>
              <a:buFont typeface="+mj-lt"/>
              <a:buAutoNum type="arabicPeriod" startAt="2"/>
            </a:pPr>
            <a:r>
              <a:rPr lang="en-US" dirty="0"/>
              <a:t>Have a genuine desire to understand</a:t>
            </a:r>
          </a:p>
          <a:p>
            <a:pPr lvl="1">
              <a:lnSpc>
                <a:spcPct val="110000"/>
              </a:lnSpc>
            </a:pPr>
            <a:r>
              <a:rPr lang="en-US" dirty="0"/>
              <a:t>By understanding someone’s feelings or reasoning to delay or choose not to receive a vaccine, you can support their decision-making without being judgmental </a:t>
            </a:r>
          </a:p>
          <a:p>
            <a:pPr lvl="1">
              <a:lnSpc>
                <a:spcPct val="110000"/>
              </a:lnSpc>
            </a:pPr>
            <a:r>
              <a:rPr lang="en-US" dirty="0"/>
              <a:t>Listen with empathy and compassion </a:t>
            </a:r>
          </a:p>
          <a:p>
            <a:pPr lvl="1">
              <a:lnSpc>
                <a:spcPct val="110000"/>
              </a:lnSpc>
            </a:pPr>
            <a:r>
              <a:rPr lang="en-US" dirty="0"/>
              <a:t>Be mindful of your own biases</a:t>
            </a:r>
          </a:p>
          <a:p>
            <a:pPr marL="457200" indent="-457200">
              <a:lnSpc>
                <a:spcPct val="110000"/>
              </a:lnSpc>
              <a:buAutoNum type="arabicPeriod" startAt="2"/>
            </a:pPr>
            <a:r>
              <a:rPr lang="en-US" dirty="0"/>
              <a:t>Want to develop a partnership</a:t>
            </a:r>
          </a:p>
          <a:p>
            <a:pPr lvl="1">
              <a:lnSpc>
                <a:spcPct val="110000"/>
              </a:lnSpc>
            </a:pPr>
            <a:r>
              <a:rPr lang="en-US" dirty="0"/>
              <a:t>Do your best to build confidence together, rather              than feeling there is a "problem“ that you need to "fix."</a:t>
            </a:r>
          </a:p>
          <a:p>
            <a:pPr lvl="1">
              <a:lnSpc>
                <a:spcPct val="110000"/>
              </a:lnSpc>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8</a:t>
            </a:fld>
            <a:endParaRPr lang="en-US" dirty="0"/>
          </a:p>
        </p:txBody>
      </p:sp>
      <p:pic>
        <p:nvPicPr>
          <p:cNvPr id="6" name="Graphic 5">
            <a:extLst>
              <a:ext uri="{FF2B5EF4-FFF2-40B4-BE49-F238E27FC236}">
                <a16:creationId xmlns:a16="http://schemas.microsoft.com/office/drawing/2014/main" id="{024D6211-EC32-F704-CD85-7EFF5D3ECE8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308304" y="3718800"/>
            <a:ext cx="1492591" cy="1492591"/>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59454411"/>
      </p:ext>
    </p:extLst>
  </p:cSld>
  <p:clrMapOvr>
    <a:masterClrMapping/>
  </p:clrMapOvr>
  <mc:AlternateContent xmlns:mc="http://schemas.openxmlformats.org/markup-compatibility/2006" xmlns:p14="http://schemas.microsoft.com/office/powerpoint/2010/main">
    <mc:Choice Requires="p14">
      <p:transition spd="slow" p14:dur="2000" advTm="30833"/>
    </mc:Choice>
    <mc:Fallback xmlns="">
      <p:transition spd="slow" advTm="30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268760"/>
            <a:ext cx="7886700" cy="769069"/>
          </a:xfrm>
        </p:spPr>
        <p:txBody>
          <a:bodyPr>
            <a:normAutofit fontScale="90000"/>
          </a:bodyPr>
          <a:lstStyle/>
          <a:p>
            <a:r>
              <a:rPr lang="en-US" dirty="0"/>
              <a:t>An example of a successful Vaccine Champions program: Australia and Fiji</a:t>
            </a:r>
          </a:p>
        </p:txBody>
      </p:sp>
      <p:sp>
        <p:nvSpPr>
          <p:cNvPr id="3" name="Content Placeholder 2"/>
          <p:cNvSpPr>
            <a:spLocks noGrp="1"/>
          </p:cNvSpPr>
          <p:nvPr>
            <p:ph idx="1"/>
          </p:nvPr>
        </p:nvSpPr>
        <p:spPr>
          <a:xfrm>
            <a:off x="539552" y="2060848"/>
            <a:ext cx="8299450" cy="3944937"/>
          </a:xfrm>
        </p:spPr>
        <p:txBody>
          <a:bodyPr>
            <a:noAutofit/>
          </a:bodyPr>
          <a:lstStyle/>
          <a:p>
            <a:pPr>
              <a:lnSpc>
                <a:spcPct val="120000"/>
              </a:lnSpc>
            </a:pPr>
            <a:r>
              <a:rPr lang="en-US" sz="1700" dirty="0"/>
              <a:t>Trained Vaccine Champions in 2021 and 2022</a:t>
            </a:r>
            <a:r>
              <a:rPr lang="en-US" sz="1700" baseline="30000" dirty="0"/>
              <a:t>4,5</a:t>
            </a:r>
            <a:endParaRPr lang="en-US" sz="1700" dirty="0"/>
          </a:p>
          <a:p>
            <a:pPr>
              <a:lnSpc>
                <a:spcPct val="120000"/>
              </a:lnSpc>
            </a:pPr>
            <a:r>
              <a:rPr lang="en-US" sz="1700" dirty="0"/>
              <a:t>Trusted community members were trained to provide info on COVID-19 and other vaccines, and became advocates within their own communities</a:t>
            </a:r>
          </a:p>
          <a:p>
            <a:pPr lvl="1">
              <a:lnSpc>
                <a:spcPct val="120000"/>
              </a:lnSpc>
            </a:pPr>
            <a:r>
              <a:rPr lang="en-US" sz="1700" dirty="0"/>
              <a:t>Were more effective at sharing resources and info than professional outsiders to their community</a:t>
            </a:r>
            <a:r>
              <a:rPr lang="en-US" sz="1700" baseline="30000" dirty="0"/>
              <a:t>4,5</a:t>
            </a:r>
          </a:p>
          <a:p>
            <a:pPr lvl="1">
              <a:lnSpc>
                <a:spcPct val="120000"/>
              </a:lnSpc>
            </a:pPr>
            <a:r>
              <a:rPr lang="en-US" sz="1700" dirty="0"/>
              <a:t>Most held at least 1 vaccine discussion session, and others held up to 16 </a:t>
            </a:r>
          </a:p>
          <a:p>
            <a:pPr lvl="1">
              <a:lnSpc>
                <a:spcPct val="120000"/>
              </a:lnSpc>
            </a:pPr>
            <a:r>
              <a:rPr lang="en-US" sz="1700" dirty="0"/>
              <a:t>Some did not hold discussion sessions, mentioning lack of confidence and time as barriers. We recommend you begin thinking of solutions to these types of barriers that you may face as a vaccine champion</a:t>
            </a:r>
          </a:p>
          <a:p>
            <a:pPr>
              <a:lnSpc>
                <a:spcPct val="120000"/>
              </a:lnSpc>
            </a:pPr>
            <a:r>
              <a:rPr lang="en-US" sz="1700" dirty="0"/>
              <a:t>Program was successful: the training increased communication self-efficacy and trust in the COVID-19 vaccine, and community members’ intention to get vaccinated nearly doubled</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9</a:t>
            </a:fld>
            <a:endParaRPr lang="en-US" dirty="0"/>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179790539"/>
      </p:ext>
    </p:extLst>
  </p:cSld>
  <p:clrMapOvr>
    <a:masterClrMapping/>
  </p:clrMapOvr>
  <mc:AlternateContent xmlns:mc="http://schemas.openxmlformats.org/markup-compatibility/2006" xmlns:p14="http://schemas.microsoft.com/office/powerpoint/2010/main">
    <mc:Choice Requires="p14">
      <p:transition spd="slow" p14:dur="2000" advTm="85245"/>
    </mc:Choice>
    <mc:Fallback xmlns="">
      <p:transition spd="slow" advTm="852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t>Bias Check In</a:t>
            </a:r>
          </a:p>
        </p:txBody>
      </p:sp>
      <p:sp>
        <p:nvSpPr>
          <p:cNvPr id="3" name="Content Placeholder 2"/>
          <p:cNvSpPr>
            <a:spLocks noGrp="1"/>
          </p:cNvSpPr>
          <p:nvPr>
            <p:ph idx="1"/>
          </p:nvPr>
        </p:nvSpPr>
        <p:spPr>
          <a:xfrm>
            <a:off x="628650" y="2383394"/>
            <a:ext cx="7886700" cy="3421869"/>
          </a:xfrm>
        </p:spPr>
        <p:txBody>
          <a:bodyPr>
            <a:normAutofit/>
          </a:bodyPr>
          <a:lstStyle/>
          <a:p>
            <a:pPr marL="0" marR="385445" indent="0">
              <a:lnSpc>
                <a:spcPct val="100000"/>
              </a:lnSpc>
              <a:spcBef>
                <a:spcPts val="100"/>
              </a:spcBef>
              <a:buNone/>
            </a:pPr>
            <a:r>
              <a:rPr lang="en-US" dirty="0"/>
              <a:t>We all have biases. It is important to reflect on these so we can address them. Ask yourself:</a:t>
            </a:r>
          </a:p>
          <a:p>
            <a:pPr marL="0" marR="385445" indent="0">
              <a:lnSpc>
                <a:spcPct val="100000"/>
              </a:lnSpc>
              <a:spcBef>
                <a:spcPts val="100"/>
              </a:spcBef>
              <a:buNone/>
            </a:pPr>
            <a:endParaRPr lang="en-US" dirty="0"/>
          </a:p>
          <a:p>
            <a:pPr marL="0" marR="385445" indent="0">
              <a:lnSpc>
                <a:spcPct val="100000"/>
              </a:lnSpc>
              <a:spcBef>
                <a:spcPts val="100"/>
              </a:spcBef>
              <a:buNone/>
            </a:pPr>
            <a:r>
              <a:rPr lang="en-US" dirty="0"/>
              <a:t>How could your personal identity (such as race, gender, immigration status, or income) and life history affect the way you think about vaccines and health information? </a:t>
            </a:r>
          </a:p>
          <a:p>
            <a:pPr marL="0" marR="385445" indent="0">
              <a:lnSpc>
                <a:spcPct val="100000"/>
              </a:lnSpc>
              <a:spcBef>
                <a:spcPts val="100"/>
              </a:spcBef>
              <a:buNone/>
            </a:pPr>
            <a:endParaRPr lang="en-US" dirty="0"/>
          </a:p>
          <a:p>
            <a:pPr marL="0" marR="385445" indent="0">
              <a:lnSpc>
                <a:spcPct val="100000"/>
              </a:lnSpc>
              <a:spcBef>
                <a:spcPts val="100"/>
              </a:spcBef>
              <a:buNone/>
            </a:pPr>
            <a:r>
              <a:rPr lang="en-US" dirty="0"/>
              <a:t>How can acknowledging these biases affect your role as a vaccine champion?</a:t>
            </a:r>
          </a:p>
          <a:p>
            <a:pPr marL="0" indent="0">
              <a:lnSpc>
                <a:spcPct val="100000"/>
              </a:lnSpc>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10</a:t>
            </a:fld>
            <a:endParaRPr lang="en-US" dirty="0"/>
          </a:p>
        </p:txBody>
      </p:sp>
      <p:pic>
        <p:nvPicPr>
          <p:cNvPr id="5" name="Graphic 4">
            <a:extLst>
              <a:ext uri="{FF2B5EF4-FFF2-40B4-BE49-F238E27FC236}">
                <a16:creationId xmlns:a16="http://schemas.microsoft.com/office/drawing/2014/main" id="{47A87009-EF63-3EFE-7B04-D8503A419885}"/>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3800" y="4864969"/>
            <a:ext cx="1194793" cy="1194793"/>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059922352"/>
      </p:ext>
    </p:extLst>
  </p:cSld>
  <p:clrMapOvr>
    <a:masterClrMapping/>
  </p:clrMapOvr>
  <mc:AlternateContent xmlns:mc="http://schemas.openxmlformats.org/markup-compatibility/2006" xmlns:p14="http://schemas.microsoft.com/office/powerpoint/2010/main">
    <mc:Choice Requires="p14">
      <p:transition spd="slow" p14:dur="2000" advTm="28550"/>
    </mc:Choice>
    <mc:Fallback xmlns="">
      <p:transition spd="slow" advTm="28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Health Literacy</a:t>
            </a:r>
          </a:p>
        </p:txBody>
      </p:sp>
      <p:sp>
        <p:nvSpPr>
          <p:cNvPr id="3" name="Slide Number Placeholder 2"/>
          <p:cNvSpPr>
            <a:spLocks noGrp="1"/>
          </p:cNvSpPr>
          <p:nvPr>
            <p:ph type="sldNum" sz="quarter" idx="12"/>
          </p:nvPr>
        </p:nvSpPr>
        <p:spPr/>
        <p:txBody>
          <a:bodyPr/>
          <a:lstStyle/>
          <a:p>
            <a:fld id="{05606F41-20F3-7F42-8B27-3B37AD6D179A}" type="slidenum">
              <a:rPr lang="en-US" smtClean="0"/>
              <a:pPr/>
              <a:t>11</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523933141"/>
      </p:ext>
    </p:extLst>
  </p:cSld>
  <p:clrMapOvr>
    <a:masterClrMapping/>
  </p:clrMapOvr>
  <mc:AlternateContent xmlns:mc="http://schemas.openxmlformats.org/markup-compatibility/2006" xmlns:p14="http://schemas.microsoft.com/office/powerpoint/2010/main">
    <mc:Choice Requires="p14">
      <p:transition spd="slow" p14:dur="2000" advTm="5930"/>
    </mc:Choice>
    <mc:Fallback xmlns="">
      <p:transition spd="slow" advTm="5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700" dirty="0"/>
              <a:t>What is health literacy?</a:t>
            </a:r>
          </a:p>
        </p:txBody>
      </p:sp>
      <p:sp>
        <p:nvSpPr>
          <p:cNvPr id="5" name="Content Placeholder 4"/>
          <p:cNvSpPr>
            <a:spLocks noGrp="1"/>
          </p:cNvSpPr>
          <p:nvPr>
            <p:ph idx="1"/>
          </p:nvPr>
        </p:nvSpPr>
        <p:spPr>
          <a:xfrm>
            <a:off x="628650" y="2497873"/>
            <a:ext cx="7886700" cy="1939240"/>
          </a:xfrm>
        </p:spPr>
        <p:txBody>
          <a:bodyPr/>
          <a:lstStyle/>
          <a:p>
            <a:pPr>
              <a:lnSpc>
                <a:spcPct val="100000"/>
              </a:lnSpc>
            </a:pPr>
            <a:r>
              <a:rPr lang="en-US" dirty="0"/>
              <a:t>“Being able to access, understand, appraise and use information and services in ways that promote and maintain good health and well-being.”</a:t>
            </a:r>
            <a:r>
              <a:rPr lang="en-US" baseline="30000" dirty="0"/>
              <a:t>6</a:t>
            </a:r>
            <a:endParaRPr lang="en-US" dirty="0"/>
          </a:p>
          <a:p>
            <a:pPr>
              <a:lnSpc>
                <a:spcPct val="100000"/>
              </a:lnSpc>
            </a:pPr>
            <a:r>
              <a:rPr lang="en-US" dirty="0"/>
              <a:t>Includes knowing how to find and apply health information to your own health</a:t>
            </a:r>
          </a:p>
        </p:txBody>
      </p:sp>
      <p:sp>
        <p:nvSpPr>
          <p:cNvPr id="3" name="Slide Number Placeholder 2"/>
          <p:cNvSpPr>
            <a:spLocks noGrp="1"/>
          </p:cNvSpPr>
          <p:nvPr>
            <p:ph type="sldNum" sz="quarter" idx="4294967295"/>
          </p:nvPr>
        </p:nvSpPr>
        <p:spPr>
          <a:xfrm>
            <a:off x="7086600" y="6356350"/>
            <a:ext cx="2057400" cy="365125"/>
          </a:xfrm>
        </p:spPr>
        <p:txBody>
          <a:bodyPr/>
          <a:lstStyle/>
          <a:p>
            <a:fld id="{05606F41-20F3-7F42-8B27-3B37AD6D179A}" type="slidenum">
              <a:rPr lang="en-US" smtClean="0"/>
              <a:pPr/>
              <a:t>12</a:t>
            </a:fld>
            <a:endParaRPr lang="en-US" dirty="0"/>
          </a:p>
        </p:txBody>
      </p:sp>
      <p:pic>
        <p:nvPicPr>
          <p:cNvPr id="6" name="Graphic 5">
            <a:extLst>
              <a:ext uri="{FF2B5EF4-FFF2-40B4-BE49-F238E27FC236}">
                <a16:creationId xmlns:a16="http://schemas.microsoft.com/office/drawing/2014/main" id="{6B0DE82D-D400-3431-DEF3-4B2EEDF8564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27149" y="4437113"/>
            <a:ext cx="1689701" cy="1689701"/>
          </a:xfrm>
          <a:prstGeom prst="rect">
            <a:avLst/>
          </a:prstGeom>
        </p:spPr>
      </p:pic>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96926072"/>
      </p:ext>
    </p:extLst>
  </p:cSld>
  <p:clrMapOvr>
    <a:masterClrMapping/>
  </p:clrMapOvr>
  <mc:AlternateContent xmlns:mc="http://schemas.openxmlformats.org/markup-compatibility/2006" xmlns:p14="http://schemas.microsoft.com/office/powerpoint/2010/main">
    <mc:Choice Requires="p14">
      <p:transition spd="slow" p14:dur="2000" advTm="18184"/>
    </mc:Choice>
    <mc:Fallback xmlns="">
      <p:transition spd="slow" advTm="181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2700" dirty="0"/>
              <a:t>Why is health literacy important for a Vaccine Champion?</a:t>
            </a:r>
          </a:p>
        </p:txBody>
      </p:sp>
      <p:sp>
        <p:nvSpPr>
          <p:cNvPr id="5" name="Content Placeholder 4"/>
          <p:cNvSpPr>
            <a:spLocks noGrp="1"/>
          </p:cNvSpPr>
          <p:nvPr>
            <p:ph idx="1"/>
          </p:nvPr>
        </p:nvSpPr>
        <p:spPr>
          <a:xfrm>
            <a:off x="628650" y="2497872"/>
            <a:ext cx="7886700" cy="3451408"/>
          </a:xfrm>
        </p:spPr>
        <p:txBody>
          <a:bodyPr>
            <a:normAutofit lnSpcReduction="10000"/>
          </a:bodyPr>
          <a:lstStyle/>
          <a:p>
            <a:pPr>
              <a:lnSpc>
                <a:spcPct val="110000"/>
              </a:lnSpc>
            </a:pPr>
            <a:r>
              <a:rPr lang="en-US" sz="2200" dirty="0"/>
              <a:t>Health information is always being updated, as new research is done or discoveries are made. </a:t>
            </a:r>
          </a:p>
          <a:p>
            <a:pPr>
              <a:lnSpc>
                <a:spcPct val="110000"/>
              </a:lnSpc>
            </a:pPr>
            <a:r>
              <a:rPr lang="en-US" sz="2200" dirty="0"/>
              <a:t>This course was updated in the Spring of 2025; it is possible that some of the statistics or information that we presented here might change as research progresses and/or preparations for the current COVID-19/Influenza season progresses</a:t>
            </a:r>
          </a:p>
          <a:p>
            <a:pPr>
              <a:lnSpc>
                <a:spcPct val="110000"/>
              </a:lnSpc>
            </a:pPr>
            <a:r>
              <a:rPr lang="en-US" sz="2200" dirty="0"/>
              <a:t>It’s important that you are able to find trustworthy and reliable sources to keep updating your knowledge. </a:t>
            </a:r>
          </a:p>
          <a:p>
            <a:pPr>
              <a:lnSpc>
                <a:spcPct val="110000"/>
              </a:lnSpc>
            </a:pPr>
            <a:endParaRPr lang="en-US" sz="2200" dirty="0"/>
          </a:p>
        </p:txBody>
      </p:sp>
      <p:sp>
        <p:nvSpPr>
          <p:cNvPr id="3" name="Slide Number Placeholder 2"/>
          <p:cNvSpPr>
            <a:spLocks noGrp="1"/>
          </p:cNvSpPr>
          <p:nvPr>
            <p:ph type="sldNum" sz="quarter" idx="4294967295"/>
          </p:nvPr>
        </p:nvSpPr>
        <p:spPr>
          <a:xfrm>
            <a:off x="7086600" y="6356350"/>
            <a:ext cx="2057400" cy="365125"/>
          </a:xfrm>
        </p:spPr>
        <p:txBody>
          <a:bodyPr/>
          <a:lstStyle/>
          <a:p>
            <a:fld id="{05606F41-20F3-7F42-8B27-3B37AD6D179A}" type="slidenum">
              <a:rPr lang="en-US" smtClean="0"/>
              <a:pPr/>
              <a:t>13</a:t>
            </a:fld>
            <a:endParaRPr lang="en-US" dirty="0"/>
          </a:p>
        </p:txBody>
      </p:sp>
      <p:pic>
        <p:nvPicPr>
          <p:cNvPr id="2" name="Recorded Sound">
            <a:hlinkClick r:id="" action="ppaction://media"/>
            <a:extLst>
              <a:ext uri="{FF2B5EF4-FFF2-40B4-BE49-F238E27FC236}">
                <a16:creationId xmlns:a16="http://schemas.microsoft.com/office/drawing/2014/main" id="{2BC7AAE6-B6F1-238F-E100-2B3FE7C906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61374" y="6051550"/>
            <a:ext cx="609600" cy="609600"/>
          </a:xfrm>
          <a:prstGeom prst="rect">
            <a:avLst/>
          </a:prstGeom>
        </p:spPr>
      </p:pic>
    </p:spTree>
    <p:extLst>
      <p:ext uri="{BB962C8B-B14F-4D97-AF65-F5344CB8AC3E}">
        <p14:creationId xmlns:p14="http://schemas.microsoft.com/office/powerpoint/2010/main" val="2735427909"/>
      </p:ext>
    </p:extLst>
  </p:cSld>
  <p:clrMapOvr>
    <a:masterClrMapping/>
  </p:clrMapOvr>
  <mc:AlternateContent xmlns:mc="http://schemas.openxmlformats.org/markup-compatibility/2006" xmlns:p14="http://schemas.microsoft.com/office/powerpoint/2010/main">
    <mc:Choice Requires="p14">
      <p:transition spd="slow" p14:dur="2000" advTm="28094"/>
    </mc:Choice>
    <mc:Fallback xmlns="">
      <p:transition spd="slow" advTm="280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5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7" y="834700"/>
            <a:ext cx="7886700" cy="769069"/>
          </a:xfrm>
        </p:spPr>
        <p:txBody>
          <a:bodyPr/>
          <a:lstStyle/>
          <a:p>
            <a:r>
              <a:rPr lang="en-US" dirty="0"/>
              <a:t>Identifying trustworthy sources</a:t>
            </a:r>
          </a:p>
        </p:txBody>
      </p:sp>
      <p:sp>
        <p:nvSpPr>
          <p:cNvPr id="3" name="Content Placeholder 2"/>
          <p:cNvSpPr>
            <a:spLocks noGrp="1"/>
          </p:cNvSpPr>
          <p:nvPr>
            <p:ph idx="1"/>
          </p:nvPr>
        </p:nvSpPr>
        <p:spPr>
          <a:xfrm>
            <a:off x="628647" y="1603769"/>
            <a:ext cx="7886700" cy="4160961"/>
          </a:xfrm>
        </p:spPr>
        <p:txBody>
          <a:bodyPr/>
          <a:lstStyle/>
          <a:p>
            <a:pPr marL="0" indent="0">
              <a:buNone/>
            </a:pPr>
            <a:r>
              <a:rPr lang="en-US" dirty="0"/>
              <a:t>When looking for health information online, there’s a few steps to take to find out if the information is “credible,” or trustworthy, reliable, and accurate. </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89942585"/>
              </p:ext>
            </p:extLst>
          </p:nvPr>
        </p:nvGraphicFramePr>
        <p:xfrm>
          <a:off x="628647" y="2492896"/>
          <a:ext cx="7975800" cy="3712448"/>
        </p:xfrm>
        <a:graphic>
          <a:graphicData uri="http://schemas.openxmlformats.org/drawingml/2006/table">
            <a:tbl>
              <a:tblPr firstRow="1" bandRow="1">
                <a:tableStyleId>{5C22544A-7EE6-4342-B048-85BDC9FD1C3A}</a:tableStyleId>
              </a:tblPr>
              <a:tblGrid>
                <a:gridCol w="1639097">
                  <a:extLst>
                    <a:ext uri="{9D8B030D-6E8A-4147-A177-3AD203B41FA5}">
                      <a16:colId xmlns:a16="http://schemas.microsoft.com/office/drawing/2014/main" val="2774006873"/>
                    </a:ext>
                  </a:extLst>
                </a:gridCol>
                <a:gridCol w="6336703">
                  <a:extLst>
                    <a:ext uri="{9D8B030D-6E8A-4147-A177-3AD203B41FA5}">
                      <a16:colId xmlns:a16="http://schemas.microsoft.com/office/drawing/2014/main" val="1004602136"/>
                    </a:ext>
                  </a:extLst>
                </a:gridCol>
              </a:tblGrid>
              <a:tr h="360041">
                <a:tc>
                  <a:txBody>
                    <a:bodyPr/>
                    <a:lstStyle/>
                    <a:p>
                      <a:r>
                        <a:rPr lang="en-US" dirty="0">
                          <a:latin typeface="MarkPro" panose="020B0504020101010102" pitchFamily="34" charset="0"/>
                        </a:rPr>
                        <a:t>Step</a:t>
                      </a:r>
                    </a:p>
                  </a:txBody>
                  <a:tcPr/>
                </a:tc>
                <a:tc>
                  <a:txBody>
                    <a:bodyPr/>
                    <a:lstStyle/>
                    <a:p>
                      <a:r>
                        <a:rPr lang="en-US" dirty="0">
                          <a:latin typeface="MarkPro" panose="020B0504020101010102" pitchFamily="34" charset="0"/>
                        </a:rPr>
                        <a:t>Explanation</a:t>
                      </a:r>
                    </a:p>
                  </a:txBody>
                  <a:tcPr/>
                </a:tc>
                <a:extLst>
                  <a:ext uri="{0D108BD9-81ED-4DB2-BD59-A6C34878D82A}">
                    <a16:rowId xmlns:a16="http://schemas.microsoft.com/office/drawing/2014/main" val="341858487"/>
                  </a:ext>
                </a:extLst>
              </a:tr>
              <a:tr h="786368">
                <a:tc>
                  <a:txBody>
                    <a:bodyPr/>
                    <a:lstStyle/>
                    <a:p>
                      <a:r>
                        <a:rPr lang="en-US" dirty="0">
                          <a:latin typeface="MarkPro" panose="020B0504020101010102" pitchFamily="34" charset="0"/>
                        </a:rPr>
                        <a:t>Purpose and sponsors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MarkPro" panose="020B0504020101010102" pitchFamily="34" charset="0"/>
                        </a:rPr>
                        <a:t>What is the purpose of the website? Can you see who owns or sponsors/pays for it?</a:t>
                      </a:r>
                      <a:r>
                        <a:rPr lang="en-US" sz="1800" baseline="30000" dirty="0">
                          <a:latin typeface="MarkPro" panose="020B0504020101010102" pitchFamily="34" charset="0"/>
                        </a:rPr>
                        <a:t>7</a:t>
                      </a:r>
                      <a:r>
                        <a:rPr lang="en-US" sz="1800" dirty="0">
                          <a:latin typeface="MarkPro" panose="020B0504020101010102" pitchFamily="34" charset="0"/>
                        </a:rPr>
                        <a:t> </a:t>
                      </a:r>
                    </a:p>
                  </a:txBody>
                  <a:tcPr/>
                </a:tc>
                <a:extLst>
                  <a:ext uri="{0D108BD9-81ED-4DB2-BD59-A6C34878D82A}">
                    <a16:rowId xmlns:a16="http://schemas.microsoft.com/office/drawing/2014/main" val="4051340245"/>
                  </a:ext>
                </a:extLst>
              </a:tr>
              <a:tr h="1026947">
                <a:tc>
                  <a:txBody>
                    <a:bodyPr/>
                    <a:lstStyle/>
                    <a:p>
                      <a:r>
                        <a:rPr lang="en-US" dirty="0">
                          <a:latin typeface="MarkPro" panose="020B0504020101010102" pitchFamily="34" charset="0"/>
                        </a:rPr>
                        <a:t>Author</a:t>
                      </a:r>
                    </a:p>
                  </a:txBody>
                  <a:tcPr/>
                </a:tc>
                <a:tc>
                  <a:txBody>
                    <a:bodyPr/>
                    <a:lstStyle/>
                    <a:p>
                      <a:pPr marL="0" indent="0">
                        <a:lnSpc>
                          <a:spcPct val="100000"/>
                        </a:lnSpc>
                        <a:buNone/>
                      </a:pPr>
                      <a:r>
                        <a:rPr lang="en-US" sz="1800" dirty="0">
                          <a:latin typeface="MarkPro" panose="020B0504020101010102" pitchFamily="34" charset="0"/>
                        </a:rPr>
                        <a:t>Who wrote the information? Are they a healthcare professional or scientific researcher?</a:t>
                      </a:r>
                      <a:r>
                        <a:rPr lang="en-US" sz="1800" baseline="30000" dirty="0">
                          <a:latin typeface="MarkPro" panose="020B0504020101010102" pitchFamily="34" charset="0"/>
                        </a:rPr>
                        <a:t>7</a:t>
                      </a:r>
                      <a:r>
                        <a:rPr lang="en-US" sz="1800" dirty="0">
                          <a:latin typeface="MarkPro" panose="020B0504020101010102" pitchFamily="34" charset="0"/>
                        </a:rPr>
                        <a:t> </a:t>
                      </a:r>
                    </a:p>
                    <a:p>
                      <a:pPr marL="0" indent="0">
                        <a:lnSpc>
                          <a:spcPct val="100000"/>
                        </a:lnSpc>
                        <a:buNone/>
                      </a:pPr>
                      <a:endParaRPr lang="en-US" sz="1800" dirty="0">
                        <a:latin typeface="MarkPro" panose="020B0504020101010102" pitchFamily="34" charset="0"/>
                      </a:endParaRPr>
                    </a:p>
                    <a:p>
                      <a:pPr marL="0" indent="0">
                        <a:lnSpc>
                          <a:spcPct val="100000"/>
                        </a:lnSpc>
                        <a:buNone/>
                      </a:pPr>
                      <a:r>
                        <a:rPr lang="en-US" sz="1800" dirty="0">
                          <a:latin typeface="MarkPro" panose="020B0504020101010102" pitchFamily="34" charset="0"/>
                        </a:rPr>
                        <a:t>Treat blogs and discussion posts with some caution. Personal stories are important, but individual experiences do not tell the whole story. Researchers look at many people’s experiences to determine facts. It is important to not take one person’s story or experience as generalizable fact.</a:t>
                      </a:r>
                      <a:r>
                        <a:rPr lang="en-US" sz="1800" baseline="30000" dirty="0">
                          <a:latin typeface="MarkPro" panose="020B0504020101010102" pitchFamily="34" charset="0"/>
                        </a:rPr>
                        <a:t>7,8</a:t>
                      </a:r>
                      <a:r>
                        <a:rPr lang="en-US" sz="1800" dirty="0">
                          <a:latin typeface="MarkPro" panose="020B0504020101010102" pitchFamily="34" charset="0"/>
                        </a:rPr>
                        <a:t> </a:t>
                      </a:r>
                    </a:p>
                  </a:txBody>
                  <a:tcPr/>
                </a:tc>
                <a:extLst>
                  <a:ext uri="{0D108BD9-81ED-4DB2-BD59-A6C34878D82A}">
                    <a16:rowId xmlns:a16="http://schemas.microsoft.com/office/drawing/2014/main" val="3155711568"/>
                  </a:ext>
                </a:extLst>
              </a:tr>
            </a:tbl>
          </a:graphicData>
        </a:graphic>
      </p:graphicFrame>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50086790"/>
      </p:ext>
    </p:extLst>
  </p:cSld>
  <p:clrMapOvr>
    <a:masterClrMapping/>
  </p:clrMapOvr>
  <mc:AlternateContent xmlns:mc="http://schemas.openxmlformats.org/markup-compatibility/2006" xmlns:p14="http://schemas.microsoft.com/office/powerpoint/2010/main">
    <mc:Choice Requires="p14">
      <p:transition spd="slow" p14:dur="2000" advTm="56147"/>
    </mc:Choice>
    <mc:Fallback xmlns="">
      <p:transition spd="slow" advTm="56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7" y="834700"/>
            <a:ext cx="7886700" cy="769069"/>
          </a:xfrm>
        </p:spPr>
        <p:txBody>
          <a:bodyPr/>
          <a:lstStyle/>
          <a:p>
            <a:r>
              <a:rPr lang="en-US" dirty="0"/>
              <a:t>Identifying trustworthy sources</a:t>
            </a:r>
          </a:p>
        </p:txBody>
      </p:sp>
      <p:sp>
        <p:nvSpPr>
          <p:cNvPr id="3" name="Content Placeholder 2"/>
          <p:cNvSpPr>
            <a:spLocks noGrp="1"/>
          </p:cNvSpPr>
          <p:nvPr>
            <p:ph idx="1"/>
          </p:nvPr>
        </p:nvSpPr>
        <p:spPr>
          <a:xfrm>
            <a:off x="628647" y="1603769"/>
            <a:ext cx="7886700" cy="4160961"/>
          </a:xfrm>
        </p:spPr>
        <p:txBody>
          <a:bodyPr/>
          <a:lstStyle/>
          <a:p>
            <a:pPr marL="0" indent="0">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51071732"/>
              </p:ext>
            </p:extLst>
          </p:nvPr>
        </p:nvGraphicFramePr>
        <p:xfrm>
          <a:off x="628647" y="1603769"/>
          <a:ext cx="7975800" cy="4635321"/>
        </p:xfrm>
        <a:graphic>
          <a:graphicData uri="http://schemas.openxmlformats.org/drawingml/2006/table">
            <a:tbl>
              <a:tblPr firstRow="1" bandRow="1">
                <a:tableStyleId>{5C22544A-7EE6-4342-B048-85BDC9FD1C3A}</a:tableStyleId>
              </a:tblPr>
              <a:tblGrid>
                <a:gridCol w="1567089">
                  <a:extLst>
                    <a:ext uri="{9D8B030D-6E8A-4147-A177-3AD203B41FA5}">
                      <a16:colId xmlns:a16="http://schemas.microsoft.com/office/drawing/2014/main" val="2774006873"/>
                    </a:ext>
                  </a:extLst>
                </a:gridCol>
                <a:gridCol w="6408711">
                  <a:extLst>
                    <a:ext uri="{9D8B030D-6E8A-4147-A177-3AD203B41FA5}">
                      <a16:colId xmlns:a16="http://schemas.microsoft.com/office/drawing/2014/main" val="1004602136"/>
                    </a:ext>
                  </a:extLst>
                </a:gridCol>
              </a:tblGrid>
              <a:tr h="360041">
                <a:tc>
                  <a:txBody>
                    <a:bodyPr/>
                    <a:lstStyle/>
                    <a:p>
                      <a:r>
                        <a:rPr lang="en-US" dirty="0">
                          <a:latin typeface="MarkPro" panose="020B0504020101010102" pitchFamily="34" charset="0"/>
                        </a:rPr>
                        <a:t>Step</a:t>
                      </a:r>
                    </a:p>
                  </a:txBody>
                  <a:tcPr/>
                </a:tc>
                <a:tc>
                  <a:txBody>
                    <a:bodyPr/>
                    <a:lstStyle/>
                    <a:p>
                      <a:r>
                        <a:rPr lang="en-US" dirty="0">
                          <a:latin typeface="MarkPro" panose="020B0504020101010102" pitchFamily="34" charset="0"/>
                        </a:rPr>
                        <a:t>Explanation</a:t>
                      </a:r>
                    </a:p>
                  </a:txBody>
                  <a:tcPr/>
                </a:tc>
                <a:extLst>
                  <a:ext uri="{0D108BD9-81ED-4DB2-BD59-A6C34878D82A}">
                    <a16:rowId xmlns:a16="http://schemas.microsoft.com/office/drawing/2014/main" val="341858487"/>
                  </a:ext>
                </a:extLst>
              </a:tr>
              <a:tr h="1026947">
                <a:tc>
                  <a:txBody>
                    <a:bodyPr/>
                    <a:lstStyle/>
                    <a:p>
                      <a:r>
                        <a:rPr lang="en-US" dirty="0">
                          <a:latin typeface="MarkPro" panose="020B0504020101010102" pitchFamily="34" charset="0"/>
                        </a:rPr>
                        <a:t>Date of publication</a:t>
                      </a:r>
                    </a:p>
                  </a:txBody>
                  <a:tcPr/>
                </a:tc>
                <a:tc>
                  <a:txBody>
                    <a:bodyPr/>
                    <a:lstStyle/>
                    <a:p>
                      <a:pPr marL="0" indent="0">
                        <a:lnSpc>
                          <a:spcPct val="100000"/>
                        </a:lnSpc>
                        <a:buFont typeface="+mj-lt"/>
                        <a:buNone/>
                      </a:pPr>
                      <a:r>
                        <a:rPr lang="en-US" dirty="0">
                          <a:latin typeface="MarkPro" panose="020B0504020101010102" pitchFamily="34" charset="0"/>
                        </a:rPr>
                        <a:t>When was the information written or updated?</a:t>
                      </a:r>
                      <a:r>
                        <a:rPr lang="en-US" baseline="30000" dirty="0">
                          <a:latin typeface="MarkPro" panose="020B0504020101010102" pitchFamily="34" charset="0"/>
                        </a:rPr>
                        <a:t>7</a:t>
                      </a:r>
                      <a:r>
                        <a:rPr lang="en-US" dirty="0">
                          <a:latin typeface="MarkPro" panose="020B0504020101010102" pitchFamily="34" charset="0"/>
                        </a:rPr>
                        <a:t>An older source can be out of date and have information that’s no longer accurate.</a:t>
                      </a:r>
                    </a:p>
                  </a:txBody>
                  <a:tcPr/>
                </a:tc>
                <a:extLst>
                  <a:ext uri="{0D108BD9-81ED-4DB2-BD59-A6C34878D82A}">
                    <a16:rowId xmlns:a16="http://schemas.microsoft.com/office/drawing/2014/main" val="4051340245"/>
                  </a:ext>
                </a:extLst>
              </a:tr>
              <a:tr h="1026947">
                <a:tc>
                  <a:txBody>
                    <a:bodyPr/>
                    <a:lstStyle/>
                    <a:p>
                      <a:r>
                        <a:rPr lang="en-US" dirty="0">
                          <a:latin typeface="MarkPro" panose="020B0504020101010102" pitchFamily="34" charset="0"/>
                        </a:rPr>
                        <a:t>Too good to be true?</a:t>
                      </a:r>
                    </a:p>
                  </a:txBody>
                  <a:tcPr/>
                </a:tc>
                <a:tc>
                  <a:txBody>
                    <a:bodyPr/>
                    <a:lstStyle/>
                    <a:p>
                      <a:pPr marL="0" indent="0">
                        <a:lnSpc>
                          <a:spcPct val="100000"/>
                        </a:lnSpc>
                        <a:buFont typeface="+mj-lt"/>
                        <a:buNone/>
                      </a:pPr>
                      <a:r>
                        <a:rPr lang="en-CA" dirty="0">
                          <a:latin typeface="MarkPro" panose="020B0504020101010102" pitchFamily="34" charset="0"/>
                        </a:rPr>
                        <a:t>Does the website promise a miracle cure or quick solution to a problem?</a:t>
                      </a:r>
                      <a:r>
                        <a:rPr lang="en-CA" baseline="30000" dirty="0">
                          <a:latin typeface="MarkPro" panose="020B0504020101010102" pitchFamily="34" charset="0"/>
                        </a:rPr>
                        <a:t>7</a:t>
                      </a:r>
                      <a:r>
                        <a:rPr lang="en-CA" dirty="0">
                          <a:latin typeface="MarkPro" panose="020B0504020101010102" pitchFamily="34" charset="0"/>
                        </a:rPr>
                        <a:t> </a:t>
                      </a:r>
                      <a:r>
                        <a:rPr lang="en-US" dirty="0">
                          <a:latin typeface="MarkPro" panose="020B0504020101010102" pitchFamily="34" charset="0"/>
                        </a:rPr>
                        <a:t>Ask yourself if a claim seems too good to be true. </a:t>
                      </a:r>
                    </a:p>
                    <a:p>
                      <a:endParaRPr lang="en-US" dirty="0">
                        <a:latin typeface="MarkPro" panose="020B0504020101010102" pitchFamily="34" charset="0"/>
                      </a:endParaRPr>
                    </a:p>
                  </a:txBody>
                  <a:tcPr/>
                </a:tc>
                <a:extLst>
                  <a:ext uri="{0D108BD9-81ED-4DB2-BD59-A6C34878D82A}">
                    <a16:rowId xmlns:a16="http://schemas.microsoft.com/office/drawing/2014/main" val="3155711568"/>
                  </a:ext>
                </a:extLst>
              </a:tr>
              <a:tr h="1026947">
                <a:tc>
                  <a:txBody>
                    <a:bodyPr/>
                    <a:lstStyle/>
                    <a:p>
                      <a:r>
                        <a:rPr lang="en-US" dirty="0">
                          <a:latin typeface="MarkPro" panose="020B0504020101010102" pitchFamily="34" charset="0"/>
                        </a:rPr>
                        <a:t>How</a:t>
                      </a:r>
                      <a:r>
                        <a:rPr lang="en-US" baseline="0" dirty="0">
                          <a:latin typeface="MarkPro" panose="020B0504020101010102" pitchFamily="34" charset="0"/>
                        </a:rPr>
                        <a:t> or where it got information</a:t>
                      </a:r>
                      <a:endParaRPr lang="en-US" dirty="0">
                        <a:latin typeface="MarkPro" panose="020B0504020101010102"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arkPro" panose="020B0504020101010102" pitchFamily="34" charset="0"/>
                        </a:rPr>
                        <a:t>Does the website share how or where it got its information?</a:t>
                      </a:r>
                      <a:r>
                        <a:rPr lang="en-US" baseline="30000" dirty="0">
                          <a:latin typeface="MarkPro" panose="020B0504020101010102" pitchFamily="34" charset="0"/>
                        </a:rPr>
                        <a:t>7,8</a:t>
                      </a:r>
                      <a:endParaRPr lang="en-US" dirty="0">
                        <a:latin typeface="MarkPro" panose="020B0504020101010102" pitchFamily="34" charset="0"/>
                      </a:endParaRPr>
                    </a:p>
                    <a:p>
                      <a:endParaRPr lang="en-US" dirty="0">
                        <a:latin typeface="MarkPro" panose="020B0504020101010102" pitchFamily="34" charset="0"/>
                      </a:endParaRPr>
                    </a:p>
                  </a:txBody>
                  <a:tcPr/>
                </a:tc>
                <a:extLst>
                  <a:ext uri="{0D108BD9-81ED-4DB2-BD59-A6C34878D82A}">
                    <a16:rowId xmlns:a16="http://schemas.microsoft.com/office/drawing/2014/main" val="4015983649"/>
                  </a:ext>
                </a:extLst>
              </a:tr>
              <a:tr h="1026947">
                <a:tc>
                  <a:txBody>
                    <a:bodyPr/>
                    <a:lstStyle/>
                    <a:p>
                      <a:r>
                        <a:rPr lang="en-US" dirty="0">
                          <a:latin typeface="MarkPro" panose="020B0504020101010102" pitchFamily="34" charset="0"/>
                        </a:rPr>
                        <a:t>Other sources</a:t>
                      </a:r>
                      <a:r>
                        <a:rPr lang="en-US" baseline="0" dirty="0">
                          <a:latin typeface="MarkPro" panose="020B0504020101010102" pitchFamily="34" charset="0"/>
                        </a:rPr>
                        <a:t> agree</a:t>
                      </a:r>
                      <a:endParaRPr lang="en-US" dirty="0">
                        <a:latin typeface="MarkPro" panose="020B0504020101010102"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MarkPro" panose="020B0504020101010102" pitchFamily="34" charset="0"/>
                        </a:rPr>
                        <a:t>Can you find other credible sources sharing similar information?</a:t>
                      </a:r>
                      <a:r>
                        <a:rPr lang="en-US" baseline="30000" dirty="0">
                          <a:latin typeface="MarkPro" panose="020B0504020101010102" pitchFamily="34" charset="0"/>
                        </a:rPr>
                        <a:t>7,8</a:t>
                      </a:r>
                      <a:endParaRPr lang="en-CA" dirty="0">
                        <a:latin typeface="MarkPro" panose="020B0504020101010102" pitchFamily="34" charset="0"/>
                      </a:endParaRPr>
                    </a:p>
                    <a:p>
                      <a:endParaRPr lang="en-US" dirty="0">
                        <a:latin typeface="MarkPro" panose="020B0504020101010102" pitchFamily="34" charset="0"/>
                      </a:endParaRPr>
                    </a:p>
                  </a:txBody>
                  <a:tcPr/>
                </a:tc>
                <a:extLst>
                  <a:ext uri="{0D108BD9-81ED-4DB2-BD59-A6C34878D82A}">
                    <a16:rowId xmlns:a16="http://schemas.microsoft.com/office/drawing/2014/main" val="2067442297"/>
                  </a:ext>
                </a:extLst>
              </a:tr>
            </a:tbl>
          </a:graphicData>
        </a:graphic>
      </p:graphicFrame>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70956879"/>
      </p:ext>
    </p:extLst>
  </p:cSld>
  <p:clrMapOvr>
    <a:masterClrMapping/>
  </p:clrMapOvr>
  <mc:AlternateContent xmlns:mc="http://schemas.openxmlformats.org/markup-compatibility/2006" xmlns:p14="http://schemas.microsoft.com/office/powerpoint/2010/main">
    <mc:Choice Requires="p14">
      <p:transition spd="slow" p14:dur="2000" advTm="48432"/>
    </mc:Choice>
    <mc:Fallback xmlns="">
      <p:transition spd="slow" advTm="48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Effective Communication Strategies</a:t>
            </a:r>
          </a:p>
        </p:txBody>
      </p:sp>
      <p:sp>
        <p:nvSpPr>
          <p:cNvPr id="3" name="Slide Number Placeholder 2"/>
          <p:cNvSpPr>
            <a:spLocks noGrp="1"/>
          </p:cNvSpPr>
          <p:nvPr>
            <p:ph type="sldNum" sz="quarter" idx="12"/>
          </p:nvPr>
        </p:nvSpPr>
        <p:spPr/>
        <p:txBody>
          <a:bodyPr/>
          <a:lstStyle/>
          <a:p>
            <a:fld id="{05606F41-20F3-7F42-8B27-3B37AD6D179A}" type="slidenum">
              <a:rPr lang="en-US" smtClean="0"/>
              <a:pPr/>
              <a:t>16</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53768527"/>
      </p:ext>
    </p:extLst>
  </p:cSld>
  <p:clrMapOvr>
    <a:masterClrMapping/>
  </p:clrMapOvr>
  <mc:AlternateContent xmlns:mc="http://schemas.openxmlformats.org/markup-compatibility/2006" xmlns:p14="http://schemas.microsoft.com/office/powerpoint/2010/main">
    <mc:Choice Requires="p14">
      <p:transition spd="slow" p14:dur="2000" advTm="8522"/>
    </mc:Choice>
    <mc:Fallback xmlns="">
      <p:transition spd="slow" advTm="8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237568"/>
            <a:ext cx="8515350" cy="769069"/>
          </a:xfrm>
        </p:spPr>
        <p:txBody>
          <a:bodyPr>
            <a:noAutofit/>
          </a:bodyPr>
          <a:lstStyle/>
          <a:p>
            <a:r>
              <a:rPr lang="en-US" dirty="0"/>
              <a:t>Storytelling as a way to share information</a:t>
            </a:r>
            <a:r>
              <a:rPr lang="en-US" baseline="30000" dirty="0"/>
              <a:t>9</a:t>
            </a:r>
            <a:endParaRPr lang="en-US" dirty="0"/>
          </a:p>
        </p:txBody>
      </p:sp>
      <p:sp>
        <p:nvSpPr>
          <p:cNvPr id="3" name="Content Placeholder 2"/>
          <p:cNvSpPr>
            <a:spLocks noGrp="1"/>
          </p:cNvSpPr>
          <p:nvPr>
            <p:ph idx="1"/>
          </p:nvPr>
        </p:nvSpPr>
        <p:spPr>
          <a:xfrm>
            <a:off x="628650" y="2134800"/>
            <a:ext cx="7886700" cy="2806368"/>
          </a:xfrm>
        </p:spPr>
        <p:txBody>
          <a:bodyPr>
            <a:normAutofit fontScale="40000" lnSpcReduction="20000"/>
          </a:bodyPr>
          <a:lstStyle/>
          <a:p>
            <a:pPr marL="0" indent="0">
              <a:lnSpc>
                <a:spcPct val="120000"/>
              </a:lnSpc>
              <a:buNone/>
            </a:pPr>
            <a:r>
              <a:rPr lang="en-US" sz="5000" dirty="0"/>
              <a:t>Stories:</a:t>
            </a:r>
          </a:p>
          <a:p>
            <a:pPr>
              <a:lnSpc>
                <a:spcPct val="120000"/>
              </a:lnSpc>
            </a:pPr>
            <a:r>
              <a:rPr lang="en-US" sz="5000" dirty="0"/>
              <a:t>Help us make sense of the world around us, and can humanize the effects of an </a:t>
            </a:r>
            <a:r>
              <a:rPr lang="en-US" sz="5000" dirty="0" err="1"/>
              <a:t>infodemic</a:t>
            </a:r>
            <a:r>
              <a:rPr lang="en-US" sz="5000" dirty="0"/>
              <a:t>*</a:t>
            </a:r>
            <a:r>
              <a:rPr lang="en-US" sz="5000" baseline="30000" dirty="0"/>
              <a:t>10</a:t>
            </a:r>
          </a:p>
          <a:p>
            <a:pPr>
              <a:lnSpc>
                <a:spcPct val="120000"/>
              </a:lnSpc>
            </a:pPr>
            <a:r>
              <a:rPr lang="en-US" sz="5000" dirty="0"/>
              <a:t>Make us relatable</a:t>
            </a:r>
          </a:p>
          <a:p>
            <a:pPr>
              <a:lnSpc>
                <a:spcPct val="120000"/>
              </a:lnSpc>
            </a:pPr>
            <a:r>
              <a:rPr lang="en-US" sz="5000" dirty="0"/>
              <a:t>Can be used to acknowledge another person’s experience</a:t>
            </a:r>
          </a:p>
          <a:p>
            <a:pPr>
              <a:lnSpc>
                <a:spcPct val="120000"/>
              </a:lnSpc>
            </a:pPr>
            <a:r>
              <a:rPr lang="en-US" sz="5000" dirty="0"/>
              <a:t>Help to build relationships with others, and support a feeling of belonging</a:t>
            </a:r>
          </a:p>
          <a:p>
            <a:pPr marL="0" indent="0">
              <a:buNone/>
            </a:pPr>
            <a:endParaRPr lang="en-US" sz="4200" dirty="0"/>
          </a:p>
          <a:p>
            <a:pPr marL="0" indent="0">
              <a:buNone/>
            </a:pPr>
            <a:endParaRPr lang="en-US" sz="4200" dirty="0"/>
          </a:p>
          <a:p>
            <a:pPr marL="0" indent="0">
              <a:lnSpc>
                <a:spcPct val="100000"/>
              </a:lnSpc>
              <a:buNone/>
            </a:pPr>
            <a:endParaRPr lang="en-US" sz="12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17</a:t>
            </a:fld>
            <a:endParaRPr lang="en-US" dirty="0"/>
          </a:p>
        </p:txBody>
      </p:sp>
      <p:pic>
        <p:nvPicPr>
          <p:cNvPr id="5" name="Graphic 5">
            <a:extLst>
              <a:ext uri="{FF2B5EF4-FFF2-40B4-BE49-F238E27FC236}">
                <a16:creationId xmlns:a16="http://schemas.microsoft.com/office/drawing/2014/main" id="{B3BB475B-11AB-3BCD-B38E-B3084B3A0CC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26800" y="4701428"/>
            <a:ext cx="1520806" cy="1520806"/>
          </a:xfrm>
          <a:prstGeom prst="rect">
            <a:avLst/>
          </a:prstGeom>
        </p:spPr>
      </p:pic>
      <p:sp>
        <p:nvSpPr>
          <p:cNvPr id="6" name="TextBox 5"/>
          <p:cNvSpPr txBox="1"/>
          <p:nvPr/>
        </p:nvSpPr>
        <p:spPr>
          <a:xfrm>
            <a:off x="298008" y="5467390"/>
            <a:ext cx="7128792" cy="446276"/>
          </a:xfrm>
          <a:prstGeom prst="rect">
            <a:avLst/>
          </a:prstGeom>
          <a:noFill/>
        </p:spPr>
        <p:txBody>
          <a:bodyPr wrap="square" rtlCol="0">
            <a:spAutoFit/>
          </a:bodyPr>
          <a:lstStyle/>
          <a:p>
            <a:pPr marL="0" indent="0">
              <a:lnSpc>
                <a:spcPct val="120000"/>
              </a:lnSpc>
              <a:spcBef>
                <a:spcPts val="0"/>
              </a:spcBef>
              <a:buNone/>
            </a:pPr>
            <a:r>
              <a:rPr lang="en-US" sz="1000" dirty="0">
                <a:latin typeface="MarkPro" panose="020B0504020101010102" pitchFamily="34" charset="0"/>
              </a:rPr>
              <a:t>*</a:t>
            </a:r>
            <a:r>
              <a:rPr lang="en-US" sz="1000" dirty="0" err="1">
                <a:latin typeface="MarkPro" panose="020B0504020101010102" pitchFamily="34" charset="0"/>
              </a:rPr>
              <a:t>infodemic</a:t>
            </a:r>
            <a:r>
              <a:rPr lang="en-US" sz="1000" dirty="0">
                <a:latin typeface="MarkPro" panose="020B0504020101010102" pitchFamily="34" charset="0"/>
              </a:rPr>
              <a:t>: the availability of too much information including false or misleading information that can lead to confusion and possibly decisions that do not support positive health </a:t>
            </a:r>
            <a:r>
              <a:rPr lang="en-US" sz="1000" dirty="0" err="1">
                <a:latin typeface="MarkPro" panose="020B0504020101010102" pitchFamily="34" charset="0"/>
              </a:rPr>
              <a:t>behaviours</a:t>
            </a:r>
            <a:r>
              <a:rPr lang="en-US" sz="1000" dirty="0">
                <a:latin typeface="MarkPro" panose="020B0504020101010102" pitchFamily="34" charset="0"/>
              </a:rPr>
              <a:t>.</a:t>
            </a:r>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0269024"/>
      </p:ext>
    </p:extLst>
  </p:cSld>
  <p:clrMapOvr>
    <a:masterClrMapping/>
  </p:clrMapOvr>
  <mc:AlternateContent xmlns:mc="http://schemas.openxmlformats.org/markup-compatibility/2006" xmlns:p14="http://schemas.microsoft.com/office/powerpoint/2010/main">
    <mc:Choice Requires="p14">
      <p:transition spd="slow" p14:dur="2000" advTm="27547"/>
    </mc:Choice>
    <mc:Fallback xmlns="">
      <p:transition spd="slow" advTm="27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57024"/>
            <a:ext cx="8335838" cy="769069"/>
          </a:xfrm>
        </p:spPr>
        <p:txBody>
          <a:bodyPr>
            <a:noAutofit/>
          </a:bodyPr>
          <a:lstStyle/>
          <a:p>
            <a:r>
              <a:rPr lang="en-US" dirty="0"/>
              <a:t>Storytelling as a way to share information</a:t>
            </a:r>
          </a:p>
        </p:txBody>
      </p:sp>
      <p:sp>
        <p:nvSpPr>
          <p:cNvPr id="3" name="Content Placeholder 2"/>
          <p:cNvSpPr>
            <a:spLocks noGrp="1"/>
          </p:cNvSpPr>
          <p:nvPr>
            <p:ph idx="1"/>
          </p:nvPr>
        </p:nvSpPr>
        <p:spPr>
          <a:xfrm>
            <a:off x="628650" y="1916832"/>
            <a:ext cx="7886700" cy="4305402"/>
          </a:xfrm>
        </p:spPr>
        <p:txBody>
          <a:bodyPr>
            <a:normAutofit lnSpcReduction="10000"/>
          </a:bodyPr>
          <a:lstStyle/>
          <a:p>
            <a:pPr marL="0" indent="0">
              <a:lnSpc>
                <a:spcPct val="100000"/>
              </a:lnSpc>
              <a:buNone/>
            </a:pPr>
            <a:endParaRPr lang="en-US" dirty="0"/>
          </a:p>
          <a:p>
            <a:pPr marL="0" indent="0">
              <a:lnSpc>
                <a:spcPct val="100000"/>
              </a:lnSpc>
              <a:buNone/>
            </a:pPr>
            <a:r>
              <a:rPr lang="en-US" dirty="0"/>
              <a:t>For example:</a:t>
            </a:r>
          </a:p>
          <a:p>
            <a:pPr marL="0" indent="0">
              <a:lnSpc>
                <a:spcPct val="110000"/>
              </a:lnSpc>
              <a:buNone/>
            </a:pPr>
            <a:r>
              <a:rPr lang="en-US" dirty="0"/>
              <a:t>Reporting facts or statistics over and over again may not be helpful, but a personal story about how you overcame your fear of needles may provide the reality and emotion that allows trust to be built, and may lead to a willingness to learn more. </a:t>
            </a:r>
          </a:p>
          <a:p>
            <a:pPr marL="0" indent="0">
              <a:buNone/>
            </a:pPr>
            <a:endParaRPr lang="en-US" sz="1300" dirty="0"/>
          </a:p>
          <a:p>
            <a:pPr marL="0" indent="0">
              <a:buNone/>
            </a:pPr>
            <a:endParaRPr lang="en-US" sz="1300" dirty="0"/>
          </a:p>
          <a:p>
            <a:pPr marL="0" indent="0">
              <a:buNone/>
            </a:pPr>
            <a:endParaRPr lang="en-US" sz="1300" dirty="0"/>
          </a:p>
          <a:p>
            <a:pPr marL="0" indent="0">
              <a:buNone/>
            </a:pPr>
            <a:endParaRPr lang="en-US" sz="1300" dirty="0"/>
          </a:p>
          <a:p>
            <a:pPr marL="0" indent="0">
              <a:lnSpc>
                <a:spcPct val="120000"/>
              </a:lnSpc>
              <a:spcBef>
                <a:spcPts val="0"/>
              </a:spcBef>
              <a:buNone/>
            </a:pPr>
            <a:r>
              <a:rPr lang="en-US" sz="1400" dirty="0"/>
              <a:t>Although not necessary for this course, if you’re interested in </a:t>
            </a:r>
          </a:p>
          <a:p>
            <a:pPr marL="0" indent="0">
              <a:lnSpc>
                <a:spcPct val="120000"/>
              </a:lnSpc>
              <a:spcBef>
                <a:spcPts val="0"/>
              </a:spcBef>
              <a:buNone/>
            </a:pPr>
            <a:r>
              <a:rPr lang="en-US" sz="1400" dirty="0"/>
              <a:t>learning more about storytelling see The Story Collider webinar (1 hour), </a:t>
            </a:r>
          </a:p>
          <a:p>
            <a:pPr marL="0" indent="0">
              <a:lnSpc>
                <a:spcPct val="120000"/>
              </a:lnSpc>
              <a:spcBef>
                <a:spcPts val="0"/>
              </a:spcBef>
              <a:buNone/>
            </a:pPr>
            <a:r>
              <a:rPr lang="en-US" sz="1400" dirty="0" err="1">
                <a:hlinkClick r:id="rId5"/>
              </a:rPr>
              <a:t>Infodemic</a:t>
            </a:r>
            <a:r>
              <a:rPr lang="en-US" sz="1400" dirty="0">
                <a:hlinkClick r:id="rId5"/>
              </a:rPr>
              <a:t> Management community event: The science of storytelling</a:t>
            </a:r>
            <a:r>
              <a:rPr lang="en-US" sz="1400" dirty="0"/>
              <a:t>.</a:t>
            </a:r>
          </a:p>
          <a:p>
            <a:pPr marL="0" indent="0">
              <a:lnSpc>
                <a:spcPct val="100000"/>
              </a:lnSpc>
              <a:spcBef>
                <a:spcPts val="0"/>
              </a:spcBef>
              <a:buNone/>
            </a:pPr>
            <a:endParaRPr lang="en-US" sz="1200" dirty="0"/>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18</a:t>
            </a:fld>
            <a:endParaRPr lang="en-US" dirty="0"/>
          </a:p>
        </p:txBody>
      </p:sp>
      <p:pic>
        <p:nvPicPr>
          <p:cNvPr id="5" name="Graphic 5">
            <a:extLst>
              <a:ext uri="{FF2B5EF4-FFF2-40B4-BE49-F238E27FC236}">
                <a16:creationId xmlns:a16="http://schemas.microsoft.com/office/drawing/2014/main" id="{B3BB475B-11AB-3BCD-B38E-B3084B3A0CC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28237" y="4701428"/>
            <a:ext cx="1520806" cy="1520806"/>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12587296"/>
      </p:ext>
    </p:extLst>
  </p:cSld>
  <p:clrMapOvr>
    <a:masterClrMapping/>
  </p:clrMapOvr>
  <mc:AlternateContent xmlns:mc="http://schemas.openxmlformats.org/markup-compatibility/2006" xmlns:p14="http://schemas.microsoft.com/office/powerpoint/2010/main">
    <mc:Choice Requires="p14">
      <p:transition spd="slow" p14:dur="2000" advTm="28872"/>
    </mc:Choice>
    <mc:Fallback xmlns="">
      <p:transition spd="slow" advTm="288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257024"/>
            <a:ext cx="8335838" cy="769069"/>
          </a:xfrm>
        </p:spPr>
        <p:txBody>
          <a:bodyPr>
            <a:noAutofit/>
          </a:bodyPr>
          <a:lstStyle/>
          <a:p>
            <a:r>
              <a:rPr lang="en-US" dirty="0"/>
              <a:t>Storytelling as a way to share information</a:t>
            </a:r>
          </a:p>
        </p:txBody>
      </p:sp>
      <p:sp>
        <p:nvSpPr>
          <p:cNvPr id="3" name="Content Placeholder 2"/>
          <p:cNvSpPr>
            <a:spLocks noGrp="1"/>
          </p:cNvSpPr>
          <p:nvPr>
            <p:ph idx="1"/>
          </p:nvPr>
        </p:nvSpPr>
        <p:spPr>
          <a:xfrm>
            <a:off x="628650" y="1916832"/>
            <a:ext cx="7886700" cy="4305402"/>
          </a:xfrm>
        </p:spPr>
        <p:txBody>
          <a:bodyPr>
            <a:normAutofit/>
          </a:bodyPr>
          <a:lstStyle/>
          <a:p>
            <a:pPr marL="0" indent="0">
              <a:lnSpc>
                <a:spcPct val="100000"/>
              </a:lnSpc>
              <a:buNone/>
            </a:pPr>
            <a:endParaRPr lang="en-US" sz="2200" dirty="0"/>
          </a:p>
          <a:p>
            <a:pPr marL="0" indent="0">
              <a:lnSpc>
                <a:spcPct val="100000"/>
              </a:lnSpc>
              <a:buNone/>
            </a:pPr>
            <a:r>
              <a:rPr lang="en-US" dirty="0"/>
              <a:t>However, just as stories can be used to share information, they can also be shared to spread </a:t>
            </a:r>
            <a:r>
              <a:rPr lang="en-US" dirty="0" err="1"/>
              <a:t>mis</a:t>
            </a:r>
            <a:r>
              <a:rPr lang="en-US" dirty="0"/>
              <a:t>/dis/mal-information. </a:t>
            </a:r>
          </a:p>
          <a:p>
            <a:pPr marL="0" indent="0">
              <a:lnSpc>
                <a:spcPct val="100000"/>
              </a:lnSpc>
              <a:buNone/>
            </a:pPr>
            <a:endParaRPr lang="en-US" dirty="0"/>
          </a:p>
          <a:p>
            <a:pPr marL="0" indent="0">
              <a:lnSpc>
                <a:spcPct val="100000"/>
              </a:lnSpc>
              <a:buNone/>
            </a:pPr>
            <a:r>
              <a:rPr lang="en-US" dirty="0"/>
              <a:t>Your audience (whether one or many members) may have heard other personal stories that may contain </a:t>
            </a:r>
            <a:r>
              <a:rPr lang="en-US" dirty="0" err="1"/>
              <a:t>mis</a:t>
            </a:r>
            <a:r>
              <a:rPr lang="en-US" dirty="0"/>
              <a:t>/dis/mal-information. It is important to listen, and if possible, offer ways to find credible information. See the next section on communication skills.</a:t>
            </a:r>
          </a:p>
          <a:p>
            <a:pPr marL="0" indent="0">
              <a:buNone/>
            </a:pPr>
            <a:endParaRPr lang="en-US" sz="1300" dirty="0"/>
          </a:p>
          <a:p>
            <a:pPr marL="0" indent="0">
              <a:buNone/>
            </a:pPr>
            <a:endParaRPr lang="en-US" sz="1300" dirty="0"/>
          </a:p>
          <a:p>
            <a:pPr marL="0" indent="0">
              <a:lnSpc>
                <a:spcPct val="100000"/>
              </a:lnSpc>
              <a:spcBef>
                <a:spcPts val="0"/>
              </a:spcBef>
              <a:buNone/>
            </a:pPr>
            <a:endParaRPr lang="en-US" sz="1200" dirty="0"/>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19</a:t>
            </a:fld>
            <a:endParaRPr lang="en-US" dirty="0"/>
          </a:p>
        </p:txBody>
      </p:sp>
      <p:pic>
        <p:nvPicPr>
          <p:cNvPr id="5" name="Graphic 5">
            <a:extLst>
              <a:ext uri="{FF2B5EF4-FFF2-40B4-BE49-F238E27FC236}">
                <a16:creationId xmlns:a16="http://schemas.microsoft.com/office/drawing/2014/main" id="{B3BB475B-11AB-3BCD-B38E-B3084B3A0CC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428237" y="4701428"/>
            <a:ext cx="1520806" cy="1520806"/>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653803719"/>
      </p:ext>
    </p:extLst>
  </p:cSld>
  <p:clrMapOvr>
    <a:masterClrMapping/>
  </p:clrMapOvr>
  <mc:AlternateContent xmlns:mc="http://schemas.openxmlformats.org/markup-compatibility/2006" xmlns:p14="http://schemas.microsoft.com/office/powerpoint/2010/main">
    <mc:Choice Requires="p14">
      <p:transition spd="slow" p14:dur="2000" advTm="30846"/>
    </mc:Choice>
    <mc:Fallback xmlns="">
      <p:transition spd="slow" advTm="308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Tailoring the Approach</a:t>
            </a:r>
          </a:p>
        </p:txBody>
      </p:sp>
      <p:sp>
        <p:nvSpPr>
          <p:cNvPr id="3" name="Content Placeholder 2"/>
          <p:cNvSpPr>
            <a:spLocks noGrp="1"/>
          </p:cNvSpPr>
          <p:nvPr>
            <p:ph idx="1"/>
          </p:nvPr>
        </p:nvSpPr>
        <p:spPr>
          <a:xfrm>
            <a:off x="628650" y="2134800"/>
            <a:ext cx="7886700" cy="3723937"/>
          </a:xfrm>
        </p:spPr>
        <p:txBody>
          <a:bodyPr>
            <a:noAutofit/>
          </a:bodyPr>
          <a:lstStyle/>
          <a:p>
            <a:pPr>
              <a:lnSpc>
                <a:spcPct val="110000"/>
              </a:lnSpc>
            </a:pPr>
            <a:r>
              <a:rPr lang="en-US" sz="1800" dirty="0"/>
              <a:t>Tailoring the messaging to address someone’s concerns is more important for increasing vaccine acceptance</a:t>
            </a:r>
            <a:r>
              <a:rPr lang="en-US" sz="1800" baseline="30000" dirty="0"/>
              <a:t>11-14</a:t>
            </a:r>
            <a:endParaRPr lang="en-US" sz="1800" dirty="0"/>
          </a:p>
          <a:p>
            <a:pPr>
              <a:lnSpc>
                <a:spcPct val="110000"/>
              </a:lnSpc>
            </a:pPr>
            <a:r>
              <a:rPr lang="en-US" sz="1800" dirty="0"/>
              <a:t>Think about who you are talking to. What matters to them? What do they care about? What concerns do they have specifically?</a:t>
            </a:r>
          </a:p>
          <a:p>
            <a:pPr lvl="1">
              <a:lnSpc>
                <a:spcPct val="110000"/>
              </a:lnSpc>
            </a:pPr>
            <a:r>
              <a:rPr lang="en-US" sz="1800" dirty="0"/>
              <a:t>If you’re not sure, ask!</a:t>
            </a:r>
          </a:p>
          <a:p>
            <a:pPr>
              <a:lnSpc>
                <a:spcPct val="110000"/>
              </a:lnSpc>
            </a:pPr>
            <a:r>
              <a:rPr lang="en-US" sz="1800" dirty="0"/>
              <a:t>For example, the Black Scientists’ Task Force on Vaccine Equity has tailored community-led and faith-based health promotion strategies, which you can find here: </a:t>
            </a:r>
            <a:r>
              <a:rPr lang="en-US" sz="1800" dirty="0">
                <a:hlinkClick r:id="rId5"/>
              </a:rPr>
              <a:t>http://web.archive.org/web/20250814021641/https://www.torontoblackcovid.com/</a:t>
            </a:r>
            <a:r>
              <a:rPr lang="en-US" sz="1800" dirty="0"/>
              <a:t> </a:t>
            </a:r>
          </a:p>
          <a:p>
            <a:pPr>
              <a:lnSpc>
                <a:spcPct val="110000"/>
              </a:lnSpc>
            </a:pPr>
            <a:endParaRPr lang="en-US" sz="18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20</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81032061"/>
      </p:ext>
    </p:extLst>
  </p:cSld>
  <p:clrMapOvr>
    <a:masterClrMapping/>
  </p:clrMapOvr>
  <mc:AlternateContent xmlns:mc="http://schemas.openxmlformats.org/markup-compatibility/2006" xmlns:p14="http://schemas.microsoft.com/office/powerpoint/2010/main">
    <mc:Choice Requires="p14">
      <p:transition spd="slow" p14:dur="2000" advTm="37067"/>
    </mc:Choice>
    <mc:Fallback xmlns="">
      <p:transition spd="slow" advTm="370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Rolling with resistance</a:t>
            </a:r>
            <a:r>
              <a:rPr lang="en-US" baseline="30000" dirty="0"/>
              <a:t>15</a:t>
            </a:r>
            <a:endParaRPr lang="en-US" dirty="0"/>
          </a:p>
        </p:txBody>
      </p:sp>
      <p:sp>
        <p:nvSpPr>
          <p:cNvPr id="3" name="Content Placeholder 2"/>
          <p:cNvSpPr>
            <a:spLocks noGrp="1"/>
          </p:cNvSpPr>
          <p:nvPr>
            <p:ph idx="1"/>
          </p:nvPr>
        </p:nvSpPr>
        <p:spPr>
          <a:xfrm>
            <a:off x="628650" y="2134800"/>
            <a:ext cx="7886700" cy="3723937"/>
          </a:xfrm>
        </p:spPr>
        <p:txBody>
          <a:bodyPr>
            <a:normAutofit/>
          </a:bodyPr>
          <a:lstStyle/>
          <a:p>
            <a:pPr marL="0" indent="0">
              <a:lnSpc>
                <a:spcPct val="100000"/>
              </a:lnSpc>
              <a:buNone/>
            </a:pPr>
            <a:r>
              <a:rPr lang="en-US" dirty="0"/>
              <a:t>Change is hard! It’s okay to come across people resistant to vaccine information. Try to:</a:t>
            </a:r>
          </a:p>
          <a:p>
            <a:pPr>
              <a:lnSpc>
                <a:spcPct val="100000"/>
              </a:lnSpc>
            </a:pPr>
            <a:r>
              <a:rPr lang="en-US" dirty="0"/>
              <a:t>Repeat their concerns back to them without judgement</a:t>
            </a:r>
          </a:p>
          <a:p>
            <a:pPr>
              <a:lnSpc>
                <a:spcPct val="100000"/>
              </a:lnSpc>
            </a:pPr>
            <a:r>
              <a:rPr lang="en-US" dirty="0"/>
              <a:t>Emphasize their own autonomy – personal choice and control</a:t>
            </a:r>
          </a:p>
          <a:p>
            <a:pPr>
              <a:lnSpc>
                <a:spcPct val="100000"/>
              </a:lnSpc>
            </a:pPr>
            <a:r>
              <a:rPr lang="en-US" dirty="0"/>
              <a:t>Explore the pros and cons of their decisions</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21</a:t>
            </a:fld>
            <a:endParaRPr lang="en-US" dirty="0"/>
          </a:p>
        </p:txBody>
      </p:sp>
      <p:pic>
        <p:nvPicPr>
          <p:cNvPr id="5" name="Graphic 4">
            <a:extLst>
              <a:ext uri="{FF2B5EF4-FFF2-40B4-BE49-F238E27FC236}">
                <a16:creationId xmlns:a16="http://schemas.microsoft.com/office/drawing/2014/main" id="{0A8FF897-4AD5-8B01-A49B-3BB52629E30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49333" y="4581128"/>
            <a:ext cx="1645331" cy="1645331"/>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81552478"/>
      </p:ext>
    </p:extLst>
  </p:cSld>
  <p:clrMapOvr>
    <a:masterClrMapping/>
  </p:clrMapOvr>
  <mc:AlternateContent xmlns:mc="http://schemas.openxmlformats.org/markup-compatibility/2006" xmlns:p14="http://schemas.microsoft.com/office/powerpoint/2010/main">
    <mc:Choice Requires="p14">
      <p:transition spd="slow" p14:dur="2000" advTm="24490"/>
    </mc:Choice>
    <mc:Fallback xmlns="">
      <p:transition spd="slow" advTm="24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Rolling with resistance</a:t>
            </a:r>
            <a:r>
              <a:rPr lang="en-US" baseline="30000" dirty="0"/>
              <a:t>15,16</a:t>
            </a:r>
            <a:endParaRPr lang="en-US" dirty="0"/>
          </a:p>
        </p:txBody>
      </p:sp>
      <p:sp>
        <p:nvSpPr>
          <p:cNvPr id="3" name="Content Placeholder 2"/>
          <p:cNvSpPr>
            <a:spLocks noGrp="1"/>
          </p:cNvSpPr>
          <p:nvPr>
            <p:ph idx="1"/>
          </p:nvPr>
        </p:nvSpPr>
        <p:spPr>
          <a:xfrm>
            <a:off x="628650" y="2134800"/>
            <a:ext cx="7886700" cy="3723937"/>
          </a:xfrm>
        </p:spPr>
        <p:txBody>
          <a:bodyPr>
            <a:normAutofit/>
          </a:bodyPr>
          <a:lstStyle/>
          <a:p>
            <a:pPr>
              <a:lnSpc>
                <a:spcPct val="110000"/>
              </a:lnSpc>
            </a:pPr>
            <a:r>
              <a:rPr lang="en-US" dirty="0"/>
              <a:t>If you know someone’s concerns, acknowledge where the fear is coming from before moving on to what that means about their goals and values. </a:t>
            </a:r>
          </a:p>
          <a:p>
            <a:pPr lvl="1">
              <a:lnSpc>
                <a:spcPct val="110000"/>
              </a:lnSpc>
            </a:pPr>
            <a:r>
              <a:rPr lang="en-US" dirty="0"/>
              <a:t>For example, if they’re worried about long-term side effects, acknowledge that the media has really focused on some of the rare adverse events. Talk about how rare these effects are, rather than just talking about why they should get the vaccine. </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22</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74069698"/>
      </p:ext>
    </p:extLst>
  </p:cSld>
  <p:clrMapOvr>
    <a:masterClrMapping/>
  </p:clrMapOvr>
  <mc:AlternateContent xmlns:mc="http://schemas.openxmlformats.org/markup-compatibility/2006" xmlns:p14="http://schemas.microsoft.com/office/powerpoint/2010/main">
    <mc:Choice Requires="p14">
      <p:transition spd="slow" p14:dur="2000" advTm="24486"/>
    </mc:Choice>
    <mc:Fallback xmlns="">
      <p:transition spd="slow" advTm="244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Rolling with resistance, continued</a:t>
            </a:r>
            <a:r>
              <a:rPr lang="en-US" baseline="30000" dirty="0"/>
              <a:t>15,16</a:t>
            </a:r>
            <a:endParaRPr lang="en-US" dirty="0"/>
          </a:p>
        </p:txBody>
      </p:sp>
      <p:sp>
        <p:nvSpPr>
          <p:cNvPr id="3" name="Content Placeholder 2"/>
          <p:cNvSpPr>
            <a:spLocks noGrp="1"/>
          </p:cNvSpPr>
          <p:nvPr>
            <p:ph idx="1"/>
          </p:nvPr>
        </p:nvSpPr>
        <p:spPr>
          <a:xfrm>
            <a:off x="628650" y="2276872"/>
            <a:ext cx="7886700" cy="3581865"/>
          </a:xfrm>
        </p:spPr>
        <p:txBody>
          <a:bodyPr>
            <a:normAutofit/>
          </a:bodyPr>
          <a:lstStyle/>
          <a:p>
            <a:pPr>
              <a:lnSpc>
                <a:spcPct val="110000"/>
              </a:lnSpc>
            </a:pPr>
            <a:r>
              <a:rPr lang="en-US" dirty="0"/>
              <a:t>Look at their values vs. their actions. A worry about side effects could mean their concerns are health based. What have you learned in this course that can show that not taking the vaccine is not in line with their ultimate goal of staying healthy?</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23</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80694800"/>
      </p:ext>
    </p:extLst>
  </p:cSld>
  <p:clrMapOvr>
    <a:masterClrMapping/>
  </p:clrMapOvr>
  <mc:AlternateContent xmlns:mc="http://schemas.openxmlformats.org/markup-compatibility/2006" xmlns:p14="http://schemas.microsoft.com/office/powerpoint/2010/main">
    <mc:Choice Requires="p14">
      <p:transition spd="slow" p14:dur="2000" advTm="19202"/>
    </mc:Choice>
    <mc:Fallback xmlns="">
      <p:transition spd="slow" advTm="19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Reframing “Why”</a:t>
            </a:r>
          </a:p>
        </p:txBody>
      </p:sp>
      <p:sp>
        <p:nvSpPr>
          <p:cNvPr id="3" name="Content Placeholder 2"/>
          <p:cNvSpPr>
            <a:spLocks noGrp="1"/>
          </p:cNvSpPr>
          <p:nvPr>
            <p:ph idx="1"/>
          </p:nvPr>
        </p:nvSpPr>
        <p:spPr>
          <a:xfrm>
            <a:off x="628650" y="2134800"/>
            <a:ext cx="7886700" cy="3723937"/>
          </a:xfrm>
        </p:spPr>
        <p:txBody>
          <a:bodyPr>
            <a:normAutofit/>
          </a:bodyPr>
          <a:lstStyle/>
          <a:p>
            <a:pPr marL="0" indent="0">
              <a:lnSpc>
                <a:spcPct val="110000"/>
              </a:lnSpc>
              <a:buNone/>
            </a:pPr>
            <a:r>
              <a:rPr lang="en-US" dirty="0"/>
              <a:t>Asking someone who is unsure or skeptical about receiving a vaccine “why?” may not be helpful.</a:t>
            </a:r>
            <a:r>
              <a:rPr lang="en-US" baseline="30000" dirty="0"/>
              <a:t>17</a:t>
            </a:r>
            <a:r>
              <a:rPr lang="en-US" dirty="0"/>
              <a:t> They may not have a concrete reason. Instead, ask them to tell you more about their concerns so you can address the lived experience of the specific person and reframe their concerns.</a:t>
            </a:r>
          </a:p>
          <a:p>
            <a:pPr marL="0" indent="0">
              <a:lnSpc>
                <a:spcPct val="110000"/>
              </a:lnSpc>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24</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0909564"/>
      </p:ext>
    </p:extLst>
  </p:cSld>
  <p:clrMapOvr>
    <a:masterClrMapping/>
  </p:clrMapOvr>
  <mc:AlternateContent xmlns:mc="http://schemas.openxmlformats.org/markup-compatibility/2006" xmlns:p14="http://schemas.microsoft.com/office/powerpoint/2010/main">
    <mc:Choice Requires="p14">
      <p:transition spd="slow" p14:dur="2000" advTm="23117"/>
    </mc:Choice>
    <mc:Fallback xmlns="">
      <p:transition spd="slow" advTm="231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Reframing “Why”, continued</a:t>
            </a:r>
            <a:r>
              <a:rPr lang="en-US" baseline="30000" dirty="0"/>
              <a:t>17</a:t>
            </a:r>
            <a:endParaRPr lang="en-US" dirty="0"/>
          </a:p>
        </p:txBody>
      </p:sp>
      <p:sp>
        <p:nvSpPr>
          <p:cNvPr id="3" name="Content Placeholder 2"/>
          <p:cNvSpPr>
            <a:spLocks noGrp="1"/>
          </p:cNvSpPr>
          <p:nvPr>
            <p:ph idx="1"/>
          </p:nvPr>
        </p:nvSpPr>
        <p:spPr>
          <a:xfrm>
            <a:off x="628650" y="2134800"/>
            <a:ext cx="7886700" cy="3723937"/>
          </a:xfrm>
        </p:spPr>
        <p:txBody>
          <a:bodyPr>
            <a:normAutofit/>
          </a:bodyPr>
          <a:lstStyle/>
          <a:p>
            <a:pPr marL="0" indent="0">
              <a:lnSpc>
                <a:spcPct val="110000"/>
              </a:lnSpc>
              <a:buNone/>
            </a:pPr>
            <a:r>
              <a:rPr lang="en-US" dirty="0"/>
              <a:t>Share the reasons why </a:t>
            </a:r>
            <a:r>
              <a:rPr lang="en-US" b="1" dirty="0"/>
              <a:t>you</a:t>
            </a:r>
            <a:r>
              <a:rPr lang="en-US" dirty="0"/>
              <a:t> choose to get vaccinated that the person may relate to, such as saying:</a:t>
            </a:r>
          </a:p>
          <a:p>
            <a:pPr>
              <a:lnSpc>
                <a:spcPct val="110000"/>
              </a:lnSpc>
            </a:pPr>
            <a:r>
              <a:rPr lang="en-US" dirty="0"/>
              <a:t>you are aiming to avoid “long COVID” so you don’t have to take time off work, or</a:t>
            </a:r>
          </a:p>
          <a:p>
            <a:pPr>
              <a:lnSpc>
                <a:spcPct val="110000"/>
              </a:lnSpc>
            </a:pPr>
            <a:r>
              <a:rPr lang="en-US" dirty="0"/>
              <a:t>you want to be able to keep working to maintain continuity of care for your residents when there are outbreaks at work. </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25</a:t>
            </a:fld>
            <a:endParaRPr lang="en-US" dirty="0"/>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306369465"/>
      </p:ext>
    </p:extLst>
  </p:cSld>
  <p:clrMapOvr>
    <a:masterClrMapping/>
  </p:clrMapOvr>
  <mc:AlternateContent xmlns:mc="http://schemas.openxmlformats.org/markup-compatibility/2006" xmlns:p14="http://schemas.microsoft.com/office/powerpoint/2010/main">
    <mc:Choice Requires="p14">
      <p:transition spd="slow" p14:dur="2000" advTm="18551"/>
    </mc:Choice>
    <mc:Fallback xmlns="">
      <p:transition spd="slow" advTm="18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you need to correct </a:t>
            </a:r>
            <a:r>
              <a:rPr lang="en-US" dirty="0" err="1"/>
              <a:t>mis</a:t>
            </a:r>
            <a:r>
              <a:rPr lang="en-US" dirty="0"/>
              <a:t>/dis/mal-information or misconceptions</a:t>
            </a:r>
            <a:r>
              <a:rPr lang="en-US" baseline="30000" dirty="0"/>
              <a:t>18</a:t>
            </a:r>
            <a:endParaRPr lang="en-US" dirty="0"/>
          </a:p>
        </p:txBody>
      </p:sp>
      <p:sp>
        <p:nvSpPr>
          <p:cNvPr id="3" name="Content Placeholder 2"/>
          <p:cNvSpPr>
            <a:spLocks noGrp="1"/>
          </p:cNvSpPr>
          <p:nvPr>
            <p:ph idx="1"/>
          </p:nvPr>
        </p:nvSpPr>
        <p:spPr>
          <a:xfrm>
            <a:off x="628650" y="2276872"/>
            <a:ext cx="7886700" cy="3723937"/>
          </a:xfrm>
        </p:spPr>
        <p:txBody>
          <a:bodyPr>
            <a:normAutofit/>
          </a:bodyPr>
          <a:lstStyle/>
          <a:p>
            <a:pPr>
              <a:lnSpc>
                <a:spcPct val="110000"/>
              </a:lnSpc>
            </a:pPr>
            <a:r>
              <a:rPr lang="en-US" dirty="0"/>
              <a:t>Avoid repeating misinformation</a:t>
            </a:r>
            <a:r>
              <a:rPr lang="en-US" baseline="30000" dirty="0"/>
              <a:t>19</a:t>
            </a:r>
            <a:r>
              <a:rPr lang="en-US" dirty="0"/>
              <a:t> </a:t>
            </a:r>
          </a:p>
          <a:p>
            <a:pPr>
              <a:lnSpc>
                <a:spcPct val="110000"/>
              </a:lnSpc>
            </a:pPr>
            <a:r>
              <a:rPr lang="en-US" dirty="0"/>
              <a:t>Tailor the message to resonate with your audience</a:t>
            </a:r>
            <a:r>
              <a:rPr lang="en-US" baseline="30000" dirty="0"/>
              <a:t>18,19</a:t>
            </a:r>
            <a:endParaRPr lang="en-US" dirty="0"/>
          </a:p>
          <a:p>
            <a:pPr>
              <a:lnSpc>
                <a:spcPct val="110000"/>
              </a:lnSpc>
            </a:pPr>
            <a:r>
              <a:rPr lang="en-US" dirty="0"/>
              <a:t>Do not argue or escalate, but gently add information to the discussion for their later consideration</a:t>
            </a:r>
            <a:r>
              <a:rPr lang="en-US" baseline="30000" dirty="0"/>
              <a:t>18</a:t>
            </a:r>
            <a:endParaRPr lang="en-US" dirty="0"/>
          </a:p>
          <a:p>
            <a:pPr>
              <a:lnSpc>
                <a:spcPct val="110000"/>
              </a:lnSpc>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26</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43610720"/>
      </p:ext>
    </p:extLst>
  </p:cSld>
  <p:clrMapOvr>
    <a:masterClrMapping/>
  </p:clrMapOvr>
  <mc:AlternateContent xmlns:mc="http://schemas.openxmlformats.org/markup-compatibility/2006" xmlns:p14="http://schemas.microsoft.com/office/powerpoint/2010/main">
    <mc:Choice Requires="p14">
      <p:transition spd="slow" p14:dur="2000" advTm="19700"/>
    </mc:Choice>
    <mc:Fallback xmlns="">
      <p:transition spd="slow" advTm="19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If you need to correct </a:t>
            </a:r>
            <a:r>
              <a:rPr lang="en-US" dirty="0" err="1"/>
              <a:t>mis</a:t>
            </a:r>
            <a:r>
              <a:rPr lang="en-US" dirty="0"/>
              <a:t>/dis/mal-information or misconceptions, continued</a:t>
            </a:r>
            <a:r>
              <a:rPr lang="en-US" baseline="30000" dirty="0"/>
              <a:t>18</a:t>
            </a:r>
            <a:endParaRPr lang="en-US" dirty="0"/>
          </a:p>
        </p:txBody>
      </p:sp>
      <p:sp>
        <p:nvSpPr>
          <p:cNvPr id="3" name="Content Placeholder 2"/>
          <p:cNvSpPr>
            <a:spLocks noGrp="1"/>
          </p:cNvSpPr>
          <p:nvPr>
            <p:ph idx="1"/>
          </p:nvPr>
        </p:nvSpPr>
        <p:spPr>
          <a:xfrm>
            <a:off x="628650" y="2276872"/>
            <a:ext cx="7886700" cy="3723937"/>
          </a:xfrm>
        </p:spPr>
        <p:txBody>
          <a:bodyPr>
            <a:normAutofit/>
          </a:bodyPr>
          <a:lstStyle/>
          <a:p>
            <a:pPr>
              <a:lnSpc>
                <a:spcPct val="110000"/>
              </a:lnSpc>
            </a:pPr>
            <a:r>
              <a:rPr lang="en-US" dirty="0"/>
              <a:t>Provide an explanation for why </a:t>
            </a:r>
            <a:r>
              <a:rPr lang="en-US" dirty="0" err="1"/>
              <a:t>mis</a:t>
            </a:r>
            <a:r>
              <a:rPr lang="en-US" dirty="0"/>
              <a:t>/dis/mal-information exists (e.g., media sensationalizing, clickbait, etc.)</a:t>
            </a:r>
            <a:r>
              <a:rPr lang="en-US" baseline="30000" dirty="0"/>
              <a:t>18</a:t>
            </a:r>
            <a:endParaRPr lang="en-US" dirty="0"/>
          </a:p>
          <a:p>
            <a:pPr>
              <a:lnSpc>
                <a:spcPct val="110000"/>
              </a:lnSpc>
            </a:pPr>
            <a:r>
              <a:rPr lang="en-US" dirty="0"/>
              <a:t>Offer a clear, factual alternative to the misinformation</a:t>
            </a:r>
            <a:r>
              <a:rPr lang="en-US" baseline="30000" dirty="0"/>
              <a:t>18,19</a:t>
            </a:r>
            <a:endParaRPr lang="en-US" dirty="0"/>
          </a:p>
          <a:p>
            <a:pPr lvl="1">
              <a:lnSpc>
                <a:spcPct val="110000"/>
              </a:lnSpc>
            </a:pPr>
            <a:r>
              <a:rPr lang="en-US" dirty="0"/>
              <a:t>If you don’t have the facts you need, go over how to find credible sources with them to respond to the concern</a:t>
            </a:r>
          </a:p>
          <a:p>
            <a:pPr>
              <a:lnSpc>
                <a:spcPct val="110000"/>
              </a:lnSpc>
            </a:pPr>
            <a:r>
              <a:rPr lang="en-US" dirty="0"/>
              <a:t>Repeat facts to be clear</a:t>
            </a:r>
            <a:r>
              <a:rPr lang="en-US" baseline="30000" dirty="0"/>
              <a:t>18</a:t>
            </a:r>
            <a:endParaRPr lang="en-US" dirty="0"/>
          </a:p>
          <a:p>
            <a:pPr>
              <a:lnSpc>
                <a:spcPct val="110000"/>
              </a:lnSpc>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27</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59376026"/>
      </p:ext>
    </p:extLst>
  </p:cSld>
  <p:clrMapOvr>
    <a:masterClrMapping/>
  </p:clrMapOvr>
  <mc:AlternateContent xmlns:mc="http://schemas.openxmlformats.org/markup-compatibility/2006" xmlns:p14="http://schemas.microsoft.com/office/powerpoint/2010/main">
    <mc:Choice Requires="p14">
      <p:transition spd="slow" p14:dur="2000" advTm="31738"/>
    </mc:Choice>
    <mc:Fallback xmlns="">
      <p:transition spd="slow" advTm="317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Fear-Based Messaging Doesn’t Work</a:t>
            </a:r>
            <a:r>
              <a:rPr lang="en-US" baseline="30000" dirty="0"/>
              <a:t>18</a:t>
            </a:r>
            <a:endParaRPr lang="en-US" dirty="0"/>
          </a:p>
        </p:txBody>
      </p:sp>
      <p:sp>
        <p:nvSpPr>
          <p:cNvPr id="3" name="Content Placeholder 2"/>
          <p:cNvSpPr>
            <a:spLocks noGrp="1"/>
          </p:cNvSpPr>
          <p:nvPr>
            <p:ph idx="1"/>
          </p:nvPr>
        </p:nvSpPr>
        <p:spPr>
          <a:xfrm>
            <a:off x="1403648" y="2432646"/>
            <a:ext cx="7111702" cy="1075144"/>
          </a:xfrm>
        </p:spPr>
        <p:txBody>
          <a:bodyPr/>
          <a:lstStyle/>
          <a:p>
            <a:pPr marL="0" indent="0">
              <a:lnSpc>
                <a:spcPct val="100000"/>
              </a:lnSpc>
              <a:buNone/>
            </a:pPr>
            <a:r>
              <a:rPr lang="en-US" dirty="0"/>
              <a:t>“Getting a booster shot will restore protection against serious COVID- 19 outcomes, and reduce your risk of long COVID.”</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28</a:t>
            </a:fld>
            <a:endParaRPr lang="en-US" dirty="0"/>
          </a:p>
        </p:txBody>
      </p:sp>
      <p:sp>
        <p:nvSpPr>
          <p:cNvPr id="7" name="Content Placeholder 2">
            <a:extLst>
              <a:ext uri="{FF2B5EF4-FFF2-40B4-BE49-F238E27FC236}">
                <a16:creationId xmlns:a16="http://schemas.microsoft.com/office/drawing/2014/main" id="{B94A7059-A4D2-2990-6F9E-9F5FBBEDF117}"/>
              </a:ext>
            </a:extLst>
          </p:cNvPr>
          <p:cNvSpPr txBox="1">
            <a:spLocks/>
          </p:cNvSpPr>
          <p:nvPr/>
        </p:nvSpPr>
        <p:spPr>
          <a:xfrm>
            <a:off x="610463" y="3779143"/>
            <a:ext cx="7923071" cy="376718"/>
          </a:xfrm>
          <a:prstGeom prst="rect">
            <a:avLst/>
          </a:prstGeom>
          <a:solidFill>
            <a:schemeClr val="accent1"/>
          </a:solidFill>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lnSpc>
                <a:spcPct val="100000"/>
              </a:lnSpc>
              <a:spcAft>
                <a:spcPts val="0"/>
              </a:spcAft>
              <a:buFont typeface="Arial" panose="020B0604020202020204" pitchFamily="34" charset="0"/>
              <a:buNone/>
            </a:pPr>
            <a:r>
              <a:rPr lang="en-US" b="1" dirty="0">
                <a:solidFill>
                  <a:schemeClr val="bg1"/>
                </a:solidFill>
              </a:rPr>
              <a:t>Versus</a:t>
            </a:r>
          </a:p>
        </p:txBody>
      </p:sp>
      <p:sp>
        <p:nvSpPr>
          <p:cNvPr id="8" name="Content Placeholder 2">
            <a:extLst>
              <a:ext uri="{FF2B5EF4-FFF2-40B4-BE49-F238E27FC236}">
                <a16:creationId xmlns:a16="http://schemas.microsoft.com/office/drawing/2014/main" id="{BFD5D68F-8220-C63D-F58F-741C7AB3EEC8}"/>
              </a:ext>
            </a:extLst>
          </p:cNvPr>
          <p:cNvSpPr txBox="1">
            <a:spLocks/>
          </p:cNvSpPr>
          <p:nvPr/>
        </p:nvSpPr>
        <p:spPr>
          <a:xfrm>
            <a:off x="1440018" y="4658111"/>
            <a:ext cx="7111702" cy="1075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lnSpc>
                <a:spcPct val="100000"/>
              </a:lnSpc>
              <a:spcAft>
                <a:spcPts val="0"/>
              </a:spcAft>
              <a:buFont typeface="Arial" panose="020B0604020202020204" pitchFamily="34" charset="0"/>
              <a:buNone/>
            </a:pPr>
            <a:r>
              <a:rPr lang="en-US" dirty="0"/>
              <a:t>“If you don’t get the booster, you are putting yourself at a risk of death/ hospitalization, and putting those around you at risk.”</a:t>
            </a:r>
          </a:p>
          <a:p>
            <a:pPr marL="0" indent="0" fontAlgn="auto">
              <a:lnSpc>
                <a:spcPct val="100000"/>
              </a:lnSpc>
              <a:spcAft>
                <a:spcPts val="0"/>
              </a:spcAft>
              <a:buFont typeface="Arial" panose="020B0604020202020204" pitchFamily="34" charset="0"/>
              <a:buNone/>
            </a:pPr>
            <a:endParaRPr lang="en-US" dirty="0"/>
          </a:p>
        </p:txBody>
      </p:sp>
      <p:grpSp>
        <p:nvGrpSpPr>
          <p:cNvPr id="20" name="Graphic 16">
            <a:extLst>
              <a:ext uri="{FF2B5EF4-FFF2-40B4-BE49-F238E27FC236}">
                <a16:creationId xmlns:a16="http://schemas.microsoft.com/office/drawing/2014/main" id="{52471150-ADA0-29E7-0A58-1672997DE328}"/>
              </a:ext>
            </a:extLst>
          </p:cNvPr>
          <p:cNvGrpSpPr/>
          <p:nvPr/>
        </p:nvGrpSpPr>
        <p:grpSpPr>
          <a:xfrm rot="2700000">
            <a:off x="616677" y="4665035"/>
            <a:ext cx="720080" cy="720080"/>
            <a:chOff x="4476750" y="2804170"/>
            <a:chExt cx="720080" cy="720080"/>
          </a:xfrm>
        </p:grpSpPr>
        <p:sp>
          <p:nvSpPr>
            <p:cNvPr id="21" name="Freeform 20">
              <a:extLst>
                <a:ext uri="{FF2B5EF4-FFF2-40B4-BE49-F238E27FC236}">
                  <a16:creationId xmlns:a16="http://schemas.microsoft.com/office/drawing/2014/main" id="{B34CF5C5-E69A-C79C-8DED-8BF762719769}"/>
                </a:ext>
              </a:extLst>
            </p:cNvPr>
            <p:cNvSpPr/>
            <p:nvPr/>
          </p:nvSpPr>
          <p:spPr>
            <a:xfrm>
              <a:off x="4476750" y="2804170"/>
              <a:ext cx="720080" cy="720080"/>
            </a:xfrm>
            <a:custGeom>
              <a:avLst/>
              <a:gdLst>
                <a:gd name="connsiteX0" fmla="*/ 0 w 720080"/>
                <a:gd name="connsiteY0" fmla="*/ 0 h 720080"/>
                <a:gd name="connsiteX1" fmla="*/ 720080 w 720080"/>
                <a:gd name="connsiteY1" fmla="*/ 0 h 720080"/>
                <a:gd name="connsiteX2" fmla="*/ 720080 w 720080"/>
                <a:gd name="connsiteY2" fmla="*/ 720080 h 720080"/>
                <a:gd name="connsiteX3" fmla="*/ 0 w 720080"/>
                <a:gd name="connsiteY3" fmla="*/ 720080 h 720080"/>
              </a:gdLst>
              <a:ahLst/>
              <a:cxnLst>
                <a:cxn ang="0">
                  <a:pos x="connsiteX0" y="connsiteY0"/>
                </a:cxn>
                <a:cxn ang="0">
                  <a:pos x="connsiteX1" y="connsiteY1"/>
                </a:cxn>
                <a:cxn ang="0">
                  <a:pos x="connsiteX2" y="connsiteY2"/>
                </a:cxn>
                <a:cxn ang="0">
                  <a:pos x="connsiteX3" y="connsiteY3"/>
                </a:cxn>
              </a:cxnLst>
              <a:rect l="l" t="t" r="r" b="b"/>
              <a:pathLst>
                <a:path w="720080" h="720080">
                  <a:moveTo>
                    <a:pt x="0" y="0"/>
                  </a:moveTo>
                  <a:lnTo>
                    <a:pt x="720080" y="0"/>
                  </a:lnTo>
                  <a:lnTo>
                    <a:pt x="720080" y="720080"/>
                  </a:lnTo>
                  <a:lnTo>
                    <a:pt x="0" y="720080"/>
                  </a:lnTo>
                  <a:close/>
                </a:path>
              </a:pathLst>
            </a:custGeom>
            <a:noFill/>
            <a:ln w="34018"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8D38CCFE-7C79-9461-E364-1925FF8C3F19}"/>
                </a:ext>
              </a:extLst>
            </p:cNvPr>
            <p:cNvSpPr/>
            <p:nvPr/>
          </p:nvSpPr>
          <p:spPr>
            <a:xfrm>
              <a:off x="4521751" y="2849171"/>
              <a:ext cx="630076" cy="630076"/>
            </a:xfrm>
            <a:custGeom>
              <a:avLst/>
              <a:gdLst>
                <a:gd name="connsiteX0" fmla="*/ 315038 w 630076"/>
                <a:gd name="connsiteY0" fmla="*/ 0 h 630076"/>
                <a:gd name="connsiteX1" fmla="*/ 630077 w 630076"/>
                <a:gd name="connsiteY1" fmla="*/ 315038 h 630076"/>
                <a:gd name="connsiteX2" fmla="*/ 315038 w 630076"/>
                <a:gd name="connsiteY2" fmla="*/ 630077 h 630076"/>
                <a:gd name="connsiteX3" fmla="*/ 0 w 630076"/>
                <a:gd name="connsiteY3" fmla="*/ 315038 h 630076"/>
                <a:gd name="connsiteX4" fmla="*/ 315038 w 630076"/>
                <a:gd name="connsiteY4" fmla="*/ 0 h 630076"/>
                <a:gd name="connsiteX5" fmla="*/ 281287 w 630076"/>
                <a:gd name="connsiteY5" fmla="*/ 450074 h 630076"/>
                <a:gd name="connsiteX6" fmla="*/ 281287 w 630076"/>
                <a:gd name="connsiteY6" fmla="*/ 348788 h 630076"/>
                <a:gd name="connsiteX7" fmla="*/ 180001 w 630076"/>
                <a:gd name="connsiteY7" fmla="*/ 348788 h 630076"/>
                <a:gd name="connsiteX8" fmla="*/ 146250 w 630076"/>
                <a:gd name="connsiteY8" fmla="*/ 315037 h 630076"/>
                <a:gd name="connsiteX9" fmla="*/ 180001 w 630076"/>
                <a:gd name="connsiteY9" fmla="*/ 281286 h 630076"/>
                <a:gd name="connsiteX10" fmla="*/ 281287 w 630076"/>
                <a:gd name="connsiteY10" fmla="*/ 281286 h 630076"/>
                <a:gd name="connsiteX11" fmla="*/ 281287 w 630076"/>
                <a:gd name="connsiteY11" fmla="*/ 180000 h 630076"/>
                <a:gd name="connsiteX12" fmla="*/ 315038 w 630076"/>
                <a:gd name="connsiteY12" fmla="*/ 146249 h 630076"/>
                <a:gd name="connsiteX13" fmla="*/ 348790 w 630076"/>
                <a:gd name="connsiteY13" fmla="*/ 180000 h 630076"/>
                <a:gd name="connsiteX14" fmla="*/ 348790 w 630076"/>
                <a:gd name="connsiteY14" fmla="*/ 281286 h 630076"/>
                <a:gd name="connsiteX15" fmla="*/ 450075 w 630076"/>
                <a:gd name="connsiteY15" fmla="*/ 281286 h 630076"/>
                <a:gd name="connsiteX16" fmla="*/ 483827 w 630076"/>
                <a:gd name="connsiteY16" fmla="*/ 315037 h 630076"/>
                <a:gd name="connsiteX17" fmla="*/ 450075 w 630076"/>
                <a:gd name="connsiteY17" fmla="*/ 348788 h 630076"/>
                <a:gd name="connsiteX18" fmla="*/ 348790 w 630076"/>
                <a:gd name="connsiteY18" fmla="*/ 348788 h 630076"/>
                <a:gd name="connsiteX19" fmla="*/ 348790 w 630076"/>
                <a:gd name="connsiteY19" fmla="*/ 450074 h 630076"/>
                <a:gd name="connsiteX20" fmla="*/ 315038 w 630076"/>
                <a:gd name="connsiteY20" fmla="*/ 483825 h 630076"/>
                <a:gd name="connsiteX21" fmla="*/ 281287 w 630076"/>
                <a:gd name="connsiteY21" fmla="*/ 450074 h 630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0076" h="630076">
                  <a:moveTo>
                    <a:pt x="315038" y="0"/>
                  </a:moveTo>
                  <a:cubicBezTo>
                    <a:pt x="488999" y="0"/>
                    <a:pt x="630077" y="141078"/>
                    <a:pt x="630077" y="315038"/>
                  </a:cubicBezTo>
                  <a:cubicBezTo>
                    <a:pt x="630077" y="488999"/>
                    <a:pt x="488999" y="630077"/>
                    <a:pt x="315038" y="630077"/>
                  </a:cubicBezTo>
                  <a:cubicBezTo>
                    <a:pt x="141078" y="630077"/>
                    <a:pt x="0" y="488999"/>
                    <a:pt x="0" y="315038"/>
                  </a:cubicBezTo>
                  <a:cubicBezTo>
                    <a:pt x="0" y="141078"/>
                    <a:pt x="141078" y="0"/>
                    <a:pt x="315038" y="0"/>
                  </a:cubicBezTo>
                  <a:close/>
                  <a:moveTo>
                    <a:pt x="281287" y="450074"/>
                  </a:moveTo>
                  <a:lnTo>
                    <a:pt x="281287" y="348788"/>
                  </a:lnTo>
                  <a:lnTo>
                    <a:pt x="180001" y="348788"/>
                  </a:lnTo>
                  <a:cubicBezTo>
                    <a:pt x="161464" y="348788"/>
                    <a:pt x="146250" y="333625"/>
                    <a:pt x="146250" y="315037"/>
                  </a:cubicBezTo>
                  <a:cubicBezTo>
                    <a:pt x="146250" y="296448"/>
                    <a:pt x="161413" y="281286"/>
                    <a:pt x="180001" y="281286"/>
                  </a:cubicBezTo>
                  <a:lnTo>
                    <a:pt x="281287" y="281286"/>
                  </a:lnTo>
                  <a:lnTo>
                    <a:pt x="281287" y="180000"/>
                  </a:lnTo>
                  <a:cubicBezTo>
                    <a:pt x="281287" y="161411"/>
                    <a:pt x="296450" y="146249"/>
                    <a:pt x="315038" y="146249"/>
                  </a:cubicBezTo>
                  <a:cubicBezTo>
                    <a:pt x="333627" y="146249"/>
                    <a:pt x="348790" y="161462"/>
                    <a:pt x="348790" y="180000"/>
                  </a:cubicBezTo>
                  <a:lnTo>
                    <a:pt x="348790" y="281286"/>
                  </a:lnTo>
                  <a:lnTo>
                    <a:pt x="450075" y="281286"/>
                  </a:lnTo>
                  <a:cubicBezTo>
                    <a:pt x="468664" y="281286"/>
                    <a:pt x="483827" y="296449"/>
                    <a:pt x="483827" y="315037"/>
                  </a:cubicBezTo>
                  <a:cubicBezTo>
                    <a:pt x="483827" y="333626"/>
                    <a:pt x="468613" y="348788"/>
                    <a:pt x="450075" y="348788"/>
                  </a:cubicBezTo>
                  <a:lnTo>
                    <a:pt x="348790" y="348788"/>
                  </a:lnTo>
                  <a:lnTo>
                    <a:pt x="348790" y="450074"/>
                  </a:lnTo>
                  <a:cubicBezTo>
                    <a:pt x="348790" y="468612"/>
                    <a:pt x="333627" y="483825"/>
                    <a:pt x="315038" y="483825"/>
                  </a:cubicBezTo>
                  <a:cubicBezTo>
                    <a:pt x="296450" y="483825"/>
                    <a:pt x="281287" y="468662"/>
                    <a:pt x="281287" y="450074"/>
                  </a:cubicBezTo>
                  <a:close/>
                </a:path>
              </a:pathLst>
            </a:custGeom>
            <a:solidFill>
              <a:srgbClr val="FF0000"/>
            </a:solidFill>
            <a:ln w="34018" cap="flat">
              <a:noFill/>
              <a:prstDash val="solid"/>
              <a:miter/>
            </a:ln>
          </p:spPr>
          <p:txBody>
            <a:bodyPr rtlCol="0" anchor="ctr"/>
            <a:lstStyle/>
            <a:p>
              <a:endParaRPr lang="en-US"/>
            </a:p>
          </p:txBody>
        </p:sp>
      </p:grpSp>
      <p:pic>
        <p:nvPicPr>
          <p:cNvPr id="19" name="Graphic 18">
            <a:extLst>
              <a:ext uri="{FF2B5EF4-FFF2-40B4-BE49-F238E27FC236}">
                <a16:creationId xmlns:a16="http://schemas.microsoft.com/office/drawing/2014/main" id="{824EDAAB-991D-285B-EFC9-02AEECE92F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6678" y="2474505"/>
            <a:ext cx="720080" cy="72008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569580863"/>
      </p:ext>
    </p:extLst>
  </p:cSld>
  <p:clrMapOvr>
    <a:masterClrMapping/>
  </p:clrMapOvr>
  <mc:AlternateContent xmlns:mc="http://schemas.openxmlformats.org/markup-compatibility/2006" xmlns:p14="http://schemas.microsoft.com/office/powerpoint/2010/main">
    <mc:Choice Requires="p14">
      <p:transition spd="slow" p14:dur="2000" advTm="25413"/>
    </mc:Choice>
    <mc:Fallback xmlns="">
      <p:transition spd="slow" advTm="25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Communication</a:t>
            </a:r>
          </a:p>
        </p:txBody>
      </p:sp>
      <p:sp>
        <p:nvSpPr>
          <p:cNvPr id="3" name="Content Placeholder 2"/>
          <p:cNvSpPr>
            <a:spLocks noGrp="1"/>
          </p:cNvSpPr>
          <p:nvPr>
            <p:ph idx="1"/>
          </p:nvPr>
        </p:nvSpPr>
        <p:spPr>
          <a:xfrm>
            <a:off x="628650" y="2163600"/>
            <a:ext cx="7886700" cy="2777179"/>
          </a:xfrm>
        </p:spPr>
        <p:txBody>
          <a:bodyPr/>
          <a:lstStyle/>
          <a:p>
            <a:pPr>
              <a:lnSpc>
                <a:spcPct val="100000"/>
              </a:lnSpc>
            </a:pPr>
            <a:r>
              <a:rPr lang="en-US" dirty="0"/>
              <a:t>Create opportunities and safe spaces for questions one-to-one</a:t>
            </a:r>
            <a:r>
              <a:rPr lang="en-US" baseline="30000" dirty="0"/>
              <a:t>20</a:t>
            </a:r>
            <a:endParaRPr lang="en-US" dirty="0"/>
          </a:p>
          <a:p>
            <a:pPr>
              <a:lnSpc>
                <a:spcPct val="100000"/>
              </a:lnSpc>
            </a:pPr>
            <a:r>
              <a:rPr lang="en-US" dirty="0"/>
              <a:t>Outline the risks of not getting the vaccine</a:t>
            </a:r>
            <a:r>
              <a:rPr lang="en-US" baseline="30000" dirty="0"/>
              <a:t>21</a:t>
            </a:r>
            <a:endParaRPr lang="en-US" dirty="0"/>
          </a:p>
          <a:p>
            <a:pPr>
              <a:lnSpc>
                <a:spcPct val="100000"/>
              </a:lnSpc>
            </a:pPr>
            <a:r>
              <a:rPr lang="en-US" dirty="0"/>
              <a:t>Consider the words you use to avoid polarizing people</a:t>
            </a:r>
            <a:r>
              <a:rPr lang="en-US" baseline="30000" dirty="0"/>
              <a:t>20</a:t>
            </a:r>
          </a:p>
          <a:p>
            <a:pPr lvl="1">
              <a:lnSpc>
                <a:spcPct val="100000"/>
              </a:lnSpc>
            </a:pPr>
            <a:r>
              <a:rPr lang="en-US" dirty="0"/>
              <a:t>Remember your audience and use more every day phrases. For example, use the word “vaccination” rather than “immunization.”</a:t>
            </a:r>
          </a:p>
          <a:p>
            <a:pPr>
              <a:lnSpc>
                <a:spcPct val="100000"/>
              </a:lnSpc>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29</a:t>
            </a:fld>
            <a:endParaRPr lang="en-US" dirty="0"/>
          </a:p>
        </p:txBody>
      </p:sp>
      <p:pic>
        <p:nvPicPr>
          <p:cNvPr id="5" name="Graphic 4">
            <a:extLst>
              <a:ext uri="{FF2B5EF4-FFF2-40B4-BE49-F238E27FC236}">
                <a16:creationId xmlns:a16="http://schemas.microsoft.com/office/drawing/2014/main" id="{EBEED783-CDAD-A46E-0368-336A24EFF2A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908638" y="4766573"/>
            <a:ext cx="1326723" cy="1326723"/>
          </a:xfrm>
          <a:prstGeom prst="rect">
            <a:avLst/>
          </a:prstGeom>
        </p:spPr>
      </p:pic>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03431190"/>
      </p:ext>
    </p:extLst>
  </p:cSld>
  <p:clrMapOvr>
    <a:masterClrMapping/>
  </p:clrMapOvr>
  <mc:AlternateContent xmlns:mc="http://schemas.openxmlformats.org/markup-compatibility/2006" xmlns:p14="http://schemas.microsoft.com/office/powerpoint/2010/main">
    <mc:Choice Requires="p14">
      <p:transition spd="slow" p14:dur="2000" advTm="22191"/>
    </mc:Choice>
    <mc:Fallback xmlns="">
      <p:transition spd="slow" advTm="221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Conversations</a:t>
            </a:r>
          </a:p>
        </p:txBody>
      </p:sp>
      <p:sp>
        <p:nvSpPr>
          <p:cNvPr id="3" name="Content Placeholder 2"/>
          <p:cNvSpPr>
            <a:spLocks noGrp="1"/>
          </p:cNvSpPr>
          <p:nvPr>
            <p:ph idx="1"/>
          </p:nvPr>
        </p:nvSpPr>
        <p:spPr>
          <a:xfrm>
            <a:off x="628650" y="2163600"/>
            <a:ext cx="7886700" cy="4001704"/>
          </a:xfrm>
        </p:spPr>
        <p:txBody>
          <a:bodyPr>
            <a:normAutofit fontScale="85000" lnSpcReduction="20000"/>
          </a:bodyPr>
          <a:lstStyle/>
          <a:p>
            <a:pPr marL="0" indent="0">
              <a:lnSpc>
                <a:spcPct val="120000"/>
              </a:lnSpc>
              <a:buNone/>
            </a:pPr>
            <a:r>
              <a:rPr lang="en-US" dirty="0"/>
              <a:t>It is important to acknowledge that:</a:t>
            </a:r>
          </a:p>
          <a:p>
            <a:pPr>
              <a:lnSpc>
                <a:spcPct val="120000"/>
              </a:lnSpc>
            </a:pPr>
            <a:r>
              <a:rPr lang="en-US" dirty="0"/>
              <a:t>Racism is a public health crisis</a:t>
            </a:r>
            <a:r>
              <a:rPr lang="en-US" baseline="30000" dirty="0"/>
              <a:t>3</a:t>
            </a:r>
            <a:r>
              <a:rPr lang="en-US" dirty="0"/>
              <a:t>, and how general inequalities (such as ageism and sexism) impact access to health</a:t>
            </a:r>
          </a:p>
          <a:p>
            <a:pPr lvl="1">
              <a:lnSpc>
                <a:spcPct val="120000"/>
              </a:lnSpc>
            </a:pPr>
            <a:r>
              <a:rPr lang="en-US" dirty="0"/>
              <a:t>Contributes to health disparities</a:t>
            </a:r>
          </a:p>
          <a:p>
            <a:pPr lvl="1">
              <a:lnSpc>
                <a:spcPct val="120000"/>
              </a:lnSpc>
            </a:pPr>
            <a:r>
              <a:rPr lang="en-US" dirty="0"/>
              <a:t>Impacts trust in healthcare and systems</a:t>
            </a:r>
          </a:p>
          <a:p>
            <a:pPr lvl="1">
              <a:lnSpc>
                <a:spcPct val="120000"/>
              </a:lnSpc>
            </a:pPr>
            <a:r>
              <a:rPr lang="en-US" dirty="0"/>
              <a:t>Lived experiences and generational trauma can affect trust in the health system</a:t>
            </a:r>
            <a:r>
              <a:rPr lang="en-US" baseline="30000" dirty="0"/>
              <a:t>3</a:t>
            </a:r>
          </a:p>
          <a:p>
            <a:pPr lvl="2">
              <a:lnSpc>
                <a:spcPct val="120000"/>
              </a:lnSpc>
            </a:pPr>
            <a:r>
              <a:rPr lang="en-US" dirty="0"/>
              <a:t>Consider the perspective of BIPOC (Black, Indigenous, and people of </a:t>
            </a:r>
            <a:r>
              <a:rPr lang="en-US" dirty="0" err="1"/>
              <a:t>colour</a:t>
            </a:r>
            <a:r>
              <a:rPr lang="en-US" dirty="0"/>
              <a:t>) communities</a:t>
            </a:r>
          </a:p>
          <a:p>
            <a:pPr>
              <a:lnSpc>
                <a:spcPct val="120000"/>
              </a:lnSpc>
            </a:pPr>
            <a:r>
              <a:rPr lang="en-US" dirty="0"/>
              <a:t>Poor communication and vaccine mandates have affected public trust. This context is important when discussing vaccines.</a:t>
            </a:r>
            <a:endParaRPr lang="en-US" baseline="30000" dirty="0"/>
          </a:p>
          <a:p>
            <a:pPr>
              <a:lnSpc>
                <a:spcPct val="120000"/>
              </a:lnSpc>
            </a:pPr>
            <a:r>
              <a:rPr lang="en-US" dirty="0"/>
              <a:t>Show up with empathy and respect.</a:t>
            </a:r>
          </a:p>
          <a:p>
            <a:pPr marL="457200" lvl="1" indent="0">
              <a:lnSpc>
                <a:spcPct val="120000"/>
              </a:lnSpc>
              <a:buNone/>
            </a:pPr>
            <a:endParaRPr lang="en-US" dirty="0"/>
          </a:p>
          <a:p>
            <a:pPr lvl="1">
              <a:lnSpc>
                <a:spcPct val="120000"/>
              </a:lnSpc>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30</a:t>
            </a:fld>
            <a:endParaRPr lang="en-US" dirty="0"/>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02448050"/>
      </p:ext>
    </p:extLst>
  </p:cSld>
  <p:clrMapOvr>
    <a:masterClrMapping/>
  </p:clrMapOvr>
  <mc:AlternateContent xmlns:mc="http://schemas.openxmlformats.org/markup-compatibility/2006" xmlns:p14="http://schemas.microsoft.com/office/powerpoint/2010/main">
    <mc:Choice Requires="p14">
      <p:transition spd="slow" p14:dur="2000" advTm="45259"/>
    </mc:Choice>
    <mc:Fallback xmlns="">
      <p:transition spd="slow" advTm="452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Putting It Into Practice</a:t>
            </a:r>
          </a:p>
        </p:txBody>
      </p:sp>
      <p:sp>
        <p:nvSpPr>
          <p:cNvPr id="3" name="Slide Number Placeholder 2"/>
          <p:cNvSpPr>
            <a:spLocks noGrp="1"/>
          </p:cNvSpPr>
          <p:nvPr>
            <p:ph type="sldNum" sz="quarter" idx="12"/>
          </p:nvPr>
        </p:nvSpPr>
        <p:spPr/>
        <p:txBody>
          <a:bodyPr/>
          <a:lstStyle/>
          <a:p>
            <a:fld id="{05606F41-20F3-7F42-8B27-3B37AD6D179A}" type="slidenum">
              <a:rPr lang="en-US" smtClean="0"/>
              <a:pPr/>
              <a:t>31</a:t>
            </a:fld>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153540303"/>
      </p:ext>
    </p:extLst>
  </p:cSld>
  <p:clrMapOvr>
    <a:masterClrMapping/>
  </p:clrMapOvr>
  <mc:AlternateContent xmlns:mc="http://schemas.openxmlformats.org/markup-compatibility/2006" xmlns:p14="http://schemas.microsoft.com/office/powerpoint/2010/main">
    <mc:Choice Requires="p14">
      <p:transition spd="slow" p14:dur="2000" advTm="4030"/>
    </mc:Choice>
    <mc:Fallback xmlns="">
      <p:transition spd="slow" advTm="40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Putting it into practice</a:t>
            </a:r>
          </a:p>
        </p:txBody>
      </p:sp>
      <p:sp>
        <p:nvSpPr>
          <p:cNvPr id="3" name="Content Placeholder 2"/>
          <p:cNvSpPr>
            <a:spLocks noGrp="1"/>
          </p:cNvSpPr>
          <p:nvPr>
            <p:ph idx="1"/>
          </p:nvPr>
        </p:nvSpPr>
        <p:spPr>
          <a:xfrm>
            <a:off x="628650" y="2163600"/>
            <a:ext cx="7886700" cy="3723937"/>
          </a:xfrm>
        </p:spPr>
        <p:txBody>
          <a:bodyPr/>
          <a:lstStyle/>
          <a:p>
            <a:pPr>
              <a:lnSpc>
                <a:spcPct val="100000"/>
              </a:lnSpc>
            </a:pPr>
            <a:r>
              <a:rPr lang="en-US" dirty="0"/>
              <a:t>Frame messages in terms of gain</a:t>
            </a:r>
            <a:r>
              <a:rPr lang="en-US" baseline="30000" dirty="0"/>
              <a:t>18</a:t>
            </a:r>
            <a:endParaRPr lang="en-US" dirty="0"/>
          </a:p>
          <a:p>
            <a:pPr lvl="1">
              <a:lnSpc>
                <a:spcPct val="100000"/>
              </a:lnSpc>
            </a:pPr>
            <a:r>
              <a:rPr lang="en-US" dirty="0"/>
              <a:t>“Getting the COVID-19 vaccine will protect you and the people you take care of, at home and at work.”</a:t>
            </a:r>
            <a:r>
              <a:rPr lang="en-US" baseline="30000" dirty="0"/>
              <a:t>18</a:t>
            </a:r>
            <a:endParaRPr lang="en-US" dirty="0"/>
          </a:p>
          <a:p>
            <a:pPr lvl="1">
              <a:lnSpc>
                <a:spcPct val="100000"/>
              </a:lnSpc>
            </a:pPr>
            <a:endParaRPr lang="en-US" dirty="0"/>
          </a:p>
          <a:p>
            <a:pPr>
              <a:lnSpc>
                <a:spcPct val="100000"/>
              </a:lnSpc>
            </a:pPr>
            <a:r>
              <a:rPr lang="en-US" dirty="0"/>
              <a:t>Appeal to their want to help protect their community</a:t>
            </a:r>
            <a:r>
              <a:rPr lang="en-US" baseline="30000" dirty="0"/>
              <a:t>18</a:t>
            </a:r>
            <a:endParaRPr lang="en-US" dirty="0"/>
          </a:p>
          <a:p>
            <a:pPr lvl="1">
              <a:lnSpc>
                <a:spcPct val="100000"/>
              </a:lnSpc>
            </a:pPr>
            <a:r>
              <a:rPr lang="en-US" dirty="0"/>
              <a:t>“Getting the vaccine not only protects you, it will also protect the people you care about including your family and friends.”</a:t>
            </a:r>
            <a:r>
              <a:rPr lang="en-US" baseline="30000" dirty="0"/>
              <a:t>18</a:t>
            </a:r>
            <a:endParaRPr lang="en-US" dirty="0"/>
          </a:p>
          <a:p>
            <a:pPr marL="0" indent="0">
              <a:lnSpc>
                <a:spcPct val="100000"/>
              </a:lnSpc>
              <a:buNone/>
            </a:pP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32</a:t>
            </a:fld>
            <a:endParaRPr lang="en-US" dirty="0"/>
          </a:p>
        </p:txBody>
      </p:sp>
      <p:pic>
        <p:nvPicPr>
          <p:cNvPr id="6" name="Graphic 5">
            <a:extLst>
              <a:ext uri="{FF2B5EF4-FFF2-40B4-BE49-F238E27FC236}">
                <a16:creationId xmlns:a16="http://schemas.microsoft.com/office/drawing/2014/main" id="{DD4C69DD-579E-832A-079B-383B44B732C6}"/>
              </a:ext>
            </a:extLst>
          </p:cNvPr>
          <p:cNvPicPr>
            <a:picLocks noChangeAspect="1"/>
          </p:cNvPicPr>
          <p:nvPr/>
        </p:nvPicPr>
        <p:blipFill rotWithShape="1">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t="22356" b="24335"/>
          <a:stretch/>
        </p:blipFill>
        <p:spPr>
          <a:xfrm>
            <a:off x="3472522" y="5013176"/>
            <a:ext cx="2198956" cy="1172262"/>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4243102762"/>
      </p:ext>
    </p:extLst>
  </p:cSld>
  <p:clrMapOvr>
    <a:masterClrMapping/>
  </p:clrMapOvr>
  <mc:AlternateContent xmlns:mc="http://schemas.openxmlformats.org/markup-compatibility/2006" xmlns:p14="http://schemas.microsoft.com/office/powerpoint/2010/main">
    <mc:Choice Requires="p14">
      <p:transition spd="slow" p14:dur="2000" advTm="23951"/>
    </mc:Choice>
    <mc:Fallback xmlns="">
      <p:transition spd="slow" advTm="23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060847"/>
            <a:ext cx="7886700" cy="4295503"/>
          </a:xfrm>
        </p:spPr>
        <p:txBody>
          <a:bodyPr>
            <a:noAutofit/>
          </a:bodyPr>
          <a:lstStyle/>
          <a:p>
            <a:pPr marL="0" indent="0">
              <a:lnSpc>
                <a:spcPct val="100000"/>
              </a:lnSpc>
              <a:buNone/>
            </a:pPr>
            <a:r>
              <a:rPr lang="en-US" dirty="0"/>
              <a:t>Affirm values by saying things like:</a:t>
            </a:r>
            <a:r>
              <a:rPr lang="en-US" baseline="30000" dirty="0"/>
              <a:t>18</a:t>
            </a:r>
            <a:br>
              <a:rPr lang="en-US" baseline="30000" dirty="0"/>
            </a:br>
            <a:endParaRPr lang="en-US" dirty="0"/>
          </a:p>
          <a:p>
            <a:pPr marL="457200" lvl="1" indent="0">
              <a:lnSpc>
                <a:spcPct val="100000"/>
              </a:lnSpc>
              <a:spcAft>
                <a:spcPts val="500"/>
              </a:spcAft>
              <a:buNone/>
            </a:pPr>
            <a:r>
              <a:rPr lang="en-US" dirty="0"/>
              <a:t>I know you care deeply about </a:t>
            </a:r>
            <a:r>
              <a:rPr lang="en-US" b="1" dirty="0"/>
              <a:t>protecting the health of your loved ones</a:t>
            </a:r>
            <a:r>
              <a:rPr lang="en-US" dirty="0"/>
              <a:t>, and getting the vaccine can help you do so.</a:t>
            </a:r>
          </a:p>
          <a:p>
            <a:pPr marL="457200" lvl="1" indent="0">
              <a:lnSpc>
                <a:spcPct val="100000"/>
              </a:lnSpc>
              <a:spcAft>
                <a:spcPts val="500"/>
              </a:spcAft>
              <a:buNone/>
            </a:pPr>
            <a:r>
              <a:rPr lang="en-US" dirty="0"/>
              <a:t>                                               OR</a:t>
            </a:r>
          </a:p>
          <a:p>
            <a:pPr marL="457200" lvl="1" indent="0">
              <a:lnSpc>
                <a:spcPct val="100000"/>
              </a:lnSpc>
              <a:spcAft>
                <a:spcPts val="500"/>
              </a:spcAft>
              <a:buNone/>
            </a:pPr>
            <a:r>
              <a:rPr lang="en-US" dirty="0"/>
              <a:t>I know you care deeply about </a:t>
            </a:r>
            <a:r>
              <a:rPr lang="en-US" b="1" dirty="0"/>
              <a:t>doing what is right for your community</a:t>
            </a:r>
            <a:r>
              <a:rPr lang="en-US" dirty="0"/>
              <a:t>, and getting the vaccine can help you do so.</a:t>
            </a:r>
          </a:p>
          <a:p>
            <a:pPr marL="457200" lvl="1" indent="0">
              <a:lnSpc>
                <a:spcPct val="100000"/>
              </a:lnSpc>
              <a:spcAft>
                <a:spcPts val="500"/>
              </a:spcAft>
              <a:buNone/>
            </a:pPr>
            <a:r>
              <a:rPr lang="en-US" dirty="0"/>
              <a:t>                                               OR</a:t>
            </a:r>
          </a:p>
          <a:p>
            <a:pPr marL="457200" lvl="1" indent="0">
              <a:lnSpc>
                <a:spcPct val="100000"/>
              </a:lnSpc>
              <a:spcAft>
                <a:spcPts val="500"/>
              </a:spcAft>
              <a:buNone/>
            </a:pPr>
            <a:r>
              <a:rPr lang="en-US" dirty="0"/>
              <a:t>I know you care deeply about </a:t>
            </a:r>
            <a:r>
              <a:rPr lang="en-US" b="1" dirty="0"/>
              <a:t>taking good care of your health</a:t>
            </a:r>
            <a:r>
              <a:rPr lang="en-US" dirty="0"/>
              <a:t>, and getting the vaccine can help you do so.</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33</a:t>
            </a:fld>
            <a:endParaRPr lang="en-US" dirty="0"/>
          </a:p>
        </p:txBody>
      </p:sp>
      <p:sp>
        <p:nvSpPr>
          <p:cNvPr id="5" name="Title 1"/>
          <p:cNvSpPr>
            <a:spLocks noGrp="1"/>
          </p:cNvSpPr>
          <p:nvPr>
            <p:ph type="title"/>
          </p:nvPr>
        </p:nvSpPr>
        <p:spPr>
          <a:xfrm>
            <a:off x="628650" y="1100732"/>
            <a:ext cx="7886700" cy="769069"/>
          </a:xfrm>
        </p:spPr>
        <p:txBody>
          <a:bodyPr/>
          <a:lstStyle/>
          <a:p>
            <a:r>
              <a:rPr lang="en-US" dirty="0"/>
              <a:t>Putting it into practice</a:t>
            </a:r>
          </a:p>
        </p:txBody>
      </p:sp>
      <p:pic>
        <p:nvPicPr>
          <p:cNvPr id="2" name="Audio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137126440"/>
      </p:ext>
    </p:extLst>
  </p:cSld>
  <p:clrMapOvr>
    <a:masterClrMapping/>
  </p:clrMapOvr>
  <mc:AlternateContent xmlns:mc="http://schemas.openxmlformats.org/markup-compatibility/2006" xmlns:p14="http://schemas.microsoft.com/office/powerpoint/2010/main">
    <mc:Choice Requires="p14">
      <p:transition spd="slow" p14:dur="2000" advTm="23718"/>
    </mc:Choice>
    <mc:Fallback xmlns="">
      <p:transition spd="slow" advTm="237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276872"/>
            <a:ext cx="7886700" cy="3672408"/>
          </a:xfrm>
        </p:spPr>
        <p:txBody>
          <a:bodyPr>
            <a:noAutofit/>
          </a:bodyPr>
          <a:lstStyle/>
          <a:p>
            <a:pPr>
              <a:lnSpc>
                <a:spcPct val="100000"/>
              </a:lnSpc>
            </a:pPr>
            <a:r>
              <a:rPr lang="en-US" sz="2200" dirty="0"/>
              <a:t>Explain possible reasons behind misinformation while remaining empathetic, by saying things like:</a:t>
            </a:r>
            <a:r>
              <a:rPr lang="en-US" sz="2200" baseline="30000" dirty="0"/>
              <a:t>18</a:t>
            </a:r>
            <a:endParaRPr lang="en-US" sz="2200" dirty="0"/>
          </a:p>
          <a:p>
            <a:pPr lvl="1">
              <a:lnSpc>
                <a:spcPct val="100000"/>
              </a:lnSpc>
            </a:pPr>
            <a:r>
              <a:rPr lang="en-US" sz="2200" dirty="0"/>
              <a:t>“With so many different opinions being presented, it is reasonable to be worried about vaccine safety [</a:t>
            </a:r>
            <a:r>
              <a:rPr lang="en-US" sz="2200" i="1" dirty="0"/>
              <a:t>or adverse effects, or vaccine need, or vaccine timing</a:t>
            </a:r>
            <a:r>
              <a:rPr lang="en-US" sz="2200" dirty="0"/>
              <a:t>]. It is important to recognize that media and blogs do not always show accurate or all information and some of this information can be harmful or sensationalized for fear mongering or clicks.”</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34</a:t>
            </a:fld>
            <a:endParaRPr lang="en-US" dirty="0"/>
          </a:p>
        </p:txBody>
      </p:sp>
      <p:sp>
        <p:nvSpPr>
          <p:cNvPr id="5" name="Title 1"/>
          <p:cNvSpPr>
            <a:spLocks noGrp="1"/>
          </p:cNvSpPr>
          <p:nvPr>
            <p:ph type="title"/>
          </p:nvPr>
        </p:nvSpPr>
        <p:spPr>
          <a:xfrm>
            <a:off x="628649" y="1365306"/>
            <a:ext cx="7886700" cy="769069"/>
          </a:xfrm>
        </p:spPr>
        <p:txBody>
          <a:bodyPr/>
          <a:lstStyle/>
          <a:p>
            <a:r>
              <a:rPr lang="en-US" dirty="0"/>
              <a:t>Putting it into practice</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02578489"/>
      </p:ext>
    </p:extLst>
  </p:cSld>
  <p:clrMapOvr>
    <a:masterClrMapping/>
  </p:clrMapOvr>
  <mc:AlternateContent xmlns:mc="http://schemas.openxmlformats.org/markup-compatibility/2006" xmlns:p14="http://schemas.microsoft.com/office/powerpoint/2010/main">
    <mc:Choice Requires="p14">
      <p:transition spd="slow" p14:dur="2000" advTm="34810"/>
    </mc:Choice>
    <mc:Fallback xmlns="">
      <p:transition spd="slow" advTm="34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276872"/>
            <a:ext cx="7886700" cy="3672408"/>
          </a:xfrm>
        </p:spPr>
        <p:txBody>
          <a:bodyPr>
            <a:noAutofit/>
          </a:bodyPr>
          <a:lstStyle/>
          <a:p>
            <a:pPr>
              <a:lnSpc>
                <a:spcPct val="100000"/>
              </a:lnSpc>
            </a:pPr>
            <a:r>
              <a:rPr lang="en-US" dirty="0"/>
              <a:t>Repeat factual information:</a:t>
            </a:r>
            <a:r>
              <a:rPr lang="en-US" baseline="30000" dirty="0"/>
              <a:t>18</a:t>
            </a:r>
            <a:endParaRPr lang="en-US" dirty="0"/>
          </a:p>
          <a:p>
            <a:pPr lvl="1">
              <a:lnSpc>
                <a:spcPct val="100000"/>
              </a:lnSpc>
              <a:spcAft>
                <a:spcPts val="500"/>
              </a:spcAft>
            </a:pPr>
            <a:r>
              <a:rPr lang="en-US" dirty="0"/>
              <a:t>Substantial evidence exists regarding the </a:t>
            </a:r>
            <a:r>
              <a:rPr lang="en-US" b="1" dirty="0"/>
              <a:t>safety of the vaccine that has been demonstrated in millions of patients.</a:t>
            </a:r>
          </a:p>
          <a:p>
            <a:pPr marL="457200" lvl="1" indent="0" algn="ctr">
              <a:lnSpc>
                <a:spcPct val="100000"/>
              </a:lnSpc>
              <a:spcAft>
                <a:spcPts val="500"/>
              </a:spcAft>
              <a:buNone/>
            </a:pPr>
            <a:r>
              <a:rPr lang="en-US" dirty="0"/>
              <a:t>OR</a:t>
            </a:r>
          </a:p>
          <a:p>
            <a:pPr lvl="1">
              <a:lnSpc>
                <a:spcPct val="100000"/>
              </a:lnSpc>
              <a:spcAft>
                <a:spcPts val="500"/>
              </a:spcAft>
            </a:pPr>
            <a:r>
              <a:rPr lang="en-US" dirty="0"/>
              <a:t>Substantial evidence exists regarding the </a:t>
            </a:r>
            <a:r>
              <a:rPr lang="en-US" b="1" dirty="0"/>
              <a:t>temporary and mild nature of adverse effects.</a:t>
            </a:r>
          </a:p>
          <a:p>
            <a:pPr marL="457200" lvl="1" indent="0" algn="ctr">
              <a:lnSpc>
                <a:spcPct val="100000"/>
              </a:lnSpc>
              <a:spcAft>
                <a:spcPts val="500"/>
              </a:spcAft>
              <a:buNone/>
            </a:pPr>
            <a:r>
              <a:rPr lang="en-US" dirty="0"/>
              <a:t>OR</a:t>
            </a:r>
          </a:p>
          <a:p>
            <a:pPr lvl="1">
              <a:lnSpc>
                <a:spcPct val="100000"/>
              </a:lnSpc>
              <a:spcAft>
                <a:spcPts val="500"/>
              </a:spcAft>
            </a:pPr>
            <a:r>
              <a:rPr lang="en-US" dirty="0"/>
              <a:t>Substantial evidence exists regarding the </a:t>
            </a:r>
            <a:r>
              <a:rPr lang="en-US" b="1" dirty="0"/>
              <a:t>need for the vaccine to protect individuals and prevent outbreaks</a:t>
            </a:r>
            <a:r>
              <a:rPr lang="en-US" dirty="0"/>
              <a:t>.</a:t>
            </a:r>
          </a:p>
          <a:p>
            <a:pPr lvl="1">
              <a:lnSpc>
                <a:spcPct val="100000"/>
              </a:lnSpc>
              <a:spcAft>
                <a:spcPts val="500"/>
              </a:spcAft>
            </a:pPr>
            <a:endParaRPr lang="en-US" sz="18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35</a:t>
            </a:fld>
            <a:endParaRPr lang="en-US" dirty="0"/>
          </a:p>
        </p:txBody>
      </p:sp>
      <p:sp>
        <p:nvSpPr>
          <p:cNvPr id="5" name="Title 1"/>
          <p:cNvSpPr>
            <a:spLocks noGrp="1"/>
          </p:cNvSpPr>
          <p:nvPr>
            <p:ph type="title"/>
          </p:nvPr>
        </p:nvSpPr>
        <p:spPr>
          <a:xfrm>
            <a:off x="628649" y="1365306"/>
            <a:ext cx="7886700" cy="769069"/>
          </a:xfrm>
        </p:spPr>
        <p:txBody>
          <a:bodyPr/>
          <a:lstStyle/>
          <a:p>
            <a:r>
              <a:rPr lang="en-US" dirty="0"/>
              <a:t>Putting it into practice</a:t>
            </a:r>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600118269"/>
      </p:ext>
    </p:extLst>
  </p:cSld>
  <p:clrMapOvr>
    <a:masterClrMapping/>
  </p:clrMapOvr>
  <mc:AlternateContent xmlns:mc="http://schemas.openxmlformats.org/markup-compatibility/2006" xmlns:p14="http://schemas.microsoft.com/office/powerpoint/2010/main">
    <mc:Choice Requires="p14">
      <p:transition spd="slow" p14:dur="2000" advTm="25395"/>
    </mc:Choice>
    <mc:Fallback xmlns="">
      <p:transition spd="slow" advTm="25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604081" y="2132856"/>
            <a:ext cx="7886700" cy="4032448"/>
          </a:xfrm>
        </p:spPr>
        <p:txBody>
          <a:bodyPr>
            <a:normAutofit/>
          </a:bodyPr>
          <a:lstStyle/>
          <a:p>
            <a:pPr marL="0" indent="0">
              <a:lnSpc>
                <a:spcPct val="100000"/>
              </a:lnSpc>
              <a:buNone/>
            </a:pPr>
            <a:r>
              <a:rPr lang="en-US" dirty="0"/>
              <a:t>The goal is not to convince or convert those firmly against vaccines. Your goal is to share evidence-based information so people can make informed decisions and learn how to recognize fact-based information – even if just </a:t>
            </a:r>
            <a:br>
              <a:rPr lang="en-US" dirty="0"/>
            </a:br>
            <a:r>
              <a:rPr lang="en-US" dirty="0"/>
              <a:t>for yourself!</a:t>
            </a:r>
            <a:br>
              <a:rPr lang="en-US" dirty="0"/>
            </a:br>
            <a:endParaRPr lang="en-US" dirty="0"/>
          </a:p>
          <a:p>
            <a:pPr marL="0" indent="0">
              <a:lnSpc>
                <a:spcPct val="100000"/>
              </a:lnSpc>
              <a:buNone/>
            </a:pPr>
            <a:r>
              <a:rPr lang="en-US" b="1" dirty="0"/>
              <a:t>Focus on:</a:t>
            </a:r>
          </a:p>
          <a:p>
            <a:pPr>
              <a:lnSpc>
                <a:spcPct val="100000"/>
              </a:lnSpc>
            </a:pPr>
            <a:r>
              <a:rPr lang="en-US" dirty="0"/>
              <a:t>Listening and learning about reasons for vaccine hesitancy</a:t>
            </a:r>
          </a:p>
          <a:p>
            <a:pPr>
              <a:lnSpc>
                <a:spcPct val="100000"/>
              </a:lnSpc>
            </a:pPr>
            <a:r>
              <a:rPr lang="en-US" dirty="0"/>
              <a:t>Engage in a conversation about questions and concerns</a:t>
            </a:r>
            <a:r>
              <a:rPr lang="en-US" baseline="30000" dirty="0"/>
              <a:t>3</a:t>
            </a:r>
            <a:r>
              <a:rPr lang="en-US" dirty="0"/>
              <a:t> </a:t>
            </a:r>
          </a:p>
          <a:p>
            <a:pPr>
              <a:lnSpc>
                <a:spcPct val="100000"/>
              </a:lnSpc>
            </a:pPr>
            <a:r>
              <a:rPr lang="en-US" dirty="0"/>
              <a:t>Refer to one-pager discussion points and handouts that can be shared</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36</a:t>
            </a:fld>
            <a:endParaRPr lang="en-US" dirty="0"/>
          </a:p>
        </p:txBody>
      </p:sp>
      <p:pic>
        <p:nvPicPr>
          <p:cNvPr id="5" name="Graphic 4">
            <a:extLst>
              <a:ext uri="{FF2B5EF4-FFF2-40B4-BE49-F238E27FC236}">
                <a16:creationId xmlns:a16="http://schemas.microsoft.com/office/drawing/2014/main" id="{F89D8E1F-E3DD-4D30-6E4F-BC0587C5B97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82769" y="3068960"/>
            <a:ext cx="1645331" cy="1645331"/>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318533593"/>
      </p:ext>
    </p:extLst>
  </p:cSld>
  <p:clrMapOvr>
    <a:masterClrMapping/>
  </p:clrMapOvr>
  <mc:AlternateContent xmlns:mc="http://schemas.openxmlformats.org/markup-compatibility/2006" xmlns:p14="http://schemas.microsoft.com/office/powerpoint/2010/main">
    <mc:Choice Requires="p14">
      <p:transition spd="slow" p14:dur="2000" advTm="38736"/>
    </mc:Choice>
    <mc:Fallback xmlns="">
      <p:transition spd="slow" advTm="387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KTP 2024">
      <a:dk1>
        <a:srgbClr val="000000"/>
      </a:dk1>
      <a:lt1>
        <a:srgbClr val="FFFFFF"/>
      </a:lt1>
      <a:dk2>
        <a:srgbClr val="44546A"/>
      </a:dk2>
      <a:lt2>
        <a:srgbClr val="E7E6E6"/>
      </a:lt2>
      <a:accent1>
        <a:srgbClr val="000D64"/>
      </a:accent1>
      <a:accent2>
        <a:srgbClr val="8CB84B"/>
      </a:accent2>
      <a:accent3>
        <a:srgbClr val="9E9E9E"/>
      </a:accent3>
      <a:accent4>
        <a:srgbClr val="0069A9"/>
      </a:accent4>
      <a:accent5>
        <a:srgbClr val="66A5CB"/>
      </a:accent5>
      <a:accent6>
        <a:srgbClr val="333691"/>
      </a:accent6>
      <a:hlink>
        <a:srgbClr val="0069A9"/>
      </a:hlink>
      <a:folHlink>
        <a:srgbClr val="20151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TP_Presentation_Template_2024" id="{CD77A7A0-6F00-3943-A7D2-E09C4C14F2AC}" vid="{49B3BCBE-2995-9147-9F4A-E4880D6583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Resource Document" ma:contentTypeID="0x010100FF2D2F39482BE5458CA9CDA49A87AA64000BE3EE26EAA8774995E06790B09CC106" ma:contentTypeVersion="15" ma:contentTypeDescription="" ma:contentTypeScope="" ma:versionID="81a2d75d77d9fcfdf11748509394936b">
  <xsd:schema xmlns:xsd="http://www.w3.org/2001/XMLSchema" xmlns:xs="http://www.w3.org/2001/XMLSchema" xmlns:p="http://schemas.microsoft.com/office/2006/metadata/properties" xmlns:ns2="096c58e8-8716-40f2-bffe-ba48efd422ef" xmlns:ns3="ddd86614-e075-45fd-ad75-7be4b83b486d" targetNamespace="http://schemas.microsoft.com/office/2006/metadata/properties" ma:root="true" ma:fieldsID="853dddf609d999eb5b21683a275a5bf3" ns2:_="" ns3:_="">
    <xsd:import namespace="096c58e8-8716-40f2-bffe-ba48efd422ef"/>
    <xsd:import namespace="ddd86614-e075-45fd-ad75-7be4b83b486d"/>
    <xsd:element name="properties">
      <xsd:complexType>
        <xsd:sequence>
          <xsd:element name="documentManagement">
            <xsd:complexType>
              <xsd:all>
                <xsd:element ref="ns2:ResourceID" minOccurs="0"/>
                <xsd:element ref="ns2:FormType" minOccurs="0"/>
                <xsd:element ref="ns2:FormUser" minOccurs="0"/>
                <xsd:element ref="ns2:PolicyFunctionArea" minOccurs="0"/>
                <xsd:element ref="ns3:ResourceCategoryTaxHTField0" minOccurs="0"/>
                <xsd:element ref="ns3:TaxCatchAll" minOccurs="0"/>
                <xsd:element ref="ns3:TaxCatchAllLabel" minOccurs="0"/>
                <xsd:element ref="ns3:PolicyIDMMTaxHTField0" minOccurs="0"/>
                <xsd:element ref="ns3:OAHPPLocationTaxHTField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6c58e8-8716-40f2-bffe-ba48efd422ef" elementFormDefault="qualified">
    <xsd:import namespace="http://schemas.microsoft.com/office/2006/documentManagement/types"/>
    <xsd:import namespace="http://schemas.microsoft.com/office/infopath/2007/PartnerControls"/>
    <xsd:element name="ResourceID" ma:index="2" nillable="true" ma:displayName="Resource ID" ma:description="Unique identifier if applicable (i.e. form number)" ma:internalName="ResourceID">
      <xsd:simpleType>
        <xsd:restriction base="dms:Text">
          <xsd:maxLength value="15"/>
        </xsd:restriction>
      </xsd:simpleType>
    </xsd:element>
    <xsd:element name="FormType" ma:index="3" nillable="true" ma:displayName="Resource Type" ma:format="Dropdown" ma:internalName="FormType">
      <xsd:simpleType>
        <xsd:restriction base="dms:Choice">
          <xsd:enumeration value="Form"/>
          <xsd:enumeration value="Guidelines"/>
          <xsd:enumeration value="Policy"/>
          <xsd:enumeration value="Procedures/How To"/>
          <xsd:enumeration value="Publication/Journal/Literature"/>
          <xsd:enumeration value="Retention Schedule"/>
          <xsd:enumeration value="System Documentation"/>
          <xsd:enumeration value="Tools/Templates"/>
          <xsd:enumeration value="Training Material"/>
        </xsd:restriction>
      </xsd:simpleType>
    </xsd:element>
    <xsd:element name="FormUser" ma:index="6" nillable="true" ma:displayName="Resource User" ma:default="End User" ma:format="Dropdown" ma:internalName="FormUser">
      <xsd:simpleType>
        <xsd:restriction base="dms:Choice">
          <xsd:enumeration value="End User"/>
          <xsd:enumeration value="Processor"/>
          <xsd:enumeration value="Manager"/>
        </xsd:restriction>
      </xsd:simpleType>
    </xsd:element>
    <xsd:element name="PolicyFunctionArea" ma:index="7" nillable="true" ma:displayName="Function Area" ma:format="Dropdown" ma:internalName="PolicyFunctionArea">
      <xsd:simpleType>
        <xsd:restriction base="dms:Choice">
          <xsd:enumeration value="Board"/>
          <xsd:enumeration value="Communications"/>
          <xsd:enumeration value="Facilities"/>
          <xsd:enumeration value="Finance / Procurement"/>
          <xsd:enumeration value="Human Resources"/>
          <xsd:enumeration value="IT / IM"/>
          <xsd:enumeration value="Programs / Departments"/>
          <xsd:enumeration value="Corporate"/>
          <xsd:enumeration value="Research and Academic"/>
          <xsd:enumeration value="Risk Management"/>
          <xsd:enumeration value="COOP"/>
        </xsd:restriction>
      </xsd:simpleType>
    </xsd:element>
  </xsd:schema>
  <xsd:schema xmlns:xsd="http://www.w3.org/2001/XMLSchema" xmlns:xs="http://www.w3.org/2001/XMLSchema" xmlns:dms="http://schemas.microsoft.com/office/2006/documentManagement/types" xmlns:pc="http://schemas.microsoft.com/office/infopath/2007/PartnerControls" targetNamespace="ddd86614-e075-45fd-ad75-7be4b83b486d" elementFormDefault="qualified">
    <xsd:import namespace="http://schemas.microsoft.com/office/2006/documentManagement/types"/>
    <xsd:import namespace="http://schemas.microsoft.com/office/infopath/2007/PartnerControls"/>
    <xsd:element name="ResourceCategoryTaxHTField0" ma:index="12" nillable="true" ma:taxonomy="true" ma:internalName="ResourceCategoryTaxHTField0" ma:taxonomyFieldName="ResourceCategory" ma:displayName="Resource Category" ma:default="" ma:fieldId="{c111e853-a6f9-401a-a808-f989a83d6349}" ma:taxonomyMulti="true" ma:sspId="49902157-4f79-49bc-a821-2837ff72634b" ma:termSetId="187940e3-f30d-4732-8b67-0fdf0e2b2e8d" ma:anchorId="00000000-0000-0000-0000-000000000000" ma:open="true" ma:isKeyword="false">
      <xsd:complexType>
        <xsd:sequence>
          <xsd:element ref="pc:Terms" minOccurs="0" maxOccurs="1"/>
        </xsd:sequence>
      </xsd:complexType>
    </xsd:element>
    <xsd:element name="TaxCatchAll" ma:index="13" nillable="true" ma:displayName="Taxonomy Catch All Column" ma:hidden="true" ma:list="{f78954d5-acc0-4ffb-98ec-a1572a064751}" ma:internalName="TaxCatchAll" ma:showField="CatchAllData" ma:web="ddd86614-e075-45fd-ad75-7be4b83b486d">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f78954d5-acc0-4ffb-98ec-a1572a064751}" ma:internalName="TaxCatchAllLabel" ma:readOnly="true" ma:showField="CatchAllDataLabel" ma:web="ddd86614-e075-45fd-ad75-7be4b83b486d">
      <xsd:complexType>
        <xsd:complexContent>
          <xsd:extension base="dms:MultiChoiceLookup">
            <xsd:sequence>
              <xsd:element name="Value" type="dms:Lookup" maxOccurs="unbounded" minOccurs="0" nillable="true"/>
            </xsd:sequence>
          </xsd:extension>
        </xsd:complexContent>
      </xsd:complexType>
    </xsd:element>
    <xsd:element name="PolicyIDMMTaxHTField0" ma:index="16" nillable="true" ma:taxonomy="true" ma:internalName="PolicyIDMMTaxHTField0" ma:taxonomyFieldName="PolicyIDMM" ma:displayName="Policy ID" ma:default="" ma:fieldId="{7a1a90a9-82a7-4443-8702-e896b2bb4532}" ma:taxonomyMulti="true" ma:sspId="49902157-4f79-49bc-a821-2837ff72634b" ma:termSetId="4a0ee074-4e72-486b-bc89-125890390ec9" ma:anchorId="00000000-0000-0000-0000-000000000000" ma:open="true" ma:isKeyword="false">
      <xsd:complexType>
        <xsd:sequence>
          <xsd:element ref="pc:Terms" minOccurs="0" maxOccurs="1"/>
        </xsd:sequence>
      </xsd:complexType>
    </xsd:element>
    <xsd:element name="OAHPPLocationTaxHTField0" ma:index="19" nillable="true" ma:taxonomy="true" ma:internalName="OAHPPLocationTaxHTField0" ma:taxonomyFieldName="OAHPPLocation" ma:displayName="OAHPP Location" ma:default="" ma:fieldId="{25763e75-9f32-4244-af97-f669a3af9b62}" ma:taxonomyMulti="true" ma:sspId="49902157-4f79-49bc-a821-2837ff72634b" ma:termSetId="ee7422e9-b857-4b3b-a338-76174fb6dd79" ma:anchorId="00000000-0000-0000-0000-000000000000" ma:open="false" ma:isKeyword="false">
      <xsd:complexType>
        <xsd:sequence>
          <xsd:element ref="pc:Terms" minOccurs="0" maxOccurs="1"/>
        </xsd:sequence>
      </xsd:complex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ma:index="18"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LongProp xmlns="" name="OAHPPLocationTaxHTField0"><![CDATA[ALL|9a2671d7-c4d2-4a5e-95f7-b27107612865;Head Office|602d3fbf-925e-485a-a5b0-47981dae1253;PHL|ec98a33f-c22a-4877-9027-f70b81412b51;RICN|6ea63de3-ce01-4f6e-b01c-b53902978101;1075 Bay Street|516f4638-d9ff-4d03-8ffc-028db6e39066;480 University Avenue|96e84714-4c49-4e8b-9a26-df8291d12c4a;All|e4e26f8d-580b-4e1d-9cd1-688ec0f9c5a9;ALL|8bd18b8f-fd4d-44f5-950b-f67ae48186c0;Hamilton|691925e1-35b0-4788-a250-10d4c484d987;Kingston|8f5d76a6-b0b6-43e1-b5cf-8f5586f9ce7d;London|e67bd978-5dc9-4f6b-82ab-76da3fe8b7a1;Orillia|b8a724b7-9139-48e1-bd5d-763635e58979;Ottawa|95a6538a-6ba2-4be6-b74c-ed79773a9a6e;Peterborough|f186f995-adb4-4b24-8802-abbb7868f291;Sault Ste Marie|b8926c8e-982e-4642-9f67-4c8eadb80b17;Sudbury|9e7b06e5-8b9f-413d-b491-2f5135873405;Thunder Bay|e43220e7-f470-4bcb-a9af-fb21f87d62b1;Timmins|564f757d-aefe-4788-92e1-a57322d27545;Toronto|86337a21-f33f-4cc7-b185-12edb0b2be69;ALL|7043ba9b-1efb-465f-90fd-a5ccbb039413;CEICN|87791ad2-3c37-4005-8db8-c803279c879d;CICN|82f3db01-9a24-4a34-8101-b26ed27192a7;CRICN|dc60da81-99bb-4d84-a006-1332e616373f;CSICN|007469c0-8ac0-40bc-b905-bc570f25ee58;CWICN|48c2184a-b6c7-4a82-ad54-70e05e842508;ESCICN|e15ab312-4513-4c6f-9d46-d08f0a44a237;MHICN|32f43c42-b91d-4a31-926a-a0ed4e3ab625;NEOICN|5c7b8e9f-c323-4328-a73a-30f9e116988a;NSMICN|42c5f2fe-385d-4a6e-87fb-3ed1094985d5;NWOICN|092a4148-cc72-43bb-b1e3-733b51aa639a;SEOICN|ec0fe43d-fc64-4f6f-8c6a-8d4c5d6089da;SWOICN|76da14b8-83d8-4da7-be3c-146d21cc137d;TCICN|ed46aaac-eb22-47b5-92b5-837f8e95a05e;WWICN|a586fd9c-e7ba-45d6-a7a6-025f542d4a0a]]></LongProp>
  <LongProp xmlns="" name="TaxCatchAll"><![CDATA[2124;#;#1893;#;#1880;#;#1879;#;#1878;#;#1877;#;#1876;#;#1979;#;#1978;#;#1977;#;#1976;#;#1975;#;#1974;#;#1973;#;#1972;#;#1971;#;#579;#;#1969;#;#1968;#;#1967;#;#1966;#;#1954;#;#1953;#;#1952;#;#1951;#;#1950;#;#1949;#;#2156;#;#2155;#;#2154;#;#2152;#;#1930;#;#1929;#;#1928;#;#1970;#]]></LongProp>
</Long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5.xml><?xml version="1.0" encoding="utf-8"?>
<p:properties xmlns:p="http://schemas.microsoft.com/office/2006/metadata/properties" xmlns:xsi="http://www.w3.org/2001/XMLSchema-instance" xmlns:pc="http://schemas.microsoft.com/office/infopath/2007/PartnerControls">
  <documentManagement>
    <PolicyIDMMTaxHTField0 xmlns="ddd86614-e075-45fd-ad75-7be4b83b486d">
      <Terms xmlns="http://schemas.microsoft.com/office/infopath/2007/PartnerControls"/>
    </PolicyIDMMTaxHTField0>
    <FormUser xmlns="096c58e8-8716-40f2-bffe-ba48efd422ef">End User</FormUser>
    <PolicyFunctionArea xmlns="096c58e8-8716-40f2-bffe-ba48efd422ef">Communications</PolicyFunctionArea>
    <FormType xmlns="096c58e8-8716-40f2-bffe-ba48efd422ef">Tools/Templates</FormType>
    <ResourceID xmlns="096c58e8-8716-40f2-bffe-ba48efd422ef" xsi:nil="true"/>
    <TaxCatchAll xmlns="ddd86614-e075-45fd-ad75-7be4b83b486d">
      <Value>2124</Value>
      <Value>1893</Value>
      <Value>1880</Value>
      <Value>1879</Value>
      <Value>1878</Value>
      <Value>1877</Value>
      <Value>1876</Value>
      <Value>1979</Value>
      <Value>1978</Value>
      <Value>1977</Value>
      <Value>1976</Value>
      <Value>1975</Value>
      <Value>1974</Value>
      <Value>1973</Value>
      <Value>1972</Value>
      <Value>1971</Value>
      <Value>579</Value>
      <Value>1969</Value>
      <Value>1968</Value>
      <Value>1967</Value>
      <Value>1966</Value>
      <Value>1954</Value>
      <Value>1953</Value>
      <Value>1952</Value>
      <Value>1951</Value>
      <Value>1950</Value>
      <Value>1949</Value>
      <Value>2156</Value>
      <Value>2155</Value>
      <Value>2152</Value>
      <Value>1930</Value>
      <Value>1929</Value>
      <Value>1928</Value>
      <Value>1970</Value>
    </TaxCatchAll>
    <ResourceCategoryTaxHTField0 xmlns="ddd86614-e075-45fd-ad75-7be4b83b486d">
      <Terms xmlns="http://schemas.microsoft.com/office/infopath/2007/PartnerControls">
        <TermInfo xmlns="http://schemas.microsoft.com/office/infopath/2007/PartnerControls">
          <TermName xmlns="http://schemas.microsoft.com/office/infopath/2007/PartnerControls">Templates</TermName>
          <TermId xmlns="http://schemas.microsoft.com/office/infopath/2007/PartnerControls">8b9833f7-6ddd-4a9e-82ef-b4e6b12e4151</TermId>
        </TermInfo>
      </Terms>
    </ResourceCategoryTaxHTField0>
    <OAHPPLocationTaxHTField0 xmlns="ddd86614-e075-45fd-ad75-7be4b83b486d">
      <Terms xmlns="http://schemas.microsoft.com/office/infopath/2007/PartnerControls">
        <TermInfo xmlns="http://schemas.microsoft.com/office/infopath/2007/PartnerControls">
          <TermName xmlns="http://schemas.microsoft.com/office/infopath/2007/PartnerControls">ALL</TermName>
          <TermId xmlns="http://schemas.microsoft.com/office/infopath/2007/PartnerControls">9a2671d7-c4d2-4a5e-95f7-b27107612865</TermId>
        </TermInfo>
        <TermInfo xmlns="http://schemas.microsoft.com/office/infopath/2007/PartnerControls">
          <TermName xmlns="http://schemas.microsoft.com/office/infopath/2007/PartnerControls">Head Office</TermName>
          <TermId xmlns="http://schemas.microsoft.com/office/infopath/2007/PartnerControls">602d3fbf-925e-485a-a5b0-47981dae1253</TermId>
        </TermInfo>
        <TermInfo xmlns="http://schemas.microsoft.com/office/infopath/2007/PartnerControls">
          <TermName xmlns="http://schemas.microsoft.com/office/infopath/2007/PartnerControls">PHL</TermName>
          <TermId xmlns="http://schemas.microsoft.com/office/infopath/2007/PartnerControls">ec98a33f-c22a-4877-9027-f70b81412b51</TermId>
        </TermInfo>
        <TermInfo xmlns="http://schemas.microsoft.com/office/infopath/2007/PartnerControls">
          <TermName xmlns="http://schemas.microsoft.com/office/infopath/2007/PartnerControls">RICN</TermName>
          <TermId xmlns="http://schemas.microsoft.com/office/infopath/2007/PartnerControls">6ea63de3-ce01-4f6e-b01c-b53902978101</TermId>
        </TermInfo>
        <TermInfo xmlns="http://schemas.microsoft.com/office/infopath/2007/PartnerControls">
          <TermName xmlns="http://schemas.microsoft.com/office/infopath/2007/PartnerControls">480 University Avenue</TermName>
          <TermId xmlns="http://schemas.microsoft.com/office/infopath/2007/PartnerControls">96e84714-4c49-4e8b-9a26-df8291d12c4a</TermId>
        </TermInfo>
        <TermInfo xmlns="http://schemas.microsoft.com/office/infopath/2007/PartnerControls">
          <TermName xmlns="http://schemas.microsoft.com/office/infopath/2007/PartnerControls">ALL</TermName>
          <TermId xmlns="http://schemas.microsoft.com/office/infopath/2007/PartnerControls">e4e26f8d-580b-4e1d-9cd1-688ec0f9c5a9</TermId>
        </TermInfo>
        <TermInfo xmlns="http://schemas.microsoft.com/office/infopath/2007/PartnerControls">
          <TermName xmlns="http://schemas.microsoft.com/office/infopath/2007/PartnerControls">ALL</TermName>
          <TermId xmlns="http://schemas.microsoft.com/office/infopath/2007/PartnerControls">8bd18b8f-fd4d-44f5-950b-f67ae48186c0</TermId>
        </TermInfo>
        <TermInfo xmlns="http://schemas.microsoft.com/office/infopath/2007/PartnerControls">
          <TermName xmlns="http://schemas.microsoft.com/office/infopath/2007/PartnerControls">Hamilton</TermName>
          <TermId xmlns="http://schemas.microsoft.com/office/infopath/2007/PartnerControls">691925e1-35b0-4788-a250-10d4c484d987</TermId>
        </TermInfo>
        <TermInfo xmlns="http://schemas.microsoft.com/office/infopath/2007/PartnerControls">
          <TermName xmlns="http://schemas.microsoft.com/office/infopath/2007/PartnerControls">Kingston</TermName>
          <TermId xmlns="http://schemas.microsoft.com/office/infopath/2007/PartnerControls">8f5d76a6-b0b6-43e1-b5cf-8f5586f9ce7d</TermId>
        </TermInfo>
        <TermInfo xmlns="http://schemas.microsoft.com/office/infopath/2007/PartnerControls">
          <TermName xmlns="http://schemas.microsoft.com/office/infopath/2007/PartnerControls">London</TermName>
          <TermId xmlns="http://schemas.microsoft.com/office/infopath/2007/PartnerControls">e67bd978-5dc9-4f6b-82ab-76da3fe8b7a1</TermId>
        </TermInfo>
        <TermInfo xmlns="http://schemas.microsoft.com/office/infopath/2007/PartnerControls">
          <TermName xmlns="http://schemas.microsoft.com/office/infopath/2007/PartnerControls">Orillia</TermName>
          <TermId xmlns="http://schemas.microsoft.com/office/infopath/2007/PartnerControls">b8a724b7-9139-48e1-bd5d-763635e58979</TermId>
        </TermInfo>
        <TermInfo xmlns="http://schemas.microsoft.com/office/infopath/2007/PartnerControls">
          <TermName xmlns="http://schemas.microsoft.com/office/infopath/2007/PartnerControls">Ottawa</TermName>
          <TermId xmlns="http://schemas.microsoft.com/office/infopath/2007/PartnerControls">95a6538a-6ba2-4be6-b74c-ed79773a9a6e</TermId>
        </TermInfo>
        <TermInfo xmlns="http://schemas.microsoft.com/office/infopath/2007/PartnerControls">
          <TermName xmlns="http://schemas.microsoft.com/office/infopath/2007/PartnerControls">Peterborough</TermName>
          <TermId xmlns="http://schemas.microsoft.com/office/infopath/2007/PartnerControls">f186f995-adb4-4b24-8802-abbb7868f291</TermId>
        </TermInfo>
        <TermInfo xmlns="http://schemas.microsoft.com/office/infopath/2007/PartnerControls">
          <TermName xmlns="http://schemas.microsoft.com/office/infopath/2007/PartnerControls">Sault Ste Marie</TermName>
          <TermId xmlns="http://schemas.microsoft.com/office/infopath/2007/PartnerControls">b8926c8e-982e-4642-9f67-4c8eadb80b17</TermId>
        </TermInfo>
        <TermInfo xmlns="http://schemas.microsoft.com/office/infopath/2007/PartnerControls">
          <TermName xmlns="http://schemas.microsoft.com/office/infopath/2007/PartnerControls">Sudbury</TermName>
          <TermId xmlns="http://schemas.microsoft.com/office/infopath/2007/PartnerControls">9e7b06e5-8b9f-413d-b491-2f5135873405</TermId>
        </TermInfo>
        <TermInfo xmlns="http://schemas.microsoft.com/office/infopath/2007/PartnerControls">
          <TermName xmlns="http://schemas.microsoft.com/office/infopath/2007/PartnerControls">Thunder Bay</TermName>
          <TermId xmlns="http://schemas.microsoft.com/office/infopath/2007/PartnerControls">e43220e7-f470-4bcb-a9af-fb21f87d62b1</TermId>
        </TermInfo>
        <TermInfo xmlns="http://schemas.microsoft.com/office/infopath/2007/PartnerControls">
          <TermName xmlns="http://schemas.microsoft.com/office/infopath/2007/PartnerControls">Timmins</TermName>
          <TermId xmlns="http://schemas.microsoft.com/office/infopath/2007/PartnerControls">564f757d-aefe-4788-92e1-a57322d27545</TermId>
        </TermInfo>
        <TermInfo xmlns="http://schemas.microsoft.com/office/infopath/2007/PartnerControls">
          <TermName xmlns="http://schemas.microsoft.com/office/infopath/2007/PartnerControls">Toronto</TermName>
          <TermId xmlns="http://schemas.microsoft.com/office/infopath/2007/PartnerControls">86337a21-f33f-4cc7-b185-12edb0b2be69</TermId>
        </TermInfo>
        <TermInfo xmlns="http://schemas.microsoft.com/office/infopath/2007/PartnerControls">
          <TermName xmlns="http://schemas.microsoft.com/office/infopath/2007/PartnerControls">ALL</TermName>
          <TermId xmlns="http://schemas.microsoft.com/office/infopath/2007/PartnerControls">7043ba9b-1efb-465f-90fd-a5ccbb039413</TermId>
        </TermInfo>
        <TermInfo xmlns="http://schemas.microsoft.com/office/infopath/2007/PartnerControls">
          <TermName xmlns="http://schemas.microsoft.com/office/infopath/2007/PartnerControls">CEICN</TermName>
          <TermId xmlns="http://schemas.microsoft.com/office/infopath/2007/PartnerControls">87791ad2-3c37-4005-8db8-c803279c879d</TermId>
        </TermInfo>
        <TermInfo xmlns="http://schemas.microsoft.com/office/infopath/2007/PartnerControls">
          <TermName xmlns="http://schemas.microsoft.com/office/infopath/2007/PartnerControls">CICN</TermName>
          <TermId xmlns="http://schemas.microsoft.com/office/infopath/2007/PartnerControls">82f3db01-9a24-4a34-8101-b26ed27192a7</TermId>
        </TermInfo>
        <TermInfo xmlns="http://schemas.microsoft.com/office/infopath/2007/PartnerControls">
          <TermName xmlns="http://schemas.microsoft.com/office/infopath/2007/PartnerControls">CRICN</TermName>
          <TermId xmlns="http://schemas.microsoft.com/office/infopath/2007/PartnerControls">dc60da81-99bb-4d84-a006-1332e616373f</TermId>
        </TermInfo>
        <TermInfo xmlns="http://schemas.microsoft.com/office/infopath/2007/PartnerControls">
          <TermName xmlns="http://schemas.microsoft.com/office/infopath/2007/PartnerControls">CSICN</TermName>
          <TermId xmlns="http://schemas.microsoft.com/office/infopath/2007/PartnerControls">007469c0-8ac0-40bc-b905-bc570f25ee58</TermId>
        </TermInfo>
        <TermInfo xmlns="http://schemas.microsoft.com/office/infopath/2007/PartnerControls">
          <TermName xmlns="http://schemas.microsoft.com/office/infopath/2007/PartnerControls">CWICN</TermName>
          <TermId xmlns="http://schemas.microsoft.com/office/infopath/2007/PartnerControls">48c2184a-b6c7-4a82-ad54-70e05e842508</TermId>
        </TermInfo>
        <TermInfo xmlns="http://schemas.microsoft.com/office/infopath/2007/PartnerControls">
          <TermName xmlns="http://schemas.microsoft.com/office/infopath/2007/PartnerControls">ESCICN</TermName>
          <TermId xmlns="http://schemas.microsoft.com/office/infopath/2007/PartnerControls">e15ab312-4513-4c6f-9d46-d08f0a44a237</TermId>
        </TermInfo>
        <TermInfo xmlns="http://schemas.microsoft.com/office/infopath/2007/PartnerControls">
          <TermName xmlns="http://schemas.microsoft.com/office/infopath/2007/PartnerControls">MHICN</TermName>
          <TermId xmlns="http://schemas.microsoft.com/office/infopath/2007/PartnerControls">32f43c42-b91d-4a31-926a-a0ed4e3ab625</TermId>
        </TermInfo>
        <TermInfo xmlns="http://schemas.microsoft.com/office/infopath/2007/PartnerControls">
          <TermName xmlns="http://schemas.microsoft.com/office/infopath/2007/PartnerControls">NEOICN</TermName>
          <TermId xmlns="http://schemas.microsoft.com/office/infopath/2007/PartnerControls">5c7b8e9f-c323-4328-a73a-30f9e116988a</TermId>
        </TermInfo>
        <TermInfo xmlns="http://schemas.microsoft.com/office/infopath/2007/PartnerControls">
          <TermName xmlns="http://schemas.microsoft.com/office/infopath/2007/PartnerControls">NSMICN</TermName>
          <TermId xmlns="http://schemas.microsoft.com/office/infopath/2007/PartnerControls">42c5f2fe-385d-4a6e-87fb-3ed1094985d5</TermId>
        </TermInfo>
        <TermInfo xmlns="http://schemas.microsoft.com/office/infopath/2007/PartnerControls">
          <TermName xmlns="http://schemas.microsoft.com/office/infopath/2007/PartnerControls">NWOICN</TermName>
          <TermId xmlns="http://schemas.microsoft.com/office/infopath/2007/PartnerControls">092a4148-cc72-43bb-b1e3-733b51aa639a</TermId>
        </TermInfo>
        <TermInfo xmlns="http://schemas.microsoft.com/office/infopath/2007/PartnerControls">
          <TermName xmlns="http://schemas.microsoft.com/office/infopath/2007/PartnerControls">SEOICN</TermName>
          <TermId xmlns="http://schemas.microsoft.com/office/infopath/2007/PartnerControls">ec0fe43d-fc64-4f6f-8c6a-8d4c5d6089da</TermId>
        </TermInfo>
        <TermInfo xmlns="http://schemas.microsoft.com/office/infopath/2007/PartnerControls">
          <TermName xmlns="http://schemas.microsoft.com/office/infopath/2007/PartnerControls">SWOICN</TermName>
          <TermId xmlns="http://schemas.microsoft.com/office/infopath/2007/PartnerControls">76da14b8-83d8-4da7-be3c-146d21cc137d</TermId>
        </TermInfo>
        <TermInfo xmlns="http://schemas.microsoft.com/office/infopath/2007/PartnerControls">
          <TermName xmlns="http://schemas.microsoft.com/office/infopath/2007/PartnerControls">TCICN</TermName>
          <TermId xmlns="http://schemas.microsoft.com/office/infopath/2007/PartnerControls">ed46aaac-eb22-47b5-92b5-837f8e95a05e</TermId>
        </TermInfo>
        <TermInfo xmlns="http://schemas.microsoft.com/office/infopath/2007/PartnerControls">
          <TermName xmlns="http://schemas.microsoft.com/office/infopath/2007/PartnerControls">WWICN</TermName>
          <TermId xmlns="http://schemas.microsoft.com/office/infopath/2007/PartnerControls">a586fd9c-e7ba-45d6-a7a6-025f542d4a0a</TermId>
        </TermInfo>
      </Terms>
    </OAHPPLocationTaxHTField0>
    <_dlc_DocId xmlns="ddd86614-e075-45fd-ad75-7be4b83b486d">E7YEJEDTSY7N-342-240</_dlc_DocId>
    <_dlc_DocIdUrl xmlns="ddd86614-e075-45fd-ad75-7be4b83b486d">
      <Url>https://goto.oahpp.ca/resources/_layouts/DocIdRedir.aspx?ID=E7YEJEDTSY7N-342-240</Url>
      <Description>E7YEJEDTSY7N-342-240</Description>
    </_dlc_DocIdUrl>
  </documentManagement>
</p:properties>
</file>

<file path=customXml/itemProps1.xml><?xml version="1.0" encoding="utf-8"?>
<ds:datastoreItem xmlns:ds="http://schemas.openxmlformats.org/officeDocument/2006/customXml" ds:itemID="{3D4FC702-4ADF-40A4-B75C-EFECE7AF6E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6c58e8-8716-40f2-bffe-ba48efd422ef"/>
    <ds:schemaRef ds:uri="ddd86614-e075-45fd-ad75-7be4b83b48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93EF2CD-0E42-4320-B03A-E110151C5DFC}">
  <ds:schemaRefs>
    <ds:schemaRef ds:uri="http://schemas.microsoft.com/sharepoint/v3/contenttype/forms"/>
  </ds:schemaRefs>
</ds:datastoreItem>
</file>

<file path=customXml/itemProps3.xml><?xml version="1.0" encoding="utf-8"?>
<ds:datastoreItem xmlns:ds="http://schemas.openxmlformats.org/officeDocument/2006/customXml" ds:itemID="{4165C6F6-72CB-4791-8806-C1B1702AAC2F}">
  <ds:schemaRefs>
    <ds:schemaRef ds:uri="http://schemas.microsoft.com/office/2006/metadata/longProperties"/>
    <ds:schemaRef ds:uri=""/>
  </ds:schemaRefs>
</ds:datastoreItem>
</file>

<file path=customXml/itemProps4.xml><?xml version="1.0" encoding="utf-8"?>
<ds:datastoreItem xmlns:ds="http://schemas.openxmlformats.org/officeDocument/2006/customXml" ds:itemID="{3B83F255-5CDF-43E3-B028-1539FDAFD51D}">
  <ds:schemaRefs>
    <ds:schemaRef ds:uri="http://schemas.microsoft.com/sharepoint/events"/>
  </ds:schemaRefs>
</ds:datastoreItem>
</file>

<file path=customXml/itemProps5.xml><?xml version="1.0" encoding="utf-8"?>
<ds:datastoreItem xmlns:ds="http://schemas.openxmlformats.org/officeDocument/2006/customXml" ds:itemID="{8B4F8BC1-8E60-48D3-B9B5-BAA8901EAE80}">
  <ds:schemaRefs>
    <ds:schemaRef ds:uri="http://schemas.microsoft.com/office/2006/documentManagement/types"/>
    <ds:schemaRef ds:uri="ddd86614-e075-45fd-ad75-7be4b83b486d"/>
    <ds:schemaRef ds:uri="http://purl.org/dc/elements/1.1/"/>
    <ds:schemaRef ds:uri="http://schemas.microsoft.com/office/2006/metadata/properties"/>
    <ds:schemaRef ds:uri="http://purl.org/dc/terms/"/>
    <ds:schemaRef ds:uri="096c58e8-8716-40f2-bffe-ba48efd422ef"/>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20250224_Vaccine Champions_Module 3</Template>
  <TotalTime>8132</TotalTime>
  <Words>3067</Words>
  <Application>Microsoft Office PowerPoint</Application>
  <PresentationFormat>On-screen Show (4:3)</PresentationFormat>
  <Paragraphs>285</Paragraphs>
  <Slides>36</Slides>
  <Notes>31</Notes>
  <HiddenSlides>0</HiddenSlides>
  <MMClips>36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MarkPro</vt:lpstr>
      <vt:lpstr>Office Theme</vt:lpstr>
      <vt:lpstr>Module 5: Being a Vaccine Champion</vt:lpstr>
      <vt:lpstr>Who is a Vaccine Champion?</vt:lpstr>
      <vt:lpstr>Who is a Vaccine Champion?</vt:lpstr>
      <vt:lpstr>The Vaccine Champion role</vt:lpstr>
      <vt:lpstr>Being a Vaccine Champion can look like:1</vt:lpstr>
      <vt:lpstr>There are many names for Vaccine Champions2</vt:lpstr>
      <vt:lpstr>Three ways to be an effective Vaccine Champion3</vt:lpstr>
      <vt:lpstr>Three ways to be an effective Vaccine Champion,3 continued</vt:lpstr>
      <vt:lpstr>An example of a successful Vaccine Champions program: Australia and Fiji</vt:lpstr>
      <vt:lpstr>Bias Check In</vt:lpstr>
      <vt:lpstr>Health Literacy</vt:lpstr>
      <vt:lpstr>What is health literacy?</vt:lpstr>
      <vt:lpstr>Why is health literacy important for a Vaccine Champion?</vt:lpstr>
      <vt:lpstr>Identifying trustworthy sources</vt:lpstr>
      <vt:lpstr>Identifying trustworthy sources</vt:lpstr>
      <vt:lpstr>Effective Communication Strategies</vt:lpstr>
      <vt:lpstr>Storytelling as a way to share information9</vt:lpstr>
      <vt:lpstr>Storytelling as a way to share information</vt:lpstr>
      <vt:lpstr>Storytelling as a way to share information</vt:lpstr>
      <vt:lpstr>Tailoring the Approach</vt:lpstr>
      <vt:lpstr>Rolling with resistance15</vt:lpstr>
      <vt:lpstr>Rolling with resistance15,16</vt:lpstr>
      <vt:lpstr>Rolling with resistance, continued15,16</vt:lpstr>
      <vt:lpstr>Reframing “Why”</vt:lpstr>
      <vt:lpstr>Reframing “Why”, continued17</vt:lpstr>
      <vt:lpstr>If you need to correct mis/dis/mal-information or misconceptions18</vt:lpstr>
      <vt:lpstr>If you need to correct mis/dis/mal-information or misconceptions, continued18</vt:lpstr>
      <vt:lpstr>Fear-Based Messaging Doesn’t Work18</vt:lpstr>
      <vt:lpstr>Effective Communication</vt:lpstr>
      <vt:lpstr>Before Conversations</vt:lpstr>
      <vt:lpstr>Putting It Into Practice</vt:lpstr>
      <vt:lpstr>Putting it into practice</vt:lpstr>
      <vt:lpstr>Putting it into practice</vt:lpstr>
      <vt:lpstr>Putting it into practice</vt:lpstr>
      <vt:lpstr>Putting it into practice</vt:lpstr>
      <vt:lpstr>Key Takeaways</vt:lpstr>
    </vt:vector>
  </TitlesOfParts>
  <Company>St. Michael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Why are people not taking vaccines?</dc:title>
  <dc:creator>Bronwyn Barker</dc:creator>
  <cp:lastModifiedBy>Sierra Sweet</cp:lastModifiedBy>
  <cp:revision>237</cp:revision>
  <dcterms:created xsi:type="dcterms:W3CDTF">2025-02-24T22:02:03Z</dcterms:created>
  <dcterms:modified xsi:type="dcterms:W3CDTF">2026-09-21T22:00:45Z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AHPPLocation">
    <vt:lpwstr>2152;#ALL|9a2671d7-c4d2-4a5e-95f7-b27107612865;#1878;#Head Office|602d3fbf-925e-485a-a5b0-47981dae1253;#1880;#PHL|ec98a33f-c22a-4877-9027-f70b81412b51;#1879;#RICN|6ea63de3-ce01-4f6e-b01c-b53902978101;#2124;#480 University Avenue|96e84714-4c49-4e8b-9a26-df</vt:lpwstr>
  </property>
  <property fmtid="{D5CDD505-2E9C-101B-9397-08002B2CF9AE}" pid="3" name="LocationMMTaxHTField0">
    <vt:lpwstr>Head Office|b5e52ff0-5b56-42f2-ab6d-c6fb6d7ecf23</vt:lpwstr>
  </property>
  <property fmtid="{D5CDD505-2E9C-101B-9397-08002B2CF9AE}" pid="4" name="LocationMM">
    <vt:lpwstr>422;#Head Office|b5e52ff0-5b56-42f2-ab6d-c6fb6d7ecf23</vt:lpwstr>
  </property>
  <property fmtid="{D5CDD505-2E9C-101B-9397-08002B2CF9AE}" pid="5" name="ContentTypeId">
    <vt:lpwstr>0x010100FF2D2F39482BE5458CA9CDA49A87AA64000BE3EE26EAA8774995E06790B09CC106</vt:lpwstr>
  </property>
  <property fmtid="{D5CDD505-2E9C-101B-9397-08002B2CF9AE}" pid="6" name="ResourceCategory">
    <vt:lpwstr>579;#Templates|8b9833f7-6ddd-4a9e-82ef-b4e6b12e4151</vt:lpwstr>
  </property>
  <property fmtid="{D5CDD505-2E9C-101B-9397-08002B2CF9AE}" pid="7" name="PolicyIDMM">
    <vt:lpwstr/>
  </property>
  <property fmtid="{D5CDD505-2E9C-101B-9397-08002B2CF9AE}" pid="8" name="Order">
    <vt:r8>24000</vt:r8>
  </property>
  <property fmtid="{D5CDD505-2E9C-101B-9397-08002B2CF9AE}" pid="9" name="_dlc_DocIdItemGuid">
    <vt:lpwstr>7aeb5d68-dfef-40d6-95ca-48fe610ca676</vt:lpwstr>
  </property>
</Properties>
</file>