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6"/>
  </p:sldMasterIdLst>
  <p:notesMasterIdLst>
    <p:notesMasterId r:id="rId49"/>
  </p:notesMasterIdLst>
  <p:handoutMasterIdLst>
    <p:handoutMasterId r:id="rId50"/>
  </p:handoutMasterIdLst>
  <p:sldIdLst>
    <p:sldId id="256" r:id="rId7"/>
    <p:sldId id="313" r:id="rId8"/>
    <p:sldId id="315" r:id="rId9"/>
    <p:sldId id="328" r:id="rId10"/>
    <p:sldId id="314" r:id="rId11"/>
    <p:sldId id="335" r:id="rId12"/>
    <p:sldId id="320" r:id="rId13"/>
    <p:sldId id="316" r:id="rId14"/>
    <p:sldId id="317" r:id="rId15"/>
    <p:sldId id="318" r:id="rId16"/>
    <p:sldId id="257" r:id="rId17"/>
    <p:sldId id="258" r:id="rId18"/>
    <p:sldId id="259" r:id="rId19"/>
    <p:sldId id="286" r:id="rId20"/>
    <p:sldId id="329" r:id="rId21"/>
    <p:sldId id="321" r:id="rId22"/>
    <p:sldId id="324" r:id="rId23"/>
    <p:sldId id="325" r:id="rId24"/>
    <p:sldId id="260" r:id="rId25"/>
    <p:sldId id="319" r:id="rId26"/>
    <p:sldId id="296" r:id="rId27"/>
    <p:sldId id="297" r:id="rId28"/>
    <p:sldId id="298" r:id="rId29"/>
    <p:sldId id="299" r:id="rId30"/>
    <p:sldId id="300" r:id="rId31"/>
    <p:sldId id="330" r:id="rId32"/>
    <p:sldId id="301" r:id="rId33"/>
    <p:sldId id="302" r:id="rId34"/>
    <p:sldId id="303" r:id="rId35"/>
    <p:sldId id="333" r:id="rId36"/>
    <p:sldId id="304" r:id="rId37"/>
    <p:sldId id="331" r:id="rId38"/>
    <p:sldId id="305" r:id="rId39"/>
    <p:sldId id="306" r:id="rId40"/>
    <p:sldId id="336" r:id="rId41"/>
    <p:sldId id="307" r:id="rId42"/>
    <p:sldId id="308" r:id="rId43"/>
    <p:sldId id="309" r:id="rId44"/>
    <p:sldId id="332" r:id="rId45"/>
    <p:sldId id="310" r:id="rId46"/>
    <p:sldId id="311" r:id="rId47"/>
    <p:sldId id="323" r:id="rId4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Christine Fahim" initials="CF [2]" lastIdx="38" clrIdx="8">
    <p:extLst>
      <p:ext uri="{19B8F6BF-5375-455C-9EA6-DF929625EA0E}">
        <p15:presenceInfo xmlns:p15="http://schemas.microsoft.com/office/powerpoint/2012/main" userId="S-1-5-21-1713919750-443283458-3588888695-14610" providerId="AD"/>
      </p:ext>
    </p:extLst>
  </p:cmAuthor>
  <p:cmAuthor id="1" name="Christine Fahim" initials="CF" lastIdx="3" clrIdx="2">
    <p:extLst>
      <p:ext uri="{19B8F6BF-5375-455C-9EA6-DF929625EA0E}">
        <p15:presenceInfo xmlns:p15="http://schemas.microsoft.com/office/powerpoint/2012/main" userId="Christine Fahim" providerId="None"/>
      </p:ext>
    </p:extLst>
  </p:cmAuthor>
  <p:cmAuthor id="8" name="Sierra Sweet" initials="SS" lastIdx="28" clrIdx="9">
    <p:extLst>
      <p:ext uri="{19B8F6BF-5375-455C-9EA6-DF929625EA0E}">
        <p15:presenceInfo xmlns:p15="http://schemas.microsoft.com/office/powerpoint/2012/main" userId="S-1-5-21-1713919750-443283458-3588888695-96688" providerId="AD"/>
      </p:ext>
    </p:extLst>
  </p:cmAuthor>
  <p:cmAuthor id="2" name="Sharon Straus" initials="SS" lastIdx="1" clrIdx="1">
    <p:extLst>
      <p:ext uri="{19B8F6BF-5375-455C-9EA6-DF929625EA0E}">
        <p15:presenceInfo xmlns:p15="http://schemas.microsoft.com/office/powerpoint/2012/main" userId="S-1-5-21-1713919750-443283458-3588888695-5422" providerId="AD"/>
      </p:ext>
    </p:extLst>
  </p:cmAuthor>
  <p:cmAuthor id="9" name="Fatiah De Matas" initials="FD" lastIdx="2" clrIdx="10">
    <p:extLst>
      <p:ext uri="{19B8F6BF-5375-455C-9EA6-DF929625EA0E}">
        <p15:presenceInfo xmlns:p15="http://schemas.microsoft.com/office/powerpoint/2012/main" userId="a030202fe68d39c7" providerId="Windows Live"/>
      </p:ext>
    </p:extLst>
  </p:cmAuthor>
  <p:cmAuthor id="3" name="Kim Ibarra" initials="KI" lastIdx="2" clrIdx="3">
    <p:extLst>
      <p:ext uri="{19B8F6BF-5375-455C-9EA6-DF929625EA0E}">
        <p15:presenceInfo xmlns:p15="http://schemas.microsoft.com/office/powerpoint/2012/main" userId="S-1-5-21-1713919750-443283458-3588888695-93072" providerId="AD"/>
      </p:ext>
    </p:extLst>
  </p:cmAuthor>
  <p:cmAuthor id="10" name="Jessica Firman" initials="JF" lastIdx="1" clrIdx="11">
    <p:extLst>
      <p:ext uri="{19B8F6BF-5375-455C-9EA6-DF929625EA0E}">
        <p15:presenceInfo xmlns:p15="http://schemas.microsoft.com/office/powerpoint/2012/main" userId="Jessica Firman" providerId="None"/>
      </p:ext>
    </p:extLst>
  </p:cmAuthor>
  <p:cmAuthor id="4" name="Bronwyn Barker" initials="BB" lastIdx="43" clrIdx="7">
    <p:extLst>
      <p:ext uri="{19B8F6BF-5375-455C-9EA6-DF929625EA0E}">
        <p15:presenceInfo xmlns:p15="http://schemas.microsoft.com/office/powerpoint/2012/main" userId="S-1-5-21-1670209030-2319971528-577484871-557415" providerId="AD"/>
      </p:ext>
    </p:extLst>
  </p:cmAuthor>
  <p:cmAuthor id="5" name="Sierra Sweet" initials="SS [2]" lastIdx="20" clrIdx="5">
    <p:extLst>
      <p:ext uri="{19B8F6BF-5375-455C-9EA6-DF929625EA0E}">
        <p15:presenceInfo xmlns:p15="http://schemas.microsoft.com/office/powerpoint/2012/main" userId="Sierra Sweet" providerId="None"/>
      </p:ext>
    </p:extLst>
  </p:cmAuthor>
  <p:cmAuthor id="6" name="Vincenza Gruppuso" initials="VG" lastIdx="42" clrIdx="6">
    <p:extLst>
      <p:ext uri="{19B8F6BF-5375-455C-9EA6-DF929625EA0E}">
        <p15:presenceInfo xmlns:p15="http://schemas.microsoft.com/office/powerpoint/2012/main" userId="S-1-5-21-1713919750-443283458-3588888695-405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B6F7"/>
    <a:srgbClr val="FF0000"/>
    <a:srgbClr val="8BBA3F"/>
    <a:srgbClr val="3E7DBC"/>
    <a:srgbClr val="2E5E8D"/>
    <a:srgbClr val="8BB93F"/>
    <a:srgbClr val="688B2F"/>
    <a:srgbClr val="172E45"/>
    <a:srgbClr val="2E5D8B"/>
    <a:srgbClr val="8CB8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01" autoAdjust="0"/>
    <p:restoredTop sz="65051" autoAdjust="0"/>
  </p:normalViewPr>
  <p:slideViewPr>
    <p:cSldViewPr>
      <p:cViewPr varScale="1">
        <p:scale>
          <a:sx n="40" d="100"/>
          <a:sy n="40" d="100"/>
        </p:scale>
        <p:origin x="89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720"/>
    </p:cViewPr>
  </p:sorterViewPr>
  <p:notesViewPr>
    <p:cSldViewPr>
      <p:cViewPr varScale="1">
        <p:scale>
          <a:sx n="71" d="100"/>
          <a:sy n="71" d="100"/>
        </p:scale>
        <p:origin x="-270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viewProps" Target="viewProps.xml"/><Relationship Id="rId5" Type="http://schemas.openxmlformats.org/officeDocument/2006/relationships/customXml" Target="../customXml/item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8" Type="http://schemas.openxmlformats.org/officeDocument/2006/relationships/slide" Target="slides/slide2.xml"/><Relationship Id="rId51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AAC93-BF7B-4A78-AA57-D63B7D127333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D1DCC-0BA7-41D2-BDD3-C1913CB203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20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990E1D2-32BC-48BA-A8ED-17B09F55C431}" type="datetimeFigureOut">
              <a:rPr lang="en-US"/>
              <a:pPr>
                <a:defRPr/>
              </a:pPr>
              <a:t>9/21/2026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825E8E9-99ED-4478-A2EE-814BBFEC56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8986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708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1. https://publications.gc.ca/collections/collection_2026/aspc-phac/HP40-376-2026-eng.pdf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https://www.canada.ca/en/public-health/services/diseases/coronavirus-disease-covid-19/vaccines/how-vaccinated.html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https://www.canada.ca/en/public-health/services/diseases/flu-influenza/prevention-risks.html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https://www.ontario.ca/page/universal-Influenza-immunization-program#section-2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http://web.archive.org/web/20250223114153/https://immunizebc.ca/vaccines/Influenza#Who%20should%20get%20vaccinated#Who%20should%20get%20vaccinated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378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1. https://publications.gc.ca/collections/collection_2026/aspc-phac/HP40-376-2026-eng.pdf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https://www.canada.ca/en/public-health/services/diseases/coronavirus-disease-covid-19/vaccines/how-vaccinated.html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https://www.canada.ca/en/public-health/services/diseases/flu-influenza/prevention-risks.html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https://www.ontario.ca/page/universal-Influenza-immunization-program#section-2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http://web.archive.org/web/20250223114153/https://immunizebc.ca/vaccines/Influenza#Who%20should%20get%20vaccinated#Who%20should%20get%20vaccinated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854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6. https://myhealth.alberta.ca/Health/Pages/conditions.aspx?hwid=tb1913</a:t>
            </a:r>
          </a:p>
          <a:p>
            <a:pPr marL="0" indent="0">
              <a:buNone/>
            </a:pPr>
            <a:r>
              <a:rPr lang="en-CA" dirty="0"/>
              <a:t>7. https://www.ontario.ca/page/covid-19-vaccines</a:t>
            </a:r>
          </a:p>
          <a:p>
            <a:pPr marL="0" indent="0">
              <a:buNone/>
            </a:pPr>
            <a:r>
              <a:rPr lang="en-CA" dirty="0"/>
              <a:t>8. https://www.canada.ca/en/public-health/services/diseases/flu-influenza/prevention-risks.html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9. </a:t>
            </a:r>
            <a:r>
              <a:rPr lang="en-CA" dirty="0"/>
              <a:t>https://pmc.ncbi.nlm.nih.gov/articles/PMC8661746/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658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6. https://myhealth.alberta.ca/Health/Pages/conditions.aspx?hwid=tb1913</a:t>
            </a:r>
          </a:p>
          <a:p>
            <a:pPr marL="0" indent="0">
              <a:buNone/>
            </a:pPr>
            <a:r>
              <a:rPr lang="en-US" dirty="0"/>
              <a:t>10. https://www.canada.ca/en/public-health/services/diseases/coronavirus-disease-covid-19/vaccines/safety-side-effects.html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832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12. https://web.archive.org/web/20250310161246/https://minorityhealth.hhs.gov/covid-19-vaccines-and-racial-and-ethnic-minority-populations</a:t>
            </a:r>
          </a:p>
          <a:p>
            <a:pPr marL="0" indent="0">
              <a:buNone/>
            </a:pPr>
            <a:r>
              <a:rPr lang="en-CA" dirty="0"/>
              <a:t>13.</a:t>
            </a:r>
            <a:r>
              <a:rPr lang="en-CA" baseline="0" dirty="0"/>
              <a:t> </a:t>
            </a:r>
            <a:r>
              <a:rPr lang="en-CA" dirty="0"/>
              <a:t>https://pmc.ncbi.nlm.nih.gov/articles/PMC7896193/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14. https://pubmed.ncbi.nlm.nih.gov/36469312/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15.</a:t>
            </a:r>
            <a:r>
              <a:rPr lang="en-CA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https://www.mdpi.com/2076-393X/10/2/290</a:t>
            </a: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16. https://pubmed.ncbi.nlm.nih.gov/39088444/</a:t>
            </a: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b="0" baseline="0" dirty="0"/>
              <a:t>17. https://www.nejm.org/doi/pdf/10.1056%2FNEJMoa2034577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18. https://www.fda.gov/media/144434/download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19. https://www.fda.gov/media/144245/download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baseline="0" dirty="0"/>
              <a:t>20. https://www.nejm.org/doi/full/10.1056/NEJMoa2035389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6813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21. https://www.toronto.ca/community-people/health-wellness-care/health-programs-advice/respiratory-viruses/covid-19/covid-19-vaccines/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631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895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22. https://health-infobase.canada.ca/covid-19/vaccination-coverage/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149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23.</a:t>
            </a:r>
            <a:r>
              <a:rPr lang="en-US" sz="1200" baseline="0" dirty="0"/>
              <a:t> </a:t>
            </a:r>
            <a:r>
              <a:rPr lang="en-US" sz="1200" dirty="0"/>
              <a:t>https://web.archive.org/web/20250531042823/https://www.canada.ca/en/public-health/services/immunization-vaccines/vaccination-coverage/seasonal-Influenza-survey-results-2023-2024.html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977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23. https://web.archive.org/web/20250531042823/https://www.canada.ca/en/public-health/services/immunization-vaccines/vaccination-coverage/seasonal-Influenza-survey-results-2023-2024.html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24. https://www.canada.ca/en/public-health/services/immunization-vaccines/vaccination-coverage/covid-19-vaccination-coverage-ethnicity-insight-canadian-community-health-survey-june-2021-june-2022.html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25. https://www.sciencedirect.com/science/article/pii/S0264410X24002044#s0060</a:t>
            </a:r>
          </a:p>
          <a:p>
            <a:r>
              <a:rPr lang="en-US" sz="1200" dirty="0"/>
              <a:t>26. https://www.ontarc.com/documents/webinar/20241009MLTCRespiratoryIllnessSeasonPreparedness.pdf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0345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28. https://www150.statcan.gc.ca/n1/pub/45-280001/2022001/article/00010-eng.htm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184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29.</a:t>
            </a:r>
            <a:r>
              <a:rPr lang="en-US" baseline="0" dirty="0"/>
              <a:t> </a:t>
            </a:r>
            <a:r>
              <a:rPr lang="en-US" dirty="0"/>
              <a:t>https://www.canada.ca/en/public-health/services/reports-publications/health-promotion-chronic-disease-prevention-canada-research-policy-practice/vol-44-no-3-2024/covid-19-black-people-canada-scoping-review.html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391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30.</a:t>
            </a:r>
            <a:r>
              <a:rPr lang="en-US" baseline="0" dirty="0"/>
              <a:t> https://www.sciencedirect.com/science/article/pii/S0264410X24002044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5834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30. https://www.sciencedirect.com/science/article/pii/S0264410X24002044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31. https://academic.oup.com/aje/advance-article-pdf/doi/10.1093/aje/kwaf051/62382293/kwaf051.pdf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8111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30. https://www.sciencedirect.com/science/article/pii/S0264410X24002044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32. https://pmc.ncbi.nlm.nih.gov/articles/PMC9647403/pdf/10.1177_17151635221123042.pdf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33. https://www.academia.edu/download/90701539/download.pdf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6883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23. https://web.archive.org/web/20250531042823/https://www.canada.ca/en/public-health/services/immunization-vaccines/vaccination-coverage/seasonal-Influenza-survey-results-2023-2024.html</a:t>
            </a:r>
          </a:p>
          <a:p>
            <a:r>
              <a:rPr lang="en-US" sz="1200" dirty="0"/>
              <a:t>34.</a:t>
            </a:r>
            <a:r>
              <a:rPr lang="en-US" sz="1200" baseline="0" dirty="0"/>
              <a:t> </a:t>
            </a:r>
            <a:r>
              <a:rPr lang="en-US" sz="1200" dirty="0"/>
              <a:t>https://www.ontarc.com/documents/webinar/20241009MLTCRespiratoryIllnessSeasonPreparedness.pdf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3462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23. https://web.archive.org/web/20250531042823/https://www.canada.ca/en/public-health/services/immunization-vaccines/vaccination-coverage/seasonal-Influenza-survey-results-2023-2024.html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37. https://rsc-src.ca/en/events/covid-19-policy-briefing/enhancing-covid-19-vaccine-acceptance-in-Canada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2420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37.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https://rsc-src.ca/en/events/covid-19-policy-briefing/enhancing-covid-19-vaccine-acceptance-in-Canada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38. https://pubmed.ncbi.nlm.nih.gov/25896383/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809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37. https://rsc-src.ca/en/events/covid-19-policy-briefing/enhancing-covid-19-vaccine-acceptance-in-canada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4453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39.</a:t>
            </a:r>
            <a:r>
              <a:rPr lang="en-US" baseline="0" dirty="0"/>
              <a:t> https://pmc.ncbi.nlm.nih.gov/articles/PMC9546747/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9523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37. https://rsc-src.ca/en/events/covid-19-policy-briefing/enhancing-covid-19-vaccine-acceptance-in-canada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9087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37. https://rsc-src.ca/en/events/covid-19-policy-briefing/enhancing-covid-19-vaccine-acceptance-in-canada</a:t>
            </a:r>
          </a:p>
          <a:p>
            <a:r>
              <a:rPr lang="en-US" dirty="0"/>
              <a:t>40. https://www.cyber.gc.ca/en/guidance/how-identify-misinformation-disinformation-and-malinformation-itsap00300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277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6001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7174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aseline="0" dirty="0"/>
              <a:t>41. https://www.who.int/health-topics/infodemic#tab=tab_1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9202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37. https://rsc-src.ca/en/events/covid-19-policy-briefing/enhancing-covid-19-vaccine-acceptance-in-canada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42.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https://www.sciencedirect.com/science/article/abs/pii/S0025619620314877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675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6907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42.</a:t>
            </a:r>
            <a:r>
              <a:rPr lang="en-US" baseline="0" dirty="0"/>
              <a:t> https://www.sciencedirect.com/science/article/abs/pii/S0025619620314877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43.</a:t>
            </a:r>
            <a:r>
              <a:rPr lang="en-CA" baseline="0" dirty="0"/>
              <a:t> </a:t>
            </a:r>
            <a:r>
              <a:rPr lang="en-CA" baseline="0"/>
              <a:t>https://www.canada.ca/en/public-health/services/diseases/respiratory-infectious-diseases-reduce-spread-personal-protective-measures.html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44</a:t>
            </a:r>
            <a:r>
              <a:rPr lang="en-US" dirty="0"/>
              <a:t>.</a:t>
            </a:r>
            <a:r>
              <a:rPr lang="en-US" baseline="0" dirty="0"/>
              <a:t> </a:t>
            </a:r>
            <a:r>
              <a:rPr lang="en-US" dirty="0"/>
              <a:t>https://www.sciencedirect.com/science/article/pii/S0033350621000834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7401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aseline="0" dirty="0"/>
              <a:t>42. https://www.sciencedirect.com/science/article/abs/pii/S0025619620314877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44.</a:t>
            </a:r>
            <a:r>
              <a:rPr lang="en-US" baseline="0" dirty="0"/>
              <a:t> </a:t>
            </a:r>
            <a:r>
              <a:rPr lang="en-US" dirty="0"/>
              <a:t>https://www.sciencedirect.com/science/article/pii/S0033350621000834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1796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aseline="0" dirty="0"/>
              <a:t>42. https://www.sciencedirect.com/science/article/abs/pii/S0025619620314877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44. https://www.sciencedirect.com/science/article/pii/S0033350621000834</a:t>
            </a:r>
          </a:p>
          <a:p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45.</a:t>
            </a:r>
            <a:r>
              <a:rPr lang="en-US" sz="120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https://bmcpublichealth.biomedcentral.com/articles/10.1186/s12889-021-12432-x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46.</a:t>
            </a:r>
            <a:r>
              <a:rPr lang="en-US" sz="120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https://link.springer.com/article/10.17269/s41997-022-00693-x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47.</a:t>
            </a:r>
            <a:r>
              <a:rPr lang="en-US" sz="120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https://publichealth.jmir.org/2021/12/e30424/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48.</a:t>
            </a:r>
            <a:r>
              <a:rPr lang="en-US" sz="1200" u="non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https://www.jmir.org/2021/4/e26874/</a:t>
            </a:r>
            <a:endParaRPr lang="en-US" u="none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0304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49. https://pubmed.ncbi.nlm.nih.gov/35359948/</a:t>
            </a:r>
          </a:p>
          <a:p>
            <a:endParaRPr lang="en-US" dirty="0"/>
          </a:p>
          <a:p>
            <a:r>
              <a:rPr lang="en-US" dirty="0"/>
              <a:t>50. https://www.nature.com/articles/s41591-023-02282-y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1376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51. https://iris.who.int/bitstream/handle/10665/354458/WER9720-eng-fre.pdf?sequence=1</a:t>
            </a:r>
          </a:p>
          <a:p>
            <a:r>
              <a:rPr lang="en-US" dirty="0"/>
              <a:t>52. https://www.tandfonline.com/doi/full/10.1080/21645515.2022.2129827#abstract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2141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42. https://www.sciencedirect.com/science/article/abs/pii/S0025619620314877</a:t>
            </a:r>
          </a:p>
          <a:p>
            <a:r>
              <a:rPr lang="en-US" dirty="0"/>
              <a:t>44. https://www.sciencedirect.com/science/article/pii/S0033350621000834</a:t>
            </a:r>
          </a:p>
          <a:p>
            <a:r>
              <a:rPr lang="en-US" dirty="0"/>
              <a:t>53. https://doi.org/10.1080/07853890.2024.2445777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8794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spc="0" dirty="0">
                <a:latin typeface="Arial MT"/>
                <a:cs typeface="Verdana"/>
              </a:rPr>
              <a:t>54. https://www.who.int/health-topics/health-equity#tab=tab_1</a:t>
            </a:r>
          </a:p>
          <a:p>
            <a:r>
              <a:rPr lang="en-US" sz="1200" spc="0" dirty="0">
                <a:latin typeface="Arial MT"/>
                <a:cs typeface="Verdana"/>
              </a:rPr>
              <a:t>55. https://www.publichealthontario.ca/en/Health-Topics/Health-Equity</a:t>
            </a:r>
          </a:p>
          <a:p>
            <a:r>
              <a:rPr lang="en-US" sz="1200" spc="0" dirty="0">
                <a:latin typeface="Arial MT"/>
              </a:rPr>
              <a:t>56.</a:t>
            </a:r>
            <a:r>
              <a:rPr lang="en-US" sz="1200" spc="0" baseline="0" dirty="0">
                <a:latin typeface="Arial MT"/>
              </a:rPr>
              <a:t> https://web.archive.org/web/20250419070247/https://vpfo.ubc.ca/2021/03/intersectionality-what-is-it-and-why-it-matters/</a:t>
            </a:r>
            <a:endParaRPr lang="en-US" spc="0" dirty="0"/>
          </a:p>
          <a:p>
            <a:r>
              <a:rPr lang="en-US" spc="0" dirty="0"/>
              <a:t>57. https://nccdh.ca/images/uploads/comments/NCCDH_Lets-Talk-Intersectionality_EN.pdf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6202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pc="0" dirty="0"/>
              <a:t>52.</a:t>
            </a:r>
            <a:r>
              <a:rPr lang="en-US" spc="0" baseline="0" dirty="0"/>
              <a:t> https://www.tandfonline.com/doi/full/10.1080/07853890.2024.2445777</a:t>
            </a:r>
            <a:endParaRPr lang="en-US" sz="1200" spc="0" dirty="0">
              <a:latin typeface="Arial M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2592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spc="0" dirty="0">
                <a:latin typeface="Arial MT"/>
                <a:cs typeface="Verdana"/>
              </a:rPr>
              <a:t>56. </a:t>
            </a:r>
            <a:r>
              <a:rPr lang="en-US" spc="0" dirty="0"/>
              <a:t>https://web.archive.org/web/20250419070247/https://vpfo.ubc.ca/2021/03/intersectionality-what-is-it-and-why-it-matters/</a:t>
            </a:r>
            <a:endParaRPr lang="en-US" sz="1200" spc="0" dirty="0">
              <a:latin typeface="Arial M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7878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58. https://cpa.ca/psychology-works-fact-sheet-needle-pain/ </a:t>
            </a:r>
          </a:p>
          <a:p>
            <a:pPr marL="0" indent="0">
              <a:buNone/>
            </a:pPr>
            <a:r>
              <a:rPr lang="en-US" dirty="0"/>
              <a:t>59.</a:t>
            </a:r>
            <a:r>
              <a:rPr lang="en-US" baseline="0" dirty="0"/>
              <a:t> https://rsc-src.ca/en/voices/high-needle-fear-and-covid-19-vaccines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53398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856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rgbClr val="006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1" y="-10633"/>
            <a:ext cx="9168064" cy="6880602"/>
            <a:chOff x="-13649" y="861341"/>
            <a:chExt cx="9168064" cy="6880602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43" r="12729"/>
            <a:stretch/>
          </p:blipFill>
          <p:spPr>
            <a:xfrm>
              <a:off x="-13649" y="861341"/>
              <a:ext cx="9165265" cy="6880602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 userDrawn="1"/>
          </p:nvSpPr>
          <p:spPr>
            <a:xfrm>
              <a:off x="-13648" y="861341"/>
              <a:ext cx="9168063" cy="6858000"/>
            </a:xfrm>
            <a:prstGeom prst="rect">
              <a:avLst/>
            </a:prstGeom>
            <a:solidFill>
              <a:srgbClr val="0060A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chemeClr val="bg1"/>
                </a:solidFill>
                <a:latin typeface="MarkPro" panose="020B0504020101010102" pitchFamily="34" charset="77"/>
                <a:cs typeface="Arial" panose="020B0604020202020204" pitchFamily="34" charset="0"/>
              </a:defRPr>
            </a:lvl1pPr>
          </a:lstStyle>
          <a:p>
            <a:r>
              <a:rPr lang="en-US" dirty="0"/>
              <a:t>DOCUMENT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8"/>
            <a:ext cx="77724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rkPro" panose="020B0504020101010102" pitchFamily="34" charset="77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Document subtitle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75261C-F1E4-527A-3CF6-5441A967B3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497" y="304800"/>
            <a:ext cx="2249170" cy="533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9B8AACC-E227-FDA4-8FD3-0092181444D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03" y="6282776"/>
            <a:ext cx="1333397" cy="28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620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865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2134375"/>
            <a:ext cx="7886700" cy="37239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606F41-20F3-7F42-8B27-3B37AD6D17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622B5C-2B26-4346-984F-ECE70EE157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2094" y="194560"/>
            <a:ext cx="1518261" cy="29164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EAA1537-0D59-F7B6-9198-58DE9AD52D5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162800" y="196956"/>
            <a:ext cx="1607699" cy="3269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1D5270-ECD7-655E-C919-DEA7C5DE826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6365943"/>
            <a:ext cx="1447800" cy="36484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BCC2EFC-26DF-9B7A-F766-5C8E6CC00724}"/>
              </a:ext>
            </a:extLst>
          </p:cNvPr>
          <p:cNvCxnSpPr/>
          <p:nvPr userDrawn="1"/>
        </p:nvCxnSpPr>
        <p:spPr>
          <a:xfrm>
            <a:off x="0" y="6324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65F5177-2C4A-CB67-73DC-27280DA83D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448" t="65983" r="11871"/>
          <a:stretch/>
        </p:blipFill>
        <p:spPr>
          <a:xfrm>
            <a:off x="-1629" y="0"/>
            <a:ext cx="3670532" cy="623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CC8FAC-37C3-AAF5-75D5-B9AE33307356}"/>
              </a:ext>
            </a:extLst>
          </p:cNvPr>
          <p:cNvCxnSpPr/>
          <p:nvPr userDrawn="1"/>
        </p:nvCxnSpPr>
        <p:spPr>
          <a:xfrm>
            <a:off x="-11152" y="609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712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5306"/>
            <a:ext cx="7886700" cy="7690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38400"/>
            <a:ext cx="4038600" cy="36877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4038600" cy="36877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22D2F8A-1BFD-4DA6-BB38-27F66A131E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10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5306"/>
            <a:ext cx="7886700" cy="76906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04182"/>
            <a:ext cx="4040188" cy="639762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27679"/>
            <a:ext cx="4040188" cy="309848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04182"/>
            <a:ext cx="4041775" cy="639762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027679"/>
            <a:ext cx="4041775" cy="309848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22D2F8A-1BFD-4DA6-BB38-27F66A131E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828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606F41-20F3-7F42-8B27-3B37AD6D17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E9B716-5E48-B54F-9981-A410EE5C88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2094" y="194560"/>
            <a:ext cx="1518261" cy="29164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B324F27-0478-CDDE-7921-6BE3C046495D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162800" y="196956"/>
            <a:ext cx="1607699" cy="3269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31B5FA-E5AA-888E-6EBE-FAD98CCFE77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6365943"/>
            <a:ext cx="1447800" cy="36484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59E43A4-EB95-9D92-CD2C-10A9E2F8FFB0}"/>
              </a:ext>
            </a:extLst>
          </p:cNvPr>
          <p:cNvCxnSpPr/>
          <p:nvPr userDrawn="1"/>
        </p:nvCxnSpPr>
        <p:spPr>
          <a:xfrm>
            <a:off x="0" y="6324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F7D8DE9-785D-8D47-5865-2260877304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448" t="65983" r="11871"/>
          <a:stretch/>
        </p:blipFill>
        <p:spPr>
          <a:xfrm>
            <a:off x="-1629" y="0"/>
            <a:ext cx="3670532" cy="62395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7FD8077-7F4B-2703-728C-5A6FD9B53CA3}"/>
              </a:ext>
            </a:extLst>
          </p:cNvPr>
          <p:cNvCxnSpPr/>
          <p:nvPr userDrawn="1"/>
        </p:nvCxnSpPr>
        <p:spPr>
          <a:xfrm>
            <a:off x="-11152" y="609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837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52DE265-3944-3CD2-E9B4-CD74CA5186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448" t="65983" r="11871"/>
          <a:stretch/>
        </p:blipFill>
        <p:spPr>
          <a:xfrm>
            <a:off x="-1629" y="0"/>
            <a:ext cx="3670532" cy="6239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26CB532-7A85-4CAC-238E-CE657B76688B}"/>
              </a:ext>
            </a:extLst>
          </p:cNvPr>
          <p:cNvSpPr/>
          <p:nvPr userDrawn="1"/>
        </p:nvSpPr>
        <p:spPr>
          <a:xfrm>
            <a:off x="-11152" y="609600"/>
            <a:ext cx="9166303" cy="5715000"/>
          </a:xfrm>
          <a:prstGeom prst="rect">
            <a:avLst/>
          </a:prstGeom>
          <a:solidFill>
            <a:srgbClr val="000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AAA3C07-E824-67F9-A7B2-03EFBDC2CD8D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162800" y="196956"/>
            <a:ext cx="1607699" cy="3269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951094-D322-0113-38C7-04B83FFFD22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6365943"/>
            <a:ext cx="1447800" cy="36484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20BFF3C-26EA-4709-9EA8-18545D7084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399" y="2952258"/>
            <a:ext cx="8077200" cy="953485"/>
          </a:xfrm>
        </p:spPr>
        <p:txBody>
          <a:bodyPr anchor="ctr"/>
          <a:lstStyle>
            <a:lvl1pPr algn="ctr"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3859BB-83FE-A6AD-CFAC-19462D167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606F41-20F3-7F42-8B27-3B37AD6D17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463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72E7C61-99E5-F9CD-2E01-3BD8DE8C39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3448" t="65983" r="11871"/>
          <a:stretch/>
        </p:blipFill>
        <p:spPr>
          <a:xfrm>
            <a:off x="-1629" y="0"/>
            <a:ext cx="3670532" cy="623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49" y="1365306"/>
            <a:ext cx="7886700" cy="769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97872"/>
            <a:ext cx="7886700" cy="3723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06F41-20F3-7F42-8B27-3B37AD6D179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58940FC-B1C7-B74B-A94C-5F546DCBE450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162800" y="196956"/>
            <a:ext cx="1607699" cy="3269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EB0CB4-4BCD-DDEC-2CAD-C4F5D0770E47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6365943"/>
            <a:ext cx="1447800" cy="36484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5A242C-0C6F-E931-664B-9163EA38AB99}"/>
              </a:ext>
            </a:extLst>
          </p:cNvPr>
          <p:cNvCxnSpPr/>
          <p:nvPr userDrawn="1"/>
        </p:nvCxnSpPr>
        <p:spPr>
          <a:xfrm>
            <a:off x="-11152" y="609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21AB396-0989-8BE6-21F8-908669438391}"/>
              </a:ext>
            </a:extLst>
          </p:cNvPr>
          <p:cNvCxnSpPr/>
          <p:nvPr userDrawn="1"/>
        </p:nvCxnSpPr>
        <p:spPr>
          <a:xfrm>
            <a:off x="0" y="6324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0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4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MarkPro" panose="020B0504020101010102" pitchFamily="34" charset="77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sv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sv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5.svg"/><Relationship Id="rId11" Type="http://schemas.openxmlformats.org/officeDocument/2006/relationships/hyperlink" Target="https://www.canada.ca/en/public-health/services/publications/vaccines-immunization/national-advisory-committee-immunization-summary-guidance-covid-19-vaccines-2025-summer-2026.html" TargetMode="External"/><Relationship Id="rId5" Type="http://schemas.openxmlformats.org/officeDocument/2006/relationships/image" Target="../media/image14.svg"/><Relationship Id="rId10" Type="http://schemas.openxmlformats.org/officeDocument/2006/relationships/hyperlink" Target="https://www.canada.ca/en/public-health/services/publications/vaccines-immunization/national-advisory-committee-immunization-statement-seasonal-influenza-vaccines-2025-2026.html#l1" TargetMode="External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9.png"/><Relationship Id="rId5" Type="http://schemas.openxmlformats.org/officeDocument/2006/relationships/image" Target="../media/image18.sv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9.png"/><Relationship Id="rId5" Type="http://schemas.openxmlformats.org/officeDocument/2006/relationships/image" Target="../media/image18.sv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9.png"/><Relationship Id="rId5" Type="http://schemas.openxmlformats.org/officeDocument/2006/relationships/image" Target="../media/image19.sv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9.png"/><Relationship Id="rId5" Type="http://schemas.openxmlformats.org/officeDocument/2006/relationships/image" Target="../media/image20.sv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hyperlink" Target="https://www.ontario.ca/page/flu-facts" TargetMode="External"/><Relationship Id="rId5" Type="http://schemas.openxmlformats.org/officeDocument/2006/relationships/hyperlink" Target="https://www.ontario.ca/book-vaccine/" TargetMode="External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9.pn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9.pn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9.png"/><Relationship Id="rId5" Type="http://schemas.openxmlformats.org/officeDocument/2006/relationships/image" Target="../media/image23.svg"/><Relationship Id="rId4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9.png"/><Relationship Id="rId5" Type="http://schemas.openxmlformats.org/officeDocument/2006/relationships/image" Target="../media/image24.svg"/><Relationship Id="rId4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9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9.pn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9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9.png"/><Relationship Id="rId5" Type="http://schemas.openxmlformats.org/officeDocument/2006/relationships/image" Target="../media/image28.svg"/><Relationship Id="rId4" Type="http://schemas.openxmlformats.org/officeDocument/2006/relationships/notesSlide" Target="../notesSlides/notesSlide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9.png"/><Relationship Id="rId5" Type="http://schemas.openxmlformats.org/officeDocument/2006/relationships/image" Target="../media/image19.svg"/><Relationship Id="rId4" Type="http://schemas.openxmlformats.org/officeDocument/2006/relationships/notesSlide" Target="../notesSlides/notesSlide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9.png"/><Relationship Id="rId5" Type="http://schemas.openxmlformats.org/officeDocument/2006/relationships/image" Target="../media/image29.svg"/><Relationship Id="rId4" Type="http://schemas.openxmlformats.org/officeDocument/2006/relationships/notesSlide" Target="../notesSlides/notesSlide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6" Type="http://schemas.openxmlformats.org/officeDocument/2006/relationships/image" Target="../media/image9.png"/><Relationship Id="rId5" Type="http://schemas.openxmlformats.org/officeDocument/2006/relationships/image" Target="../media/image30.svg"/><Relationship Id="rId4" Type="http://schemas.openxmlformats.org/officeDocument/2006/relationships/notesSlide" Target="../notesSlides/notesSlide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6" Type="http://schemas.openxmlformats.org/officeDocument/2006/relationships/image" Target="../media/image9.png"/><Relationship Id="rId5" Type="http://schemas.openxmlformats.org/officeDocument/2006/relationships/image" Target="../media/image31.svg"/><Relationship Id="rId4" Type="http://schemas.openxmlformats.org/officeDocument/2006/relationships/notesSlide" Target="../notesSlides/notesSlide3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6" Type="http://schemas.openxmlformats.org/officeDocument/2006/relationships/image" Target="../media/image9.png"/><Relationship Id="rId5" Type="http://schemas.openxmlformats.org/officeDocument/2006/relationships/image" Target="../media/image32.jpeg"/><Relationship Id="rId4" Type="http://schemas.openxmlformats.org/officeDocument/2006/relationships/notesSlide" Target="../notesSlides/notesSlide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3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6" Type="http://schemas.openxmlformats.org/officeDocument/2006/relationships/image" Target="../media/image9.png"/><Relationship Id="rId5" Type="http://schemas.openxmlformats.org/officeDocument/2006/relationships/image" Target="../media/image33.svg"/><Relationship Id="rId4" Type="http://schemas.openxmlformats.org/officeDocument/2006/relationships/notesSlide" Target="../notesSlides/notesSlide3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6" Type="http://schemas.openxmlformats.org/officeDocument/2006/relationships/image" Target="../media/image9.png"/><Relationship Id="rId5" Type="http://schemas.openxmlformats.org/officeDocument/2006/relationships/image" Target="../media/image34.svg"/><Relationship Id="rId4" Type="http://schemas.openxmlformats.org/officeDocument/2006/relationships/notesSlide" Target="../notesSlides/notesSlide3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6" Type="http://schemas.openxmlformats.org/officeDocument/2006/relationships/image" Target="../media/image9.png"/><Relationship Id="rId5" Type="http://schemas.openxmlformats.org/officeDocument/2006/relationships/image" Target="../media/image34.svg"/><Relationship Id="rId4" Type="http://schemas.openxmlformats.org/officeDocument/2006/relationships/notesSlide" Target="../notesSlides/notesSlide3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3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6" Type="http://schemas.openxmlformats.org/officeDocument/2006/relationships/image" Target="../media/image9.png"/><Relationship Id="rId5" Type="http://schemas.openxmlformats.org/officeDocument/2006/relationships/image" Target="../media/image35.svg"/><Relationship Id="rId4" Type="http://schemas.openxmlformats.org/officeDocument/2006/relationships/notesSlide" Target="../notesSlides/notesSlide3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6" Type="http://schemas.openxmlformats.org/officeDocument/2006/relationships/image" Target="../media/image9.png"/><Relationship Id="rId5" Type="http://schemas.openxmlformats.org/officeDocument/2006/relationships/image" Target="../media/image36.emf"/><Relationship Id="rId4" Type="http://schemas.openxmlformats.org/officeDocument/2006/relationships/notesSlide" Target="../notesSlides/notesSlide3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D47C97-227F-DA4C-CA6B-30F24E3BD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235200"/>
            <a:ext cx="7772400" cy="2387600"/>
          </a:xfrm>
        </p:spPr>
        <p:txBody>
          <a:bodyPr anchor="ctr"/>
          <a:lstStyle/>
          <a:p>
            <a:r>
              <a:rPr lang="en-US" dirty="0"/>
              <a:t>Module 4: Recent Vaccination Trends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026" y="6094800"/>
            <a:ext cx="2901948" cy="713294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261FB29-7F01-49F5-1717-31C45D6FF3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48600" y="58418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7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25"/>
    </mc:Choice>
    <mc:Fallback xmlns="">
      <p:transition spd="slow" advTm="107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Common Questions about Getting Vaccinated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06F41-20F3-7F42-8B27-3B37AD6D179A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4B986E6-2F20-D51B-21EC-E1097DED86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05799" y="5410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9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70"/>
    </mc:Choice>
    <mc:Fallback xmlns="">
      <p:transition spd="slow" advTm="37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066800"/>
            <a:ext cx="7886700" cy="769069"/>
          </a:xfrm>
        </p:spPr>
        <p:txBody>
          <a:bodyPr>
            <a:normAutofit fontScale="90000"/>
          </a:bodyPr>
          <a:lstStyle/>
          <a:p>
            <a:r>
              <a:rPr lang="en-US" dirty="0"/>
              <a:t>Who is at a higher risk from COVID-19 and Influenza?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752600"/>
            <a:ext cx="7886700" cy="59757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dirty="0"/>
              <a:t>These groups are at increased risk of infection or severe illness from COVID-19</a:t>
            </a:r>
            <a:r>
              <a:rPr lang="en-US" sz="1600" baseline="30000" dirty="0"/>
              <a:t>1,2</a:t>
            </a:r>
            <a:r>
              <a:rPr lang="en-US" sz="1600" dirty="0"/>
              <a:t> and/or Influenza:</a:t>
            </a:r>
            <a:r>
              <a:rPr lang="en-US" sz="1600" baseline="30000" dirty="0"/>
              <a:t>3,4,5</a:t>
            </a: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060804"/>
              </p:ext>
            </p:extLst>
          </p:nvPr>
        </p:nvGraphicFramePr>
        <p:xfrm>
          <a:off x="887465" y="2362200"/>
          <a:ext cx="7570735" cy="3666738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4202319426"/>
                    </a:ext>
                  </a:extLst>
                </a:gridCol>
                <a:gridCol w="4421258">
                  <a:extLst>
                    <a:ext uri="{9D8B030D-6E8A-4147-A177-3AD203B41FA5}">
                      <a16:colId xmlns:a16="http://schemas.microsoft.com/office/drawing/2014/main" val="2515425343"/>
                    </a:ext>
                  </a:extLst>
                </a:gridCol>
                <a:gridCol w="1168277">
                  <a:extLst>
                    <a:ext uri="{9D8B030D-6E8A-4147-A177-3AD203B41FA5}">
                      <a16:colId xmlns:a16="http://schemas.microsoft.com/office/drawing/2014/main" val="241348057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813034009"/>
                    </a:ext>
                  </a:extLst>
                </a:gridCol>
              </a:tblGrid>
              <a:tr h="347857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latin typeface="MarkPro" panose="020B0504020101010102" pitchFamily="34" charset="77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latin typeface="MarkPro" panose="020B0504020101010102" pitchFamily="34" charset="0"/>
                        </a:rPr>
                        <a:t>Group</a:t>
                      </a:r>
                      <a:endParaRPr lang="en-US" sz="1600" dirty="0">
                        <a:solidFill>
                          <a:schemeClr val="bg1"/>
                        </a:solidFill>
                        <a:latin typeface="MarkPro" panose="020B0504020101010102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latin typeface="MarkPro" panose="020B0504020101010102" pitchFamily="34" charset="0"/>
                        </a:rPr>
                        <a:t>Influenza</a:t>
                      </a:r>
                      <a:endParaRPr lang="en-US" sz="1600" dirty="0">
                        <a:solidFill>
                          <a:schemeClr val="bg1"/>
                        </a:solidFill>
                        <a:latin typeface="MarkPro" panose="020B0504020101010102" pitchFamily="34" charset="0"/>
                      </a:endParaRPr>
                    </a:p>
                  </a:txBody>
                  <a:tcPr marL="70330" marR="70330" marT="35165" marB="351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latin typeface="MarkPro" panose="020B0504020101010102" pitchFamily="34" charset="0"/>
                        </a:rPr>
                        <a:t>COVID-19</a:t>
                      </a:r>
                      <a:endParaRPr lang="en-US" sz="1600" dirty="0">
                        <a:solidFill>
                          <a:schemeClr val="bg1"/>
                        </a:solidFill>
                        <a:latin typeface="MarkPro" panose="020B0504020101010102" pitchFamily="34" charset="0"/>
                      </a:endParaRPr>
                    </a:p>
                  </a:txBody>
                  <a:tcPr marL="70330" marR="70330" marT="35165" marB="351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36689669"/>
                  </a:ext>
                </a:extLst>
              </a:tr>
              <a:tr h="491686">
                <a:tc>
                  <a:txBody>
                    <a:bodyPr/>
                    <a:lstStyle/>
                    <a:p>
                      <a:pPr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u="none" strike="noStrike" dirty="0">
                        <a:effectLst/>
                        <a:latin typeface="MarkPro" panose="020B0504020101010102" pitchFamily="34" charset="77"/>
                      </a:endParaRPr>
                    </a:p>
                  </a:txBody>
                  <a:tcPr anchor="ctr">
                    <a:lnT w="6350" cap="flat" cmpd="sng" algn="ctr">
                      <a:noFill/>
                      <a:prstDash val="solid"/>
                      <a:miter lim="800000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u="none" strike="noStrike" dirty="0">
                          <a:effectLst/>
                          <a:latin typeface="MarkPro" panose="020B0504020101010102"/>
                        </a:rPr>
                        <a:t>People 65 years of age and older</a:t>
                      </a:r>
                    </a:p>
                  </a:txBody>
                  <a:tcPr anchor="ctr">
                    <a:lnT w="6350" cap="flat" cmpd="sng" algn="ctr">
                      <a:noFill/>
                      <a:prstDash val="solid"/>
                      <a:miter lim="800000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CA" sz="1600" dirty="0"/>
                        <a:t>✓</a:t>
                      </a:r>
                      <a:endParaRPr lang="en-US" sz="1600" dirty="0">
                        <a:latin typeface="MarkPro" panose="020B0504020101010102" pitchFamily="34" charset="77"/>
                      </a:endParaRPr>
                    </a:p>
                  </a:txBody>
                  <a:tcPr marL="70330" marR="70330" marT="35165" marB="3516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/>
                        <a:t>✓</a:t>
                      </a:r>
                      <a:endParaRPr lang="en-US" sz="1600" dirty="0">
                        <a:latin typeface="MarkPro" panose="020B0504020101010102" pitchFamily="34" charset="77"/>
                      </a:endParaRPr>
                    </a:p>
                  </a:txBody>
                  <a:tcPr marL="70330" marR="70330" marT="35165" marB="35165" anchor="ctr"/>
                </a:tc>
                <a:extLst>
                  <a:ext uri="{0D108BD9-81ED-4DB2-BD59-A6C34878D82A}">
                    <a16:rowId xmlns:a16="http://schemas.microsoft.com/office/drawing/2014/main" val="1528316471"/>
                  </a:ext>
                </a:extLst>
              </a:tr>
              <a:tr h="942399">
                <a:tc>
                  <a:txBody>
                    <a:bodyPr/>
                    <a:lstStyle/>
                    <a:p>
                      <a:pPr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u="none" strike="noStrike" dirty="0">
                        <a:effectLst/>
                        <a:latin typeface="MarkPro" panose="020B0504020101010102" pitchFamily="34" charset="7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u="none" strike="noStrike" dirty="0">
                          <a:effectLst/>
                          <a:latin typeface="MarkPro" panose="020B0504020101010102"/>
                        </a:rPr>
                        <a:t>People</a:t>
                      </a:r>
                      <a:r>
                        <a:rPr lang="en-US" sz="1600" b="0" u="none" strike="noStrike" baseline="0" dirty="0">
                          <a:effectLst/>
                          <a:latin typeface="MarkPro" panose="020B0504020101010102"/>
                        </a:rPr>
                        <a:t> with</a:t>
                      </a:r>
                      <a:r>
                        <a:rPr lang="en-US" sz="1600" b="0" u="none" strike="noStrike" dirty="0">
                          <a:effectLst/>
                          <a:latin typeface="MarkPro" panose="020B0504020101010102"/>
                        </a:rPr>
                        <a:t> certain underlying health conditions, including those who are immunocompromised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/>
                        <a:t>✓</a:t>
                      </a:r>
                      <a:endParaRPr lang="en-US" sz="1600" dirty="0">
                        <a:latin typeface="MarkPro" panose="020B0504020101010102" pitchFamily="34" charset="77"/>
                      </a:endParaRPr>
                    </a:p>
                  </a:txBody>
                  <a:tcPr marL="70330" marR="70330" marT="35165" marB="3516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/>
                        <a:t>✓</a:t>
                      </a:r>
                      <a:endParaRPr lang="en-US" sz="1600" dirty="0">
                        <a:latin typeface="MarkPro" panose="020B0504020101010102" pitchFamily="34" charset="77"/>
                      </a:endParaRPr>
                    </a:p>
                  </a:txBody>
                  <a:tcPr marL="70330" marR="70330" marT="35165" marB="35165" anchor="ctr"/>
                </a:tc>
                <a:extLst>
                  <a:ext uri="{0D108BD9-81ED-4DB2-BD59-A6C34878D82A}">
                    <a16:rowId xmlns:a16="http://schemas.microsoft.com/office/drawing/2014/main" val="3989421768"/>
                  </a:ext>
                </a:extLst>
              </a:tr>
              <a:tr h="696555">
                <a:tc>
                  <a:txBody>
                    <a:bodyPr/>
                    <a:lstStyle/>
                    <a:p>
                      <a:pPr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arkPro" panose="020B0504020101010102" pitchFamily="34" charset="7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u="none" strike="noStrike" dirty="0">
                          <a:effectLst/>
                          <a:latin typeface="MarkPro" panose="020B0504020101010102"/>
                        </a:rPr>
                        <a:t>People who are pregnant</a:t>
                      </a:r>
                      <a:r>
                        <a:rPr lang="en-US" sz="1600" b="0" u="none" strike="noStrike" baseline="0" dirty="0">
                          <a:effectLst/>
                          <a:latin typeface="MarkPro" panose="020B0504020101010102"/>
                        </a:rPr>
                        <a:t> or recently pregnant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arkPro" panose="020B050402010101010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/>
                        <a:t>✓</a:t>
                      </a:r>
                      <a:endParaRPr lang="en-US" sz="1600" dirty="0">
                        <a:latin typeface="MarkPro" panose="020B0504020101010102" pitchFamily="34" charset="77"/>
                      </a:endParaRPr>
                    </a:p>
                  </a:txBody>
                  <a:tcPr marL="70330" marR="70330" marT="35165" marB="3516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/>
                        <a:t>✓</a:t>
                      </a:r>
                      <a:endParaRPr lang="en-US" sz="1600" dirty="0">
                        <a:latin typeface="MarkPro" panose="020B0504020101010102" pitchFamily="34" charset="77"/>
                      </a:endParaRPr>
                    </a:p>
                  </a:txBody>
                  <a:tcPr marL="70330" marR="70330" marT="35165" marB="35165" anchor="ctr"/>
                </a:tc>
                <a:extLst>
                  <a:ext uri="{0D108BD9-81ED-4DB2-BD59-A6C34878D82A}">
                    <a16:rowId xmlns:a16="http://schemas.microsoft.com/office/drawing/2014/main" val="3251560764"/>
                  </a:ext>
                </a:extLst>
              </a:tr>
              <a:tr h="696555">
                <a:tc>
                  <a:txBody>
                    <a:bodyPr/>
                    <a:lstStyle/>
                    <a:p>
                      <a:pPr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arkPro" panose="020B0504020101010102" pitchFamily="34" charset="7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u="none" strike="noStrike" dirty="0">
                          <a:effectLst/>
                          <a:latin typeface="MarkPro" panose="020B0504020101010102"/>
                        </a:rPr>
                        <a:t>Residents and staff of long-term care homes or other group living settings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arkPro" panose="020B050402010101010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/>
                        <a:t>✓</a:t>
                      </a:r>
                      <a:endParaRPr lang="en-US" sz="1600" dirty="0">
                        <a:latin typeface="MarkPro" panose="020B0504020101010102" pitchFamily="34" charset="77"/>
                      </a:endParaRPr>
                    </a:p>
                  </a:txBody>
                  <a:tcPr marL="70330" marR="70330" marT="35165" marB="3516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/>
                        <a:t>✓</a:t>
                      </a:r>
                      <a:endParaRPr lang="en-US" sz="1600" dirty="0">
                        <a:latin typeface="MarkPro" panose="020B0504020101010102" pitchFamily="34" charset="77"/>
                      </a:endParaRPr>
                    </a:p>
                  </a:txBody>
                  <a:tcPr marL="70330" marR="70330" marT="35165" marB="35165" anchor="ctr"/>
                </a:tc>
                <a:extLst>
                  <a:ext uri="{0D108BD9-81ED-4DB2-BD59-A6C34878D82A}">
                    <a16:rowId xmlns:a16="http://schemas.microsoft.com/office/drawing/2014/main" val="1705465354"/>
                  </a:ext>
                </a:extLst>
              </a:tr>
              <a:tr h="491686">
                <a:tc>
                  <a:txBody>
                    <a:bodyPr/>
                    <a:lstStyle/>
                    <a:p>
                      <a:pPr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arkPro" panose="020B0504020101010102" pitchFamily="34" charset="7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u="none" strike="noStrike" dirty="0">
                          <a:effectLst/>
                          <a:latin typeface="MarkPro" panose="020B0504020101010102"/>
                        </a:rPr>
                        <a:t>Indigenous peoples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arkPro" panose="020B050402010101010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/>
                        <a:t>✓</a:t>
                      </a:r>
                      <a:endParaRPr lang="en-US" sz="1600" dirty="0">
                        <a:latin typeface="MarkPro" panose="020B0504020101010102" pitchFamily="34" charset="77"/>
                      </a:endParaRPr>
                    </a:p>
                  </a:txBody>
                  <a:tcPr marL="70330" marR="70330" marT="35165" marB="3516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/>
                        <a:t>✓</a:t>
                      </a:r>
                      <a:endParaRPr lang="en-US" sz="1600" dirty="0">
                        <a:latin typeface="MarkPro" panose="020B0504020101010102" pitchFamily="34" charset="77"/>
                      </a:endParaRPr>
                    </a:p>
                  </a:txBody>
                  <a:tcPr marL="70330" marR="70330" marT="35165" marB="35165" anchor="ctr"/>
                </a:tc>
                <a:extLst>
                  <a:ext uri="{0D108BD9-81ED-4DB2-BD59-A6C34878D82A}">
                    <a16:rowId xmlns:a16="http://schemas.microsoft.com/office/drawing/2014/main" val="2922467073"/>
                  </a:ext>
                </a:extLst>
              </a:tr>
            </a:tbl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54C9054B-EA93-024D-3B21-D17C12F085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48" y="2792206"/>
            <a:ext cx="442127" cy="442127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75451C2B-56BC-FC08-9392-E35C075A3412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7048" y="3505200"/>
            <a:ext cx="442127" cy="442127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7B6A1AC0-A3DB-A969-CFFF-3EC60C379025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7047" y="4267200"/>
            <a:ext cx="442128" cy="442128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6A497C39-62C4-68D0-A6FC-FB4A051C674E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7048" y="4953000"/>
            <a:ext cx="442127" cy="442127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034EA66C-894E-F66B-05AC-A33FF338BBBE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52222" y="5562600"/>
            <a:ext cx="471778" cy="471778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674"/>
    </mc:Choice>
    <mc:Fallback xmlns="">
      <p:transition spd="slow" advTm="356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066800"/>
            <a:ext cx="7886700" cy="769069"/>
          </a:xfrm>
        </p:spPr>
        <p:txBody>
          <a:bodyPr>
            <a:normAutofit fontScale="90000"/>
          </a:bodyPr>
          <a:lstStyle/>
          <a:p>
            <a:r>
              <a:rPr lang="en-US" dirty="0"/>
              <a:t>Who is at a higher risk from COVID-19 and Influenza? (Continued)*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6596BB2-1071-E15E-A2F0-6D5A7DE8BD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474128"/>
              </p:ext>
            </p:extLst>
          </p:nvPr>
        </p:nvGraphicFramePr>
        <p:xfrm>
          <a:off x="887465" y="1905000"/>
          <a:ext cx="7570735" cy="365240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4202319426"/>
                    </a:ext>
                  </a:extLst>
                </a:gridCol>
                <a:gridCol w="4421258">
                  <a:extLst>
                    <a:ext uri="{9D8B030D-6E8A-4147-A177-3AD203B41FA5}">
                      <a16:colId xmlns:a16="http://schemas.microsoft.com/office/drawing/2014/main" val="2515425343"/>
                    </a:ext>
                  </a:extLst>
                </a:gridCol>
                <a:gridCol w="1168277">
                  <a:extLst>
                    <a:ext uri="{9D8B030D-6E8A-4147-A177-3AD203B41FA5}">
                      <a16:colId xmlns:a16="http://schemas.microsoft.com/office/drawing/2014/main" val="241348057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813034009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latin typeface="MarkPro" panose="020B0504020101010102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latin typeface="MarkPro" panose="020B0504020101010102"/>
                        </a:rPr>
                        <a:t>Group</a:t>
                      </a:r>
                      <a:endParaRPr lang="en-US" sz="1600" dirty="0">
                        <a:solidFill>
                          <a:schemeClr val="bg1"/>
                        </a:solidFill>
                        <a:latin typeface="MarkPro" panose="020B050402010101010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latin typeface="MarkPro" panose="020B0504020101010102"/>
                        </a:rPr>
                        <a:t>Influenza</a:t>
                      </a:r>
                      <a:endParaRPr lang="en-US" sz="1600" dirty="0">
                        <a:solidFill>
                          <a:schemeClr val="bg1"/>
                        </a:solidFill>
                        <a:latin typeface="MarkPro" panose="020B0504020101010102"/>
                      </a:endParaRPr>
                    </a:p>
                  </a:txBody>
                  <a:tcPr marL="70330" marR="70330" marT="35165" marB="351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latin typeface="MarkPro" panose="020B0504020101010102"/>
                        </a:rPr>
                        <a:t>COVID-19</a:t>
                      </a:r>
                      <a:endParaRPr lang="en-US" sz="1600" dirty="0">
                        <a:solidFill>
                          <a:schemeClr val="bg1"/>
                        </a:solidFill>
                        <a:latin typeface="MarkPro" panose="020B0504020101010102"/>
                      </a:endParaRPr>
                    </a:p>
                  </a:txBody>
                  <a:tcPr marL="70330" marR="70330" marT="35165" marB="3516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36689669"/>
                  </a:ext>
                </a:extLst>
              </a:tr>
              <a:tr h="491686">
                <a:tc>
                  <a:txBody>
                    <a:bodyPr/>
                    <a:lstStyle/>
                    <a:p>
                      <a:pPr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u="none" strike="noStrike" dirty="0">
                        <a:effectLst/>
                        <a:latin typeface="MarkPro" panose="020B0504020101010102"/>
                      </a:endParaRPr>
                    </a:p>
                  </a:txBody>
                  <a:tcPr anchor="ctr">
                    <a:lnT w="6350" cap="flat" cmpd="sng" algn="ctr">
                      <a:noFill/>
                      <a:prstDash val="solid"/>
                      <a:miter lim="800000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MarkPro" panose="020B0504020101010102"/>
                        </a:rPr>
                        <a:t>People who provide essential community services, including health care workers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arkPro" panose="020B0504020101010102"/>
                      </a:endParaRPr>
                    </a:p>
                  </a:txBody>
                  <a:tcPr anchor="ctr">
                    <a:lnT w="6350" cap="flat" cmpd="sng" algn="ctr">
                      <a:noFill/>
                      <a:prstDash val="solid"/>
                      <a:miter lim="800000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CA" sz="1600" dirty="0">
                          <a:latin typeface="MarkPro" panose="020B0504020101010102"/>
                        </a:rPr>
                        <a:t>✓</a:t>
                      </a:r>
                      <a:endParaRPr lang="en-US" sz="1600" dirty="0">
                        <a:latin typeface="MarkPro" panose="020B0504020101010102"/>
                      </a:endParaRPr>
                    </a:p>
                  </a:txBody>
                  <a:tcPr marL="70330" marR="70330" marT="35165" marB="3516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MarkPro" panose="020B0504020101010102"/>
                        </a:rPr>
                        <a:t>✓</a:t>
                      </a:r>
                    </a:p>
                  </a:txBody>
                  <a:tcPr marL="70330" marR="70330" marT="35165" marB="35165" anchor="ctr"/>
                </a:tc>
                <a:extLst>
                  <a:ext uri="{0D108BD9-81ED-4DB2-BD59-A6C34878D82A}">
                    <a16:rowId xmlns:a16="http://schemas.microsoft.com/office/drawing/2014/main" val="1528316471"/>
                  </a:ext>
                </a:extLst>
              </a:tr>
              <a:tr h="720050">
                <a:tc>
                  <a:txBody>
                    <a:bodyPr/>
                    <a:lstStyle/>
                    <a:p>
                      <a:pPr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u="none" strike="noStrike" dirty="0">
                        <a:effectLst/>
                        <a:latin typeface="MarkPro" panose="020B050402010101010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MarkPro" panose="020B0504020101010102"/>
                        </a:rPr>
                        <a:t>Household contacts or caretakers of individuals at increased risk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arkPro" panose="020B050402010101010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MarkPro" panose="020B0504020101010102"/>
                        </a:rPr>
                        <a:t>✓</a:t>
                      </a:r>
                    </a:p>
                  </a:txBody>
                  <a:tcPr marL="70330" marR="70330" marT="35165" marB="3516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MarkPro" panose="020B0504020101010102"/>
                        </a:rPr>
                        <a:t>✓</a:t>
                      </a:r>
                    </a:p>
                  </a:txBody>
                  <a:tcPr marL="70330" marR="70330" marT="35165" marB="35165" anchor="ctr"/>
                </a:tc>
                <a:extLst>
                  <a:ext uri="{0D108BD9-81ED-4DB2-BD59-A6C34878D82A}">
                    <a16:rowId xmlns:a16="http://schemas.microsoft.com/office/drawing/2014/main" val="3989421768"/>
                  </a:ext>
                </a:extLst>
              </a:tr>
              <a:tr h="696555">
                <a:tc>
                  <a:txBody>
                    <a:bodyPr/>
                    <a:lstStyle/>
                    <a:p>
                      <a:pPr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arkPro" panose="020B050402010101010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u="none" strike="noStrike" dirty="0">
                          <a:effectLst/>
                          <a:latin typeface="MarkPro" panose="020B0504020101010102"/>
                        </a:rPr>
                        <a:t>Members of a racialized or other equity-deserving community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arkPro" panose="020B050402010101010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MarkPro" panose="020B0504020101010102"/>
                        </a:rPr>
                        <a:t>✓</a:t>
                      </a:r>
                    </a:p>
                  </a:txBody>
                  <a:tcPr marL="70330" marR="70330" marT="35165" marB="3516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MarkPro" panose="020B0504020101010102"/>
                        </a:rPr>
                        <a:t>✓</a:t>
                      </a:r>
                    </a:p>
                  </a:txBody>
                  <a:tcPr marL="70330" marR="70330" marT="35165" marB="35165" anchor="ctr"/>
                </a:tc>
                <a:extLst>
                  <a:ext uri="{0D108BD9-81ED-4DB2-BD59-A6C34878D82A}">
                    <a16:rowId xmlns:a16="http://schemas.microsoft.com/office/drawing/2014/main" val="3251560764"/>
                  </a:ext>
                </a:extLst>
              </a:tr>
              <a:tr h="696555">
                <a:tc>
                  <a:txBody>
                    <a:bodyPr/>
                    <a:lstStyle/>
                    <a:p>
                      <a:pPr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arkPro" panose="020B050402010101010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>
                          <a:effectLst/>
                          <a:latin typeface="MarkPro" panose="020B0504020101010102"/>
                        </a:rPr>
                        <a:t>Infants</a:t>
                      </a:r>
                      <a:r>
                        <a:rPr lang="en-US" sz="1600" u="none" strike="noStrike" baseline="0" dirty="0">
                          <a:effectLst/>
                          <a:latin typeface="MarkPro" panose="020B0504020101010102"/>
                        </a:rPr>
                        <a:t> and c</a:t>
                      </a:r>
                      <a:r>
                        <a:rPr lang="en-US" sz="1600" u="none" strike="noStrike" dirty="0">
                          <a:effectLst/>
                          <a:latin typeface="MarkPro" panose="020B0504020101010102"/>
                        </a:rPr>
                        <a:t>hildren under 5 years old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arkPro" panose="020B050402010101010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MarkPro" panose="020B0504020101010102"/>
                        </a:rPr>
                        <a:t>✓</a:t>
                      </a:r>
                    </a:p>
                  </a:txBody>
                  <a:tcPr marL="70330" marR="70330" marT="35165" marB="3516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MarkPro" panose="020B0504020101010102"/>
                        </a:rPr>
                        <a:t>_</a:t>
                      </a:r>
                    </a:p>
                  </a:txBody>
                  <a:tcPr marL="70330" marR="70330" marT="35165" marB="35165" anchor="ctr"/>
                </a:tc>
                <a:extLst>
                  <a:ext uri="{0D108BD9-81ED-4DB2-BD59-A6C34878D82A}">
                    <a16:rowId xmlns:a16="http://schemas.microsoft.com/office/drawing/2014/main" val="1705465354"/>
                  </a:ext>
                </a:extLst>
              </a:tr>
              <a:tr h="491686">
                <a:tc>
                  <a:txBody>
                    <a:bodyPr/>
                    <a:lstStyle/>
                    <a:p>
                      <a:pPr algn="ctr" font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arkPro" panose="020B050402010101010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MarkPro" panose="020B0504020101010102"/>
                        </a:rPr>
                        <a:t>Children and teenagers required to take Aspirin® or ASA for long periods of time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arkPro" panose="020B050402010101010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MarkPro" panose="020B0504020101010102"/>
                        </a:rPr>
                        <a:t>✓</a:t>
                      </a:r>
                    </a:p>
                  </a:txBody>
                  <a:tcPr marL="70330" marR="70330" marT="35165" marB="35165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MarkPro" panose="020B0504020101010102"/>
                        </a:rPr>
                        <a:t>_</a:t>
                      </a:r>
                    </a:p>
                  </a:txBody>
                  <a:tcPr marL="70330" marR="70330" marT="35165" marB="35165" anchor="ctr"/>
                </a:tc>
                <a:extLst>
                  <a:ext uri="{0D108BD9-81ED-4DB2-BD59-A6C34878D82A}">
                    <a16:rowId xmlns:a16="http://schemas.microsoft.com/office/drawing/2014/main" val="2922467073"/>
                  </a:ext>
                </a:extLst>
              </a:tr>
            </a:tbl>
          </a:graphicData>
        </a:graphic>
      </p:graphicFrame>
      <p:pic>
        <p:nvPicPr>
          <p:cNvPr id="7" name="Graphic 6">
            <a:extLst>
              <a:ext uri="{FF2B5EF4-FFF2-40B4-BE49-F238E27FC236}">
                <a16:creationId xmlns:a16="http://schemas.microsoft.com/office/drawing/2014/main" id="{C1B7D984-331D-E40F-A569-9DF2688DEFC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2222" y="3739000"/>
            <a:ext cx="471778" cy="47177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E2AADF6-1A12-1922-A5C6-5A1B769A380F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2222" y="2977000"/>
            <a:ext cx="471778" cy="47177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401F9FB2-9660-EB7F-DE5D-48ABAE35B31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2222" y="4424800"/>
            <a:ext cx="471778" cy="47177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49899E46-C133-7542-99D3-C18612776CE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4000" y="5034400"/>
            <a:ext cx="471778" cy="471778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04CC4F3B-58AE-4789-611D-0D71D95F9E3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2222" y="2352822"/>
            <a:ext cx="471778" cy="471778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04912" y="5653480"/>
            <a:ext cx="6796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arkPro" panose="020B0504020101010102" pitchFamily="34" charset="0"/>
              </a:rPr>
              <a:t>*See </a:t>
            </a:r>
            <a:r>
              <a:rPr lang="en-US" sz="1600" dirty="0">
                <a:latin typeface="MarkPro" panose="020B0504020101010102" pitchFamily="34" charset="0"/>
                <a:hlinkClick r:id="rId10"/>
              </a:rPr>
              <a:t>here (Influenza)</a:t>
            </a:r>
            <a:r>
              <a:rPr lang="en-US" sz="1600" dirty="0">
                <a:latin typeface="MarkPro" panose="020B0504020101010102" pitchFamily="34" charset="0"/>
              </a:rPr>
              <a:t> and </a:t>
            </a:r>
            <a:r>
              <a:rPr lang="en-US" sz="1600" dirty="0">
                <a:latin typeface="MarkPro" panose="020B0504020101010102" pitchFamily="34" charset="0"/>
                <a:hlinkClick r:id="rId11"/>
              </a:rPr>
              <a:t>here (COVID-19)</a:t>
            </a:r>
            <a:r>
              <a:rPr lang="en-US" sz="1600" dirty="0">
                <a:latin typeface="MarkPro" panose="020B0504020101010102" pitchFamily="34" charset="0"/>
              </a:rPr>
              <a:t> for the full list of groups for whom vaccination is particularly important.</a:t>
            </a:r>
          </a:p>
        </p:txBody>
      </p:sp>
    </p:spTree>
    <p:extLst>
      <p:ext uri="{BB962C8B-B14F-4D97-AF65-F5344CB8AC3E}">
        <p14:creationId xmlns:p14="http://schemas.microsoft.com/office/powerpoint/2010/main" val="409601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88"/>
    </mc:Choice>
    <mc:Fallback xmlns="">
      <p:transition spd="slow" advTm="274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143000"/>
            <a:ext cx="7886700" cy="769069"/>
          </a:xfrm>
        </p:spPr>
        <p:txBody>
          <a:bodyPr>
            <a:normAutofit fontScale="90000"/>
          </a:bodyPr>
          <a:lstStyle/>
          <a:p>
            <a:r>
              <a:rPr lang="en-US" dirty="0"/>
              <a:t>Who can get COVID-19 and Influenza vaccines?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2014526"/>
            <a:ext cx="8056800" cy="22092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200" dirty="0"/>
              <a:t>Everyone aged 6 months and older can get an updated COVID-19 vaccine and Influenza vaccine every year, typically at the beginning of flu season (late Fall).</a:t>
            </a:r>
            <a:r>
              <a:rPr lang="en-US" sz="2200" baseline="30000" dirty="0"/>
              <a:t>6,7,8</a:t>
            </a:r>
          </a:p>
          <a:p>
            <a:pPr marL="0" indent="0">
              <a:lnSpc>
                <a:spcPct val="120000"/>
              </a:lnSpc>
              <a:buNone/>
            </a:pPr>
            <a:endParaRPr lang="en-CA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CA" sz="2200" dirty="0"/>
              <a:t>Mixing different COVID-19 vaccines (e.g., getting Pfizer for first dose, </a:t>
            </a:r>
            <a:r>
              <a:rPr lang="en-CA" sz="2200" dirty="0" err="1"/>
              <a:t>Moderna</a:t>
            </a:r>
            <a:r>
              <a:rPr lang="en-CA" sz="2200" dirty="0"/>
              <a:t> for second) can boost immune response and offer strong protection with no significant increase in side effects.</a:t>
            </a:r>
            <a:r>
              <a:rPr lang="en-CA" sz="2200" baseline="30000" dirty="0"/>
              <a:t>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9EE2743-0485-DB9F-893D-D687BA2F0281}"/>
              </a:ext>
            </a:extLst>
          </p:cNvPr>
          <p:cNvSpPr txBox="1">
            <a:spLocks/>
          </p:cNvSpPr>
          <p:nvPr/>
        </p:nvSpPr>
        <p:spPr>
          <a:xfrm>
            <a:off x="630000" y="4419600"/>
            <a:ext cx="5827950" cy="137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endParaRPr lang="en-US" sz="2200" baseline="30000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38A3082-9F40-1361-1BCE-F9F1B9B88E0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67600" y="4876800"/>
            <a:ext cx="1357313" cy="1357313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3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02"/>
    </mc:Choice>
    <mc:Fallback xmlns="">
      <p:transition spd="slow" advTm="343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143000"/>
            <a:ext cx="7886700" cy="769069"/>
          </a:xfrm>
        </p:spPr>
        <p:txBody>
          <a:bodyPr>
            <a:normAutofit fontScale="90000"/>
          </a:bodyPr>
          <a:lstStyle/>
          <a:p>
            <a:r>
              <a:rPr lang="en-US" dirty="0"/>
              <a:t>Who can get COVID-19 and Influenza vaccines?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000" y="2286600"/>
            <a:ext cx="8056800" cy="22092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CA" sz="2200" b="1" dirty="0"/>
              <a:t>People who should speak to their health care provider:</a:t>
            </a:r>
            <a:endParaRPr lang="en-US" sz="2200" b="1" dirty="0"/>
          </a:p>
          <a:p>
            <a:pPr>
              <a:lnSpc>
                <a:spcPct val="120000"/>
              </a:lnSpc>
            </a:pPr>
            <a:r>
              <a:rPr lang="en-US" sz="2200" dirty="0"/>
              <a:t>Individuals who are allergic to an ingredient in one of the types of Influenza and/or COVID-19 vaccines, or</a:t>
            </a:r>
          </a:p>
          <a:p>
            <a:pPr>
              <a:lnSpc>
                <a:spcPct val="120000"/>
              </a:lnSpc>
            </a:pPr>
            <a:r>
              <a:rPr lang="en-US" sz="2200" dirty="0"/>
              <a:t>Individuals who have had a previous allergic reaction to an Influenza and/or COVID-19 vaccine.</a:t>
            </a:r>
            <a:r>
              <a:rPr lang="en-US" sz="2200" baseline="30000" dirty="0"/>
              <a:t>6,10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200" baseline="30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9EE2743-0485-DB9F-893D-D687BA2F0281}"/>
              </a:ext>
            </a:extLst>
          </p:cNvPr>
          <p:cNvSpPr txBox="1">
            <a:spLocks/>
          </p:cNvSpPr>
          <p:nvPr/>
        </p:nvSpPr>
        <p:spPr>
          <a:xfrm>
            <a:off x="630000" y="4419600"/>
            <a:ext cx="5827950" cy="137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endParaRPr lang="en-US" sz="2200" baseline="30000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38A3082-9F40-1361-1BCE-F9F1B9B88E0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66400" y="4878000"/>
            <a:ext cx="1357313" cy="1357313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09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47"/>
    </mc:Choice>
    <mc:Fallback xmlns="">
      <p:transition spd="slow" advTm="145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1365306"/>
            <a:ext cx="8210551" cy="920694"/>
          </a:xfrm>
        </p:spPr>
        <p:txBody>
          <a:bodyPr>
            <a:normAutofit/>
          </a:bodyPr>
          <a:lstStyle/>
          <a:p>
            <a:r>
              <a:rPr lang="en-US" sz="2700" dirty="0"/>
              <a:t>Are vaccines safe for racialized groups?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000" y="2274790"/>
            <a:ext cx="8108593" cy="168761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200" dirty="0"/>
              <a:t>Historically, diverse communities have been underrepresented in clinical trials.</a:t>
            </a:r>
            <a:r>
              <a:rPr lang="en-US" sz="2200" baseline="30000" dirty="0"/>
              <a:t>12,13</a:t>
            </a:r>
            <a:r>
              <a:rPr lang="en-US" sz="2200" dirty="0"/>
              <a:t> </a:t>
            </a:r>
          </a:p>
          <a:p>
            <a:pPr>
              <a:lnSpc>
                <a:spcPct val="110000"/>
              </a:lnSpc>
            </a:pPr>
            <a:r>
              <a:rPr lang="en-US" sz="2200" dirty="0"/>
              <a:t>While racialized people were included in the COVID-19 vaccine clinical trials in the U.S., there was still underrepresentation.</a:t>
            </a:r>
            <a:r>
              <a:rPr lang="en-US" sz="2200" baseline="30000" dirty="0"/>
              <a:t>14,15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70B21F4-CCCF-53EF-AB87-80EF2C745C42}"/>
              </a:ext>
            </a:extLst>
          </p:cNvPr>
          <p:cNvSpPr txBox="1">
            <a:spLocks/>
          </p:cNvSpPr>
          <p:nvPr/>
        </p:nvSpPr>
        <p:spPr>
          <a:xfrm>
            <a:off x="663867" y="4343401"/>
            <a:ext cx="7260933" cy="1371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10000"/>
              </a:lnSpc>
              <a:spcAft>
                <a:spcPts val="0"/>
              </a:spcAft>
            </a:pPr>
            <a:r>
              <a:rPr lang="en-US" sz="2200" dirty="0"/>
              <a:t>But large studies in Canada, the U.S., and around the world have shown that the </a:t>
            </a:r>
            <a:r>
              <a:rPr lang="en-US" sz="2200" b="1" dirty="0"/>
              <a:t>COVID-19 vaccine is safe and effective for everyone.</a:t>
            </a:r>
            <a:r>
              <a:rPr lang="en-US" sz="2200" baseline="30000" dirty="0"/>
              <a:t>16-20</a:t>
            </a:r>
            <a:endParaRPr lang="en-US" sz="2200" dirty="0"/>
          </a:p>
          <a:p>
            <a:pPr marL="0" indent="0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2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E49C305-8F6B-D4E5-48EB-1578878304A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20000" y="4953000"/>
            <a:ext cx="1106762" cy="1106762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88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663"/>
    </mc:Choice>
    <mc:Fallback xmlns="">
      <p:transition spd="slow" advTm="256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143000"/>
            <a:ext cx="7886700" cy="769069"/>
          </a:xfrm>
        </p:spPr>
        <p:txBody>
          <a:bodyPr>
            <a:normAutofit fontScale="90000"/>
          </a:bodyPr>
          <a:lstStyle/>
          <a:p>
            <a:r>
              <a:rPr lang="en-US" dirty="0"/>
              <a:t>Can you take the COVID-19 and Influenza vaccines together?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506" y="2919479"/>
            <a:ext cx="6806294" cy="134772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2400" dirty="0"/>
              <a:t>Yes, it is safe to get the COVID-19 and Influenza vaccines at the same time.</a:t>
            </a:r>
            <a:r>
              <a:rPr lang="en-US" sz="2400" baseline="30000" dirty="0"/>
              <a:t>21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77BB204-37F3-F3A7-5B57-F71E697C061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5975" y="4525496"/>
            <a:ext cx="1365250" cy="136525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58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88"/>
    </mc:Choice>
    <mc:Fallback xmlns="">
      <p:transition spd="slow" advTm="148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066800"/>
            <a:ext cx="7886700" cy="769069"/>
          </a:xfrm>
        </p:spPr>
        <p:txBody>
          <a:bodyPr>
            <a:normAutofit fontScale="90000"/>
          </a:bodyPr>
          <a:lstStyle/>
          <a:p>
            <a:r>
              <a:rPr lang="en-US" dirty="0"/>
              <a:t>Where can you get COVID-19 and Influenza vaccines?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000" y="2133600"/>
            <a:ext cx="8134352" cy="49811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COVID-19 and Influenza vaccines are </a:t>
            </a:r>
            <a:r>
              <a:rPr lang="en-US" b="1" dirty="0"/>
              <a:t>FREE</a:t>
            </a:r>
            <a:r>
              <a:rPr lang="en-US" dirty="0"/>
              <a:t> in Ontario. You can book an appointment using these webpages/phone numbers:</a:t>
            </a:r>
          </a:p>
          <a:p>
            <a:pPr marL="0" indent="0">
              <a:lnSpc>
                <a:spcPct val="110000"/>
              </a:lnSpc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1048" y="3048000"/>
            <a:ext cx="8058152" cy="169277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0" indent="0">
              <a:buNone/>
            </a:pPr>
            <a:r>
              <a:rPr lang="en-US" sz="1600" u="sng" dirty="0">
                <a:latin typeface="MarkPro" panose="020B0504020101010102" pitchFamily="34" charset="77"/>
              </a:rPr>
              <a:t>COVID-19 Vaccine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MarkPro" panose="020B0504020101010102" pitchFamily="34" charset="77"/>
                <a:hlinkClick r:id="rId5"/>
              </a:rPr>
              <a:t>https://www.ontario.ca/book-vaccine/</a:t>
            </a:r>
            <a:r>
              <a:rPr lang="en-US" sz="1600" dirty="0">
                <a:latin typeface="MarkPro" panose="020B0504020101010102" pitchFamily="34" charset="77"/>
              </a:rPr>
              <a:t> 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MarkPro" panose="020B0504020101010102" pitchFamily="34" charset="77"/>
              </a:rPr>
              <a:t>1-833-943-3900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MarkPro" panose="020B0504020101010102" pitchFamily="34" charset="77"/>
              </a:rPr>
              <a:t>1-866-797-0007 (Teletypewriter)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1600" dirty="0">
                <a:latin typeface="MarkPro" panose="020B0504020101010102" pitchFamily="34" charset="77"/>
              </a:rPr>
              <a:t>Or contact your local pharmacy</a:t>
            </a:r>
            <a:r>
              <a:rPr lang="en-US" sz="1600" dirty="0">
                <a:latin typeface="MarkPro" panose="020B0504020101010102" pitchFamily="34" charset="77"/>
              </a:rPr>
              <a:t> 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u="sng" dirty="0">
              <a:latin typeface="MarkPro" panose="020B0504020101010102" pitchFamily="34" charset="77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u="sng" dirty="0">
                <a:latin typeface="MarkPro" panose="020B0504020101010102" pitchFamily="34" charset="77"/>
              </a:rPr>
              <a:t>Influenza Vaccine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MarkPro" panose="020B0504020101010102" pitchFamily="34" charset="77"/>
                <a:hlinkClick r:id="rId6"/>
              </a:rPr>
              <a:t>https://www.ontario.ca/page/flu-facts</a:t>
            </a:r>
            <a:endParaRPr lang="en-US" sz="1600" dirty="0">
              <a:latin typeface="MarkPro" panose="020B0504020101010102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MarkPro" panose="020B0504020101010102" pitchFamily="34" charset="77"/>
              </a:rPr>
              <a:t>Or contact your local pharmacy </a:t>
            </a:r>
          </a:p>
          <a:p>
            <a:endParaRPr lang="en-US" sz="1600" dirty="0">
              <a:latin typeface="MarkPro" panose="020B0504020101010102" pitchFamily="34" charset="7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2449" y="4572000"/>
            <a:ext cx="82867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en-US" sz="2000" dirty="0">
              <a:latin typeface="MarkPro" panose="020B0504020101010102" pitchFamily="34" charset="77"/>
            </a:endParaRPr>
          </a:p>
          <a:p>
            <a:pPr marL="0" indent="0" algn="ctr">
              <a:buNone/>
            </a:pPr>
            <a:r>
              <a:rPr lang="en-US" sz="2000" dirty="0">
                <a:latin typeface="MarkPro" panose="020B0504020101010102" pitchFamily="34" charset="77"/>
              </a:rPr>
              <a:t>Different long-term care homes (LTCHs) and retirement homes (RHs) may have plans in place for administering Influenza and/or COVID-19 vaccines, such as on-site vaccination. We encourage you to ask your home if they have a plan for vaccination.</a:t>
            </a:r>
          </a:p>
          <a:p>
            <a:pPr marL="0" indent="0">
              <a:buNone/>
            </a:pPr>
            <a:endParaRPr lang="en-US" sz="2000" dirty="0">
              <a:latin typeface="MarkPro" panose="020B0504020101010102" pitchFamily="34" charset="77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61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563"/>
    </mc:Choice>
    <mc:Fallback xmlns="">
      <p:transition spd="slow" advTm="325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Recent Vaccination Uptake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06F41-20F3-7F42-8B27-3B37AD6D179A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5BADEE7-FD52-62E1-B456-D4576FD871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00999" y="5486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35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69"/>
    </mc:Choice>
    <mc:Fallback xmlns="">
      <p:transition spd="slow" advTm="57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000" y="2514600"/>
            <a:ext cx="7564508" cy="5334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200" dirty="0"/>
              <a:t>Percentage of people in Ontario who…</a:t>
            </a:r>
            <a:r>
              <a:rPr lang="en-US" sz="2200" baseline="30000" dirty="0"/>
              <a:t>22</a:t>
            </a: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E80038-6DF5-231F-1048-73C86E3EDAF3}"/>
              </a:ext>
            </a:extLst>
          </p:cNvPr>
          <p:cNvSpPr txBox="1"/>
          <p:nvPr/>
        </p:nvSpPr>
        <p:spPr>
          <a:xfrm>
            <a:off x="630000" y="3507938"/>
            <a:ext cx="377490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latin typeface="MarkPro" panose="020B0504020101010102" pitchFamily="34" charset="77"/>
              </a:rPr>
              <a:t>Received at least one dose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MarkPro" panose="020B0504020101010102" pitchFamily="34" charset="77"/>
              </a:rPr>
              <a:t>(December 2020 – June 2024)</a:t>
            </a:r>
            <a:endParaRPr lang="en-US" sz="1400" dirty="0">
              <a:latin typeface="MarkPro" panose="020B0504020101010102" pitchFamily="34" charset="77"/>
            </a:endParaRPr>
          </a:p>
          <a:p>
            <a:pPr algn="ctr"/>
            <a:r>
              <a:rPr lang="en-US" sz="4000" dirty="0">
                <a:solidFill>
                  <a:schemeClr val="accent1"/>
                </a:solidFill>
                <a:latin typeface="MarkPro" panose="020B0504020101010102" pitchFamily="34" charset="77"/>
              </a:rPr>
              <a:t> 81%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336A17-A164-8E01-A98C-E50DF2D24AB2}"/>
              </a:ext>
            </a:extLst>
          </p:cNvPr>
          <p:cNvSpPr txBox="1"/>
          <p:nvPr/>
        </p:nvSpPr>
        <p:spPr>
          <a:xfrm>
            <a:off x="4683293" y="3507938"/>
            <a:ext cx="415590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latin typeface="MarkPro" panose="020B0504020101010102" pitchFamily="34" charset="77"/>
              </a:rPr>
              <a:t>Received a more recent vaccine</a:t>
            </a:r>
          </a:p>
          <a:p>
            <a:pPr algn="ctr">
              <a:lnSpc>
                <a:spcPct val="100000"/>
              </a:lnSpc>
            </a:pPr>
            <a:r>
              <a:rPr lang="en-CA" sz="1600" dirty="0">
                <a:latin typeface="MarkPro" panose="020B0504020101010102" pitchFamily="34" charset="77"/>
              </a:rPr>
              <a:t>(September 2023 - June 2024)</a:t>
            </a:r>
            <a:endParaRPr lang="en-US" sz="1600" dirty="0">
              <a:latin typeface="MarkPro" panose="020B0504020101010102" pitchFamily="34" charset="77"/>
            </a:endParaRPr>
          </a:p>
          <a:p>
            <a:pPr algn="ctr"/>
            <a:r>
              <a:rPr lang="en-US" sz="4000" dirty="0">
                <a:solidFill>
                  <a:schemeClr val="accent1"/>
                </a:solidFill>
                <a:latin typeface="MarkPro" panose="020B0504020101010102" pitchFamily="34" charset="77"/>
              </a:rPr>
              <a:t> 15%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277E09B-6122-5D3E-489D-1B14E7AB87A3}"/>
              </a:ext>
            </a:extLst>
          </p:cNvPr>
          <p:cNvSpPr txBox="1">
            <a:spLocks/>
          </p:cNvSpPr>
          <p:nvPr/>
        </p:nvSpPr>
        <p:spPr>
          <a:xfrm>
            <a:off x="630000" y="1516800"/>
            <a:ext cx="7066200" cy="998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MarkPro" panose="020B0504020101010102" pitchFamily="34" charset="77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700" dirty="0"/>
              <a:t>Recent </a:t>
            </a:r>
            <a:r>
              <a:rPr lang="en-US" sz="2700" u="sng" dirty="0"/>
              <a:t>COVID-19</a:t>
            </a:r>
            <a:r>
              <a:rPr lang="en-US" sz="2700" dirty="0"/>
              <a:t> vaccination situation in Ontario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 txBox="1">
            <a:spLocks/>
          </p:cNvSpPr>
          <p:nvPr/>
        </p:nvSpPr>
        <p:spPr>
          <a:xfrm>
            <a:off x="630000" y="5334000"/>
            <a:ext cx="7915165" cy="7351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800" dirty="0"/>
              <a:t>While uptake for the first COVID-19 vaccine dose in Ontario is high, rates of uptake for a more recent vaccine are much lower.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7289718-3EBA-C066-9A96-E5EB7DF5F21C}"/>
              </a:ext>
            </a:extLst>
          </p:cNvPr>
          <p:cNvCxnSpPr>
            <a:cxnSpLocks/>
          </p:cNvCxnSpPr>
          <p:nvPr/>
        </p:nvCxnSpPr>
        <p:spPr>
          <a:xfrm>
            <a:off x="4587582" y="3337917"/>
            <a:ext cx="0" cy="15388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9986A06-1DCA-6DFF-C738-3452065E3E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67600" y="610729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6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323"/>
    </mc:Choice>
    <mc:Fallback xmlns="">
      <p:transition spd="slow" advTm="293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1364400"/>
            <a:ext cx="6913800" cy="998024"/>
          </a:xfrm>
        </p:spPr>
        <p:txBody>
          <a:bodyPr>
            <a:normAutofit/>
          </a:bodyPr>
          <a:lstStyle/>
          <a:p>
            <a:r>
              <a:rPr lang="en-US" sz="2700" dirty="0"/>
              <a:t>Recent </a:t>
            </a:r>
            <a:r>
              <a:rPr lang="en-US" sz="2700" u="sng" dirty="0"/>
              <a:t>Influenza</a:t>
            </a:r>
            <a:r>
              <a:rPr lang="en-US" sz="2700" dirty="0"/>
              <a:t> vaccination situation in Ontario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3771193"/>
            <a:ext cx="3124200" cy="144966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/>
              <a:t>Adults (age 18+)</a:t>
            </a:r>
            <a:r>
              <a:rPr lang="en-US" sz="2400" b="1" dirty="0"/>
              <a:t>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/>
              <a:t>who received the vaccine </a:t>
            </a:r>
            <a:br>
              <a:rPr lang="en-US" sz="1600" dirty="0"/>
            </a:br>
            <a:r>
              <a:rPr lang="en-US" sz="4000" dirty="0">
                <a:solidFill>
                  <a:schemeClr val="accent1"/>
                </a:solidFill>
              </a:rPr>
              <a:t> 44%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40DCDC-5680-A28B-6B69-B91F66A4B771}"/>
              </a:ext>
            </a:extLst>
          </p:cNvPr>
          <p:cNvSpPr txBox="1"/>
          <p:nvPr/>
        </p:nvSpPr>
        <p:spPr>
          <a:xfrm>
            <a:off x="685800" y="2507159"/>
            <a:ext cx="716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0" dirty="0">
                <a:latin typeface="MarkPro" panose="020B0504020101010102" pitchFamily="34" charset="77"/>
              </a:rPr>
              <a:t>Percentage of people in Ontario that received the Influenza vaccine for the 2023/2024 flu season:</a:t>
            </a:r>
            <a:r>
              <a:rPr lang="en-US" sz="2200" b="0" baseline="30000" dirty="0">
                <a:latin typeface="MarkPro" panose="020B0504020101010102" pitchFamily="34" charset="77"/>
              </a:rPr>
              <a:t>23</a:t>
            </a:r>
            <a:endParaRPr lang="en-US" sz="2200" dirty="0">
              <a:latin typeface="MarkPro" panose="020B0504020101010102" pitchFamily="34" charset="77"/>
              <a:cs typeface="Arial" panose="020B06040202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CF67569-7C05-DF58-C4F0-EE594EDD2AAC}"/>
              </a:ext>
            </a:extLst>
          </p:cNvPr>
          <p:cNvSpPr txBox="1">
            <a:spLocks/>
          </p:cNvSpPr>
          <p:nvPr/>
        </p:nvSpPr>
        <p:spPr>
          <a:xfrm>
            <a:off x="5130800" y="3808139"/>
            <a:ext cx="3124200" cy="1449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b="1" dirty="0"/>
              <a:t>Seniors (age 65+) </a:t>
            </a:r>
          </a:p>
          <a:p>
            <a:pPr mar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600" dirty="0"/>
              <a:t>who received the vaccine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 </a:t>
            </a:r>
            <a:r>
              <a:rPr lang="en-US" sz="4000" dirty="0">
                <a:solidFill>
                  <a:schemeClr val="accent1"/>
                </a:solidFill>
              </a:rPr>
              <a:t>73%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74FEE5-82D4-FAB8-F6F0-72D0C8E3E2A9}"/>
              </a:ext>
            </a:extLst>
          </p:cNvPr>
          <p:cNvCxnSpPr>
            <a:cxnSpLocks/>
          </p:cNvCxnSpPr>
          <p:nvPr/>
        </p:nvCxnSpPr>
        <p:spPr>
          <a:xfrm>
            <a:off x="4587582" y="3808139"/>
            <a:ext cx="0" cy="118225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86493F9-4665-994A-F156-F818D203D5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29600" y="57235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05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59"/>
    </mc:Choice>
    <mc:Fallback xmlns="">
      <p:transition spd="slow" advTm="194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9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2590800"/>
            <a:ext cx="775335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MarkPro" panose="020B0504020101010102" pitchFamily="34" charset="77"/>
                <a:cs typeface="Arial" panose="020B0604020202020204" pitchFamily="34" charset="0"/>
              </a:rPr>
              <a:t>Studies have shown differences in rates of vaccine uptake for certain groups.</a:t>
            </a:r>
            <a:r>
              <a:rPr lang="en-US" sz="2200" baseline="30000" dirty="0">
                <a:latin typeface="MarkPro" panose="020B0504020101010102" pitchFamily="34" charset="77"/>
                <a:cs typeface="Arial" panose="020B0604020202020204" pitchFamily="34" charset="0"/>
              </a:rPr>
              <a:t>23-26</a:t>
            </a:r>
            <a:endParaRPr lang="en-US" sz="2200" dirty="0">
              <a:latin typeface="MarkPro" panose="020B0504020101010102" pitchFamily="34" charset="77"/>
              <a:cs typeface="Arial" panose="020B0604020202020204" pitchFamily="34" charset="0"/>
            </a:endParaRPr>
          </a:p>
          <a:p>
            <a:endParaRPr lang="en-US" sz="2200" dirty="0">
              <a:latin typeface="MarkPro" panose="020B0504020101010102" pitchFamily="34" charset="77"/>
              <a:cs typeface="Arial" panose="020B0604020202020204" pitchFamily="34" charset="0"/>
            </a:endParaRPr>
          </a:p>
          <a:p>
            <a:r>
              <a:rPr lang="en-US" sz="2200" dirty="0">
                <a:latin typeface="MarkPro" panose="020B0504020101010102" pitchFamily="34" charset="77"/>
                <a:cs typeface="Arial" panose="020B0604020202020204" pitchFamily="34" charset="0"/>
              </a:rPr>
              <a:t>Various factors led to these disparities, which will be discussed in the following slides.</a:t>
            </a:r>
          </a:p>
          <a:p>
            <a:endParaRPr lang="en-CA" sz="2200" dirty="0">
              <a:latin typeface="MarkPro" panose="020B0504020101010102" pitchFamily="34" charset="77"/>
              <a:cs typeface="Arial" panose="020B0604020202020204" pitchFamily="34" charset="0"/>
            </a:endParaRPr>
          </a:p>
          <a:p>
            <a:endParaRPr lang="en-US" sz="2200" dirty="0">
              <a:latin typeface="MarkPro" panose="020B0504020101010102" pitchFamily="34" charset="77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4C8FD19-E44C-298F-C1DC-FB4253F7117A}"/>
              </a:ext>
            </a:extLst>
          </p:cNvPr>
          <p:cNvSpPr txBox="1">
            <a:spLocks/>
          </p:cNvSpPr>
          <p:nvPr/>
        </p:nvSpPr>
        <p:spPr>
          <a:xfrm>
            <a:off x="630000" y="1364400"/>
            <a:ext cx="7886700" cy="998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MarkPro" panose="020B0504020101010102" pitchFamily="34" charset="77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800" dirty="0"/>
              <a:t>Differences in Vaccination Uptake among Groups</a:t>
            </a:r>
            <a:endParaRPr lang="en-US" sz="2700" b="0" baseline="300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03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51"/>
    </mc:Choice>
    <mc:Fallback xmlns="">
      <p:transition spd="slow" advTm="135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700" dirty="0"/>
              <a:t>COVID-19 Infection among Racialized Groups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2285999"/>
            <a:ext cx="8046426" cy="40703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200" dirty="0"/>
              <a:t>In Canada, there were more COVID-19 infections, COVID-related hospitalizations and deaths among racialized populations compared to non-racialized people.</a:t>
            </a:r>
            <a:r>
              <a:rPr lang="en-US" sz="2200" baseline="30000" dirty="0"/>
              <a:t>28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83FF9BC-FD55-92AC-5659-25295843BD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4242410"/>
            <a:ext cx="7772400" cy="207264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36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86"/>
    </mc:Choice>
    <mc:Fallback xmlns="">
      <p:transition spd="slow" advTm="154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39B63C-0EAA-44EF-82B2-B6967A965B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4242410"/>
            <a:ext cx="7772400" cy="20726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700" dirty="0"/>
              <a:t>COVID-19 Infection among Racialized Groups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70759"/>
            <a:ext cx="8362949" cy="207264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100" dirty="0"/>
              <a:t>For example, despite only representing 9% of Toronto’s population, </a:t>
            </a:r>
            <a:r>
              <a:rPr lang="en-US" sz="2100" b="1" dirty="0"/>
              <a:t>Black people accounted for nearly 25% of COVID-19 cases in 2020</a:t>
            </a:r>
            <a:r>
              <a:rPr lang="en-US" sz="2100" dirty="0"/>
              <a:t>.</a:t>
            </a:r>
          </a:p>
          <a:p>
            <a:pPr>
              <a:lnSpc>
                <a:spcPct val="100000"/>
              </a:lnSpc>
            </a:pPr>
            <a:r>
              <a:rPr lang="en-US" sz="2100" dirty="0"/>
              <a:t>In contrast, </a:t>
            </a:r>
            <a:r>
              <a:rPr lang="en-US" sz="2100" b="1" dirty="0"/>
              <a:t>White people</a:t>
            </a:r>
            <a:r>
              <a:rPr lang="en-US" sz="2100" dirty="0"/>
              <a:t>, who represented almost 50% of Toronto’s population, </a:t>
            </a:r>
            <a:r>
              <a:rPr lang="en-US" sz="2100" b="1" dirty="0"/>
              <a:t>only accounted for close to 22% of cases.</a:t>
            </a:r>
            <a:r>
              <a:rPr lang="en-US" sz="2100" baseline="30000" dirty="0"/>
              <a:t>29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4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25"/>
    </mc:Choice>
    <mc:Fallback xmlns="">
      <p:transition spd="slow" advTm="216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4C8FD19-E44C-298F-C1DC-FB4253F7117A}"/>
              </a:ext>
            </a:extLst>
          </p:cNvPr>
          <p:cNvSpPr txBox="1">
            <a:spLocks/>
          </p:cNvSpPr>
          <p:nvPr/>
        </p:nvSpPr>
        <p:spPr>
          <a:xfrm>
            <a:off x="685800" y="1066800"/>
            <a:ext cx="7886700" cy="998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MarkPro" panose="020B0504020101010102" pitchFamily="34" charset="77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800" dirty="0"/>
              <a:t>Differences in Vaccination Uptake among Racialized Groups</a:t>
            </a:r>
            <a:endParaRPr lang="en-US" sz="2700" b="0" baseline="30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 txBox="1">
            <a:spLocks/>
          </p:cNvSpPr>
          <p:nvPr/>
        </p:nvSpPr>
        <p:spPr>
          <a:xfrm>
            <a:off x="799055" y="2286000"/>
            <a:ext cx="7886700" cy="18430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</a:rPr>
              <a:t>In Ontario, White people were 3x more likely to be vaccinated compared to racialized people.</a:t>
            </a:r>
            <a:r>
              <a:rPr lang="en-US" sz="2200" baseline="30000" dirty="0">
                <a:solidFill>
                  <a:srgbClr val="000000"/>
                </a:solidFill>
              </a:rPr>
              <a:t>30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200" dirty="0">
                <a:latin typeface="MarkPro" panose="020B0504020101010102" pitchFamily="34" charset="0"/>
              </a:rPr>
              <a:t>This shows a large equity gap in our health and social systems meaning that not everyone has an equal chance of achieving health and well-being. </a:t>
            </a:r>
            <a:endParaRPr lang="en-US" sz="2200" baseline="3000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2200" dirty="0">
              <a:solidFill>
                <a:srgbClr val="000000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3197753-D96D-22C1-659A-59551B8B348E}"/>
              </a:ext>
            </a:extLst>
          </p:cNvPr>
          <p:cNvGrpSpPr/>
          <p:nvPr/>
        </p:nvGrpSpPr>
        <p:grpSpPr>
          <a:xfrm>
            <a:off x="2164190" y="4511675"/>
            <a:ext cx="4815619" cy="1752600"/>
            <a:chOff x="2005957" y="4419600"/>
            <a:chExt cx="4815619" cy="17526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94560A0-BA19-2047-3A05-FDB525C2A319}"/>
                </a:ext>
              </a:extLst>
            </p:cNvPr>
            <p:cNvSpPr/>
            <p:nvPr/>
          </p:nvSpPr>
          <p:spPr>
            <a:xfrm>
              <a:off x="2005957" y="5257800"/>
              <a:ext cx="2057400" cy="9144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C4FAE61-6322-E872-D50E-CEE67F5F1376}"/>
                </a:ext>
              </a:extLst>
            </p:cNvPr>
            <p:cNvSpPr/>
            <p:nvPr/>
          </p:nvSpPr>
          <p:spPr>
            <a:xfrm>
              <a:off x="4764176" y="5257800"/>
              <a:ext cx="2057400" cy="9144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D88E4182-F79C-2505-F65F-6B775DDF7DB1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170716" y="4419600"/>
              <a:ext cx="914400" cy="914400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E4139BE4-EE7E-E695-BD9F-903EBEEFC178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42435" y="4838700"/>
              <a:ext cx="419099" cy="419099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93033218-F928-FB1C-5538-C9DAA139FD1D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453757" y="4838700"/>
              <a:ext cx="419099" cy="419099"/>
            </a:xfrm>
            <a:prstGeom prst="rect">
              <a:avLst/>
            </a:prstGeom>
          </p:spPr>
        </p:pic>
      </p:grp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64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24"/>
    </mc:Choice>
    <mc:Fallback xmlns="">
      <p:transition spd="slow" advTm="172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4C8FD19-E44C-298F-C1DC-FB4253F7117A}"/>
              </a:ext>
            </a:extLst>
          </p:cNvPr>
          <p:cNvSpPr txBox="1">
            <a:spLocks/>
          </p:cNvSpPr>
          <p:nvPr/>
        </p:nvSpPr>
        <p:spPr>
          <a:xfrm>
            <a:off x="838200" y="983674"/>
            <a:ext cx="7886700" cy="998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MarkPro" panose="020B0504020101010102" pitchFamily="34" charset="77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800" dirty="0"/>
              <a:t>Differences in Vaccination Uptake by Income Level</a:t>
            </a:r>
            <a:endParaRPr lang="en-US" sz="2700" b="0" baseline="30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 txBox="1">
            <a:spLocks/>
          </p:cNvSpPr>
          <p:nvPr/>
        </p:nvSpPr>
        <p:spPr>
          <a:xfrm>
            <a:off x="865909" y="2057400"/>
            <a:ext cx="7461372" cy="11261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</a:rPr>
              <a:t>In some areas, people with lower income have lower vaccine uptake than those in higher income areas.</a:t>
            </a:r>
            <a:r>
              <a:rPr lang="en-US" sz="2200" baseline="30000" dirty="0">
                <a:solidFill>
                  <a:srgbClr val="000000"/>
                </a:solidFill>
              </a:rPr>
              <a:t>30,31</a:t>
            </a:r>
            <a:r>
              <a:rPr lang="en-US" sz="2200" dirty="0">
                <a:solidFill>
                  <a:srgbClr val="000000"/>
                </a:solidFill>
              </a:rPr>
              <a:t> This may be due to: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0445CFBF-81C9-45C9-B294-18AFC64D8FEE}"/>
              </a:ext>
            </a:extLst>
          </p:cNvPr>
          <p:cNvSpPr txBox="1">
            <a:spLocks/>
          </p:cNvSpPr>
          <p:nvPr/>
        </p:nvSpPr>
        <p:spPr>
          <a:xfrm>
            <a:off x="990600" y="3276600"/>
            <a:ext cx="4648200" cy="3141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200" dirty="0">
                <a:solidFill>
                  <a:srgbClr val="000000"/>
                </a:solidFill>
              </a:rPr>
              <a:t>Vaccine attitudes</a:t>
            </a:r>
          </a:p>
          <a:p>
            <a:pPr>
              <a:lnSpc>
                <a:spcPct val="100000"/>
              </a:lnSpc>
            </a:pPr>
            <a:r>
              <a:rPr lang="en-US" sz="2200" dirty="0">
                <a:solidFill>
                  <a:srgbClr val="000000"/>
                </a:solidFill>
              </a:rPr>
              <a:t>Distrust of the health system</a:t>
            </a:r>
          </a:p>
          <a:p>
            <a:pPr>
              <a:lnSpc>
                <a:spcPct val="100000"/>
              </a:lnSpc>
            </a:pPr>
            <a:r>
              <a:rPr lang="en-US" sz="2200" dirty="0">
                <a:solidFill>
                  <a:srgbClr val="000000"/>
                </a:solidFill>
              </a:rPr>
              <a:t>Structural barriers that made it difficult to get the vaccines (e.g., language barriers, lack of accessible vaccine sites)</a:t>
            </a:r>
            <a:r>
              <a:rPr lang="en-US" sz="2200" baseline="30000" dirty="0">
                <a:solidFill>
                  <a:srgbClr val="000000"/>
                </a:solidFill>
              </a:rPr>
              <a:t>30</a:t>
            </a:r>
            <a:r>
              <a:rPr lang="en-US" sz="2200" dirty="0"/>
              <a:t>.</a:t>
            </a:r>
            <a:endParaRPr lang="en-US" sz="220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2200" dirty="0">
              <a:solidFill>
                <a:srgbClr val="000000"/>
              </a:solidFill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DE0A235-3285-6A44-98BC-8E6206EC01E5}"/>
              </a:ext>
            </a:extLst>
          </p:cNvPr>
          <p:cNvGrpSpPr/>
          <p:nvPr/>
        </p:nvGrpSpPr>
        <p:grpSpPr>
          <a:xfrm>
            <a:off x="6172200" y="3962400"/>
            <a:ext cx="2543444" cy="2079924"/>
            <a:chOff x="5960217" y="3794402"/>
            <a:chExt cx="2543444" cy="2079924"/>
          </a:xfrm>
        </p:grpSpPr>
        <p:grpSp>
          <p:nvGrpSpPr>
            <p:cNvPr id="6" name="Graphic 2">
              <a:extLst>
                <a:ext uri="{FF2B5EF4-FFF2-40B4-BE49-F238E27FC236}">
                  <a16:creationId xmlns:a16="http://schemas.microsoft.com/office/drawing/2014/main" id="{C61C7F41-DBAB-DFFB-6C87-26ED5687D1BB}"/>
                </a:ext>
              </a:extLst>
            </p:cNvPr>
            <p:cNvGrpSpPr/>
            <p:nvPr/>
          </p:nvGrpSpPr>
          <p:grpSpPr>
            <a:xfrm>
              <a:off x="5960217" y="4756601"/>
              <a:ext cx="2543444" cy="1117725"/>
              <a:chOff x="2133600" y="3643312"/>
              <a:chExt cx="4876799" cy="2143125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316CB7D1-50FE-DFE2-2B40-6403B89E4228}"/>
                  </a:ext>
                </a:extLst>
              </p:cNvPr>
              <p:cNvSpPr/>
              <p:nvPr/>
            </p:nvSpPr>
            <p:spPr>
              <a:xfrm>
                <a:off x="6224587" y="3714750"/>
                <a:ext cx="571500" cy="428625"/>
              </a:xfrm>
              <a:custGeom>
                <a:avLst/>
                <a:gdLst>
                  <a:gd name="connsiteX0" fmla="*/ 571500 w 571500"/>
                  <a:gd name="connsiteY0" fmla="*/ 428625 h 428625"/>
                  <a:gd name="connsiteX1" fmla="*/ 0 w 571500"/>
                  <a:gd name="connsiteY1" fmla="*/ 428625 h 428625"/>
                  <a:gd name="connsiteX2" fmla="*/ 285750 w 571500"/>
                  <a:gd name="connsiteY2" fmla="*/ 0 h 428625"/>
                  <a:gd name="connsiteX3" fmla="*/ 571500 w 571500"/>
                  <a:gd name="connsiteY3" fmla="*/ 0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1500" h="428625">
                    <a:moveTo>
                      <a:pt x="571500" y="428625"/>
                    </a:moveTo>
                    <a:lnTo>
                      <a:pt x="0" y="428625"/>
                    </a:lnTo>
                    <a:lnTo>
                      <a:pt x="285750" y="0"/>
                    </a:lnTo>
                    <a:lnTo>
                      <a:pt x="571500" y="0"/>
                    </a:lnTo>
                    <a:close/>
                  </a:path>
                </a:pathLst>
              </a:custGeom>
              <a:solidFill>
                <a:srgbClr val="FFDC8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4B0668BC-A637-A519-C2B2-E5B17BD60A84}"/>
                  </a:ext>
                </a:extLst>
              </p:cNvPr>
              <p:cNvSpPr/>
              <p:nvPr/>
            </p:nvSpPr>
            <p:spPr>
              <a:xfrm>
                <a:off x="4857750" y="3714750"/>
                <a:ext cx="1652587" cy="428625"/>
              </a:xfrm>
              <a:custGeom>
                <a:avLst/>
                <a:gdLst>
                  <a:gd name="connsiteX0" fmla="*/ 1652588 w 1652587"/>
                  <a:gd name="connsiteY0" fmla="*/ 428625 h 428625"/>
                  <a:gd name="connsiteX1" fmla="*/ 142875 w 1652587"/>
                  <a:gd name="connsiteY1" fmla="*/ 428625 h 428625"/>
                  <a:gd name="connsiteX2" fmla="*/ 142875 w 1652587"/>
                  <a:gd name="connsiteY2" fmla="*/ 285750 h 428625"/>
                  <a:gd name="connsiteX3" fmla="*/ 0 w 1652587"/>
                  <a:gd name="connsiteY3" fmla="*/ 285750 h 428625"/>
                  <a:gd name="connsiteX4" fmla="*/ 0 w 1652587"/>
                  <a:gd name="connsiteY4" fmla="*/ 0 h 428625"/>
                  <a:gd name="connsiteX5" fmla="*/ 1652588 w 1652587"/>
                  <a:gd name="connsiteY5" fmla="*/ 0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52587" h="428625">
                    <a:moveTo>
                      <a:pt x="1652588" y="428625"/>
                    </a:moveTo>
                    <a:lnTo>
                      <a:pt x="142875" y="428625"/>
                    </a:lnTo>
                    <a:lnTo>
                      <a:pt x="142875" y="285750"/>
                    </a:lnTo>
                    <a:lnTo>
                      <a:pt x="0" y="285750"/>
                    </a:lnTo>
                    <a:lnTo>
                      <a:pt x="0" y="0"/>
                    </a:lnTo>
                    <a:lnTo>
                      <a:pt x="1652588" y="0"/>
                    </a:lnTo>
                    <a:close/>
                  </a:path>
                </a:pathLst>
              </a:custGeom>
              <a:solidFill>
                <a:srgbClr val="FFF4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49765DDA-446B-E939-0584-360E0E2247E0}"/>
                  </a:ext>
                </a:extLst>
              </p:cNvPr>
              <p:cNvSpPr/>
              <p:nvPr/>
            </p:nvSpPr>
            <p:spPr>
              <a:xfrm>
                <a:off x="6510337" y="4000500"/>
                <a:ext cx="428625" cy="285750"/>
              </a:xfrm>
              <a:custGeom>
                <a:avLst/>
                <a:gdLst>
                  <a:gd name="connsiteX0" fmla="*/ 428625 w 428625"/>
                  <a:gd name="connsiteY0" fmla="*/ 285750 h 285750"/>
                  <a:gd name="connsiteX1" fmla="*/ 142875 w 428625"/>
                  <a:gd name="connsiteY1" fmla="*/ 285750 h 285750"/>
                  <a:gd name="connsiteX2" fmla="*/ 0 w 428625"/>
                  <a:gd name="connsiteY2" fmla="*/ 141332 h 285750"/>
                  <a:gd name="connsiteX3" fmla="*/ 142875 w 428625"/>
                  <a:gd name="connsiteY3" fmla="*/ 0 h 285750"/>
                  <a:gd name="connsiteX4" fmla="*/ 428625 w 428625"/>
                  <a:gd name="connsiteY4" fmla="*/ 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8625" h="285750">
                    <a:moveTo>
                      <a:pt x="428625" y="285750"/>
                    </a:moveTo>
                    <a:lnTo>
                      <a:pt x="142875" y="285750"/>
                    </a:lnTo>
                    <a:lnTo>
                      <a:pt x="0" y="141332"/>
                    </a:lnTo>
                    <a:lnTo>
                      <a:pt x="142875" y="0"/>
                    </a:lnTo>
                    <a:lnTo>
                      <a:pt x="428625" y="0"/>
                    </a:lnTo>
                    <a:close/>
                  </a:path>
                </a:pathLst>
              </a:custGeom>
              <a:solidFill>
                <a:srgbClr val="FFAC6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F4911D6A-7A12-C4CD-D5CC-426F39F69112}"/>
                  </a:ext>
                </a:extLst>
              </p:cNvPr>
              <p:cNvSpPr/>
              <p:nvPr/>
            </p:nvSpPr>
            <p:spPr>
              <a:xfrm>
                <a:off x="5000625" y="4000500"/>
                <a:ext cx="1652587" cy="428625"/>
              </a:xfrm>
              <a:custGeom>
                <a:avLst/>
                <a:gdLst>
                  <a:gd name="connsiteX0" fmla="*/ 1652588 w 1652587"/>
                  <a:gd name="connsiteY0" fmla="*/ 285750 h 428625"/>
                  <a:gd name="connsiteX1" fmla="*/ 1509713 w 1652587"/>
                  <a:gd name="connsiteY1" fmla="*/ 428625 h 428625"/>
                  <a:gd name="connsiteX2" fmla="*/ 0 w 1652587"/>
                  <a:gd name="connsiteY2" fmla="*/ 428625 h 428625"/>
                  <a:gd name="connsiteX3" fmla="*/ 0 w 1652587"/>
                  <a:gd name="connsiteY3" fmla="*/ 0 h 428625"/>
                  <a:gd name="connsiteX4" fmla="*/ 1652588 w 1652587"/>
                  <a:gd name="connsiteY4" fmla="*/ 0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2587" h="428625">
                    <a:moveTo>
                      <a:pt x="1652588" y="285750"/>
                    </a:moveTo>
                    <a:lnTo>
                      <a:pt x="1509713" y="428625"/>
                    </a:lnTo>
                    <a:lnTo>
                      <a:pt x="0" y="428625"/>
                    </a:lnTo>
                    <a:lnTo>
                      <a:pt x="0" y="0"/>
                    </a:lnTo>
                    <a:lnTo>
                      <a:pt x="1652588" y="0"/>
                    </a:lnTo>
                    <a:close/>
                  </a:path>
                </a:pathLst>
              </a:custGeom>
              <a:solidFill>
                <a:srgbClr val="FFC47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1A3D63B8-F6B4-C7AD-0DD7-B99F6924774E}"/>
                  </a:ext>
                </a:extLst>
              </p:cNvPr>
              <p:cNvSpPr/>
              <p:nvPr/>
            </p:nvSpPr>
            <p:spPr>
              <a:xfrm>
                <a:off x="6224587" y="4429125"/>
                <a:ext cx="571500" cy="571500"/>
              </a:xfrm>
              <a:custGeom>
                <a:avLst/>
                <a:gdLst>
                  <a:gd name="connsiteX0" fmla="*/ 571500 w 571500"/>
                  <a:gd name="connsiteY0" fmla="*/ 571500 h 571500"/>
                  <a:gd name="connsiteX1" fmla="*/ 0 w 571500"/>
                  <a:gd name="connsiteY1" fmla="*/ 571500 h 571500"/>
                  <a:gd name="connsiteX2" fmla="*/ 0 w 571500"/>
                  <a:gd name="connsiteY2" fmla="*/ 0 h 571500"/>
                  <a:gd name="connsiteX3" fmla="*/ 428625 w 571500"/>
                  <a:gd name="connsiteY3" fmla="*/ 142875 h 571500"/>
                  <a:gd name="connsiteX4" fmla="*/ 571500 w 571500"/>
                  <a:gd name="connsiteY4" fmla="*/ 142875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0" h="571500">
                    <a:moveTo>
                      <a:pt x="571500" y="571500"/>
                    </a:moveTo>
                    <a:lnTo>
                      <a:pt x="0" y="571500"/>
                    </a:lnTo>
                    <a:lnTo>
                      <a:pt x="0" y="0"/>
                    </a:lnTo>
                    <a:lnTo>
                      <a:pt x="428625" y="142875"/>
                    </a:lnTo>
                    <a:lnTo>
                      <a:pt x="571500" y="142875"/>
                    </a:lnTo>
                    <a:close/>
                  </a:path>
                </a:pathLst>
              </a:custGeom>
              <a:solidFill>
                <a:srgbClr val="FFAC6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E18BF3D1-F10C-976F-35DC-408CCE06CAAC}"/>
                  </a:ext>
                </a:extLst>
              </p:cNvPr>
              <p:cNvSpPr/>
              <p:nvPr/>
            </p:nvSpPr>
            <p:spPr>
              <a:xfrm>
                <a:off x="4857750" y="4429125"/>
                <a:ext cx="1652587" cy="571500"/>
              </a:xfrm>
              <a:custGeom>
                <a:avLst/>
                <a:gdLst>
                  <a:gd name="connsiteX0" fmla="*/ 1652588 w 1652587"/>
                  <a:gd name="connsiteY0" fmla="*/ 571500 h 571500"/>
                  <a:gd name="connsiteX1" fmla="*/ 285750 w 1652587"/>
                  <a:gd name="connsiteY1" fmla="*/ 571500 h 571500"/>
                  <a:gd name="connsiteX2" fmla="*/ 142875 w 1652587"/>
                  <a:gd name="connsiteY2" fmla="*/ 428625 h 571500"/>
                  <a:gd name="connsiteX3" fmla="*/ 0 w 1652587"/>
                  <a:gd name="connsiteY3" fmla="*/ 428625 h 571500"/>
                  <a:gd name="connsiteX4" fmla="*/ 0 w 1652587"/>
                  <a:gd name="connsiteY4" fmla="*/ 0 h 571500"/>
                  <a:gd name="connsiteX5" fmla="*/ 1652588 w 1652587"/>
                  <a:gd name="connsiteY5" fmla="*/ 0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52587" h="571500">
                    <a:moveTo>
                      <a:pt x="1652588" y="571500"/>
                    </a:moveTo>
                    <a:lnTo>
                      <a:pt x="285750" y="571500"/>
                    </a:lnTo>
                    <a:lnTo>
                      <a:pt x="142875" y="428625"/>
                    </a:lnTo>
                    <a:lnTo>
                      <a:pt x="0" y="428625"/>
                    </a:lnTo>
                    <a:lnTo>
                      <a:pt x="0" y="0"/>
                    </a:lnTo>
                    <a:lnTo>
                      <a:pt x="1652588" y="0"/>
                    </a:lnTo>
                    <a:close/>
                  </a:path>
                </a:pathLst>
              </a:custGeom>
              <a:solidFill>
                <a:srgbClr val="FFC47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27BF0BAE-9901-2ECF-1870-FBFF31E9B1EA}"/>
                  </a:ext>
                </a:extLst>
              </p:cNvPr>
              <p:cNvSpPr/>
              <p:nvPr/>
            </p:nvSpPr>
            <p:spPr>
              <a:xfrm>
                <a:off x="6224587" y="4286250"/>
                <a:ext cx="428625" cy="285750"/>
              </a:xfrm>
              <a:custGeom>
                <a:avLst/>
                <a:gdLst>
                  <a:gd name="connsiteX0" fmla="*/ 428625 w 428625"/>
                  <a:gd name="connsiteY0" fmla="*/ 285750 h 285750"/>
                  <a:gd name="connsiteX1" fmla="*/ 142875 w 428625"/>
                  <a:gd name="connsiteY1" fmla="*/ 285750 h 285750"/>
                  <a:gd name="connsiteX2" fmla="*/ 0 w 428625"/>
                  <a:gd name="connsiteY2" fmla="*/ 141332 h 285750"/>
                  <a:gd name="connsiteX3" fmla="*/ 142875 w 428625"/>
                  <a:gd name="connsiteY3" fmla="*/ 0 h 285750"/>
                  <a:gd name="connsiteX4" fmla="*/ 428625 w 428625"/>
                  <a:gd name="connsiteY4" fmla="*/ 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8625" h="285750">
                    <a:moveTo>
                      <a:pt x="428625" y="285750"/>
                    </a:moveTo>
                    <a:lnTo>
                      <a:pt x="142875" y="285750"/>
                    </a:lnTo>
                    <a:lnTo>
                      <a:pt x="0" y="141332"/>
                    </a:lnTo>
                    <a:lnTo>
                      <a:pt x="142875" y="0"/>
                    </a:lnTo>
                    <a:lnTo>
                      <a:pt x="428625" y="0"/>
                    </a:lnTo>
                    <a:close/>
                  </a:path>
                </a:pathLst>
              </a:custGeom>
              <a:solidFill>
                <a:srgbClr val="FFDC8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82CDA734-0B5E-972A-3F17-0EE8D11B4576}"/>
                  </a:ext>
                </a:extLst>
              </p:cNvPr>
              <p:cNvSpPr/>
              <p:nvPr/>
            </p:nvSpPr>
            <p:spPr>
              <a:xfrm>
                <a:off x="4714875" y="4286250"/>
                <a:ext cx="1652587" cy="285750"/>
              </a:xfrm>
              <a:custGeom>
                <a:avLst/>
                <a:gdLst>
                  <a:gd name="connsiteX0" fmla="*/ 0 w 1652587"/>
                  <a:gd name="connsiteY0" fmla="*/ 0 h 285750"/>
                  <a:gd name="connsiteX1" fmla="*/ 1652588 w 1652587"/>
                  <a:gd name="connsiteY1" fmla="*/ 0 h 285750"/>
                  <a:gd name="connsiteX2" fmla="*/ 1652588 w 1652587"/>
                  <a:gd name="connsiteY2" fmla="*/ 285750 h 285750"/>
                  <a:gd name="connsiteX3" fmla="*/ 0 w 1652587"/>
                  <a:gd name="connsiteY3" fmla="*/ 2857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52587" h="285750">
                    <a:moveTo>
                      <a:pt x="0" y="0"/>
                    </a:moveTo>
                    <a:lnTo>
                      <a:pt x="1652588" y="0"/>
                    </a:lnTo>
                    <a:lnTo>
                      <a:pt x="1652588" y="285750"/>
                    </a:lnTo>
                    <a:lnTo>
                      <a:pt x="0" y="285750"/>
                    </a:lnTo>
                    <a:close/>
                  </a:path>
                </a:pathLst>
              </a:custGeom>
              <a:solidFill>
                <a:srgbClr val="FFF4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672C0FF5-D4A1-12AF-5139-BD4A7409AACA}"/>
                  </a:ext>
                </a:extLst>
              </p:cNvPr>
              <p:cNvSpPr/>
              <p:nvPr/>
            </p:nvSpPr>
            <p:spPr>
              <a:xfrm>
                <a:off x="6510337" y="4857750"/>
                <a:ext cx="428625" cy="285750"/>
              </a:xfrm>
              <a:custGeom>
                <a:avLst/>
                <a:gdLst>
                  <a:gd name="connsiteX0" fmla="*/ 428625 w 428625"/>
                  <a:gd name="connsiteY0" fmla="*/ 285750 h 285750"/>
                  <a:gd name="connsiteX1" fmla="*/ 142875 w 428625"/>
                  <a:gd name="connsiteY1" fmla="*/ 285750 h 285750"/>
                  <a:gd name="connsiteX2" fmla="*/ 0 w 428625"/>
                  <a:gd name="connsiteY2" fmla="*/ 141332 h 285750"/>
                  <a:gd name="connsiteX3" fmla="*/ 142875 w 428625"/>
                  <a:gd name="connsiteY3" fmla="*/ 0 h 285750"/>
                  <a:gd name="connsiteX4" fmla="*/ 428625 w 428625"/>
                  <a:gd name="connsiteY4" fmla="*/ 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8625" h="285750">
                    <a:moveTo>
                      <a:pt x="428625" y="285750"/>
                    </a:moveTo>
                    <a:lnTo>
                      <a:pt x="142875" y="285750"/>
                    </a:lnTo>
                    <a:lnTo>
                      <a:pt x="0" y="141332"/>
                    </a:lnTo>
                    <a:lnTo>
                      <a:pt x="142875" y="0"/>
                    </a:lnTo>
                    <a:lnTo>
                      <a:pt x="428625" y="0"/>
                    </a:lnTo>
                    <a:close/>
                  </a:path>
                </a:pathLst>
              </a:custGeom>
              <a:solidFill>
                <a:srgbClr val="FFDC8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272FDC66-434A-7B0A-0CBA-FF64AB4B2DE3}"/>
                  </a:ext>
                </a:extLst>
              </p:cNvPr>
              <p:cNvSpPr/>
              <p:nvPr/>
            </p:nvSpPr>
            <p:spPr>
              <a:xfrm>
                <a:off x="5000625" y="4857750"/>
                <a:ext cx="1652587" cy="428625"/>
              </a:xfrm>
              <a:custGeom>
                <a:avLst/>
                <a:gdLst>
                  <a:gd name="connsiteX0" fmla="*/ 1652588 w 1652587"/>
                  <a:gd name="connsiteY0" fmla="*/ 285750 h 428625"/>
                  <a:gd name="connsiteX1" fmla="*/ 1509713 w 1652587"/>
                  <a:gd name="connsiteY1" fmla="*/ 428625 h 428625"/>
                  <a:gd name="connsiteX2" fmla="*/ 0 w 1652587"/>
                  <a:gd name="connsiteY2" fmla="*/ 428625 h 428625"/>
                  <a:gd name="connsiteX3" fmla="*/ 0 w 1652587"/>
                  <a:gd name="connsiteY3" fmla="*/ 0 h 428625"/>
                  <a:gd name="connsiteX4" fmla="*/ 1652588 w 1652587"/>
                  <a:gd name="connsiteY4" fmla="*/ 0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2587" h="428625">
                    <a:moveTo>
                      <a:pt x="1652588" y="285750"/>
                    </a:moveTo>
                    <a:lnTo>
                      <a:pt x="1509713" y="428625"/>
                    </a:lnTo>
                    <a:lnTo>
                      <a:pt x="0" y="428625"/>
                    </a:lnTo>
                    <a:lnTo>
                      <a:pt x="0" y="0"/>
                    </a:lnTo>
                    <a:lnTo>
                      <a:pt x="1652588" y="0"/>
                    </a:lnTo>
                    <a:close/>
                  </a:path>
                </a:pathLst>
              </a:custGeom>
              <a:solidFill>
                <a:srgbClr val="FFF4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CC0CA5B5-CCBB-428A-CA85-74B73AE3DC61}"/>
                  </a:ext>
                </a:extLst>
              </p:cNvPr>
              <p:cNvSpPr/>
              <p:nvPr/>
            </p:nvSpPr>
            <p:spPr>
              <a:xfrm>
                <a:off x="6224587" y="5143500"/>
                <a:ext cx="428625" cy="428625"/>
              </a:xfrm>
              <a:custGeom>
                <a:avLst/>
                <a:gdLst>
                  <a:gd name="connsiteX0" fmla="*/ 428625 w 428625"/>
                  <a:gd name="connsiteY0" fmla="*/ 285750 h 428625"/>
                  <a:gd name="connsiteX1" fmla="*/ 0 w 428625"/>
                  <a:gd name="connsiteY1" fmla="*/ 428625 h 428625"/>
                  <a:gd name="connsiteX2" fmla="*/ 142875 w 428625"/>
                  <a:gd name="connsiteY2" fmla="*/ 0 h 428625"/>
                  <a:gd name="connsiteX3" fmla="*/ 428625 w 428625"/>
                  <a:gd name="connsiteY3" fmla="*/ 0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8625" h="428625">
                    <a:moveTo>
                      <a:pt x="428625" y="285750"/>
                    </a:moveTo>
                    <a:lnTo>
                      <a:pt x="0" y="428625"/>
                    </a:lnTo>
                    <a:lnTo>
                      <a:pt x="142875" y="0"/>
                    </a:lnTo>
                    <a:lnTo>
                      <a:pt x="428625" y="0"/>
                    </a:lnTo>
                    <a:close/>
                  </a:path>
                </a:pathLst>
              </a:custGeom>
              <a:solidFill>
                <a:srgbClr val="FFC47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7D5857C0-1C8E-CE44-5654-511D480E88D4}"/>
                  </a:ext>
                </a:extLst>
              </p:cNvPr>
              <p:cNvSpPr/>
              <p:nvPr/>
            </p:nvSpPr>
            <p:spPr>
              <a:xfrm>
                <a:off x="4714875" y="5143500"/>
                <a:ext cx="1652587" cy="428625"/>
              </a:xfrm>
              <a:custGeom>
                <a:avLst/>
                <a:gdLst>
                  <a:gd name="connsiteX0" fmla="*/ 1652588 w 1652587"/>
                  <a:gd name="connsiteY0" fmla="*/ 428625 h 428625"/>
                  <a:gd name="connsiteX1" fmla="*/ 285750 w 1652587"/>
                  <a:gd name="connsiteY1" fmla="*/ 428625 h 428625"/>
                  <a:gd name="connsiteX2" fmla="*/ 142875 w 1652587"/>
                  <a:gd name="connsiteY2" fmla="*/ 285750 h 428625"/>
                  <a:gd name="connsiteX3" fmla="*/ 0 w 1652587"/>
                  <a:gd name="connsiteY3" fmla="*/ 285750 h 428625"/>
                  <a:gd name="connsiteX4" fmla="*/ 0 w 1652587"/>
                  <a:gd name="connsiteY4" fmla="*/ 0 h 428625"/>
                  <a:gd name="connsiteX5" fmla="*/ 1652588 w 1652587"/>
                  <a:gd name="connsiteY5" fmla="*/ 0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52587" h="428625">
                    <a:moveTo>
                      <a:pt x="1652588" y="428625"/>
                    </a:moveTo>
                    <a:lnTo>
                      <a:pt x="285750" y="428625"/>
                    </a:lnTo>
                    <a:lnTo>
                      <a:pt x="142875" y="285750"/>
                    </a:lnTo>
                    <a:lnTo>
                      <a:pt x="0" y="285750"/>
                    </a:lnTo>
                    <a:lnTo>
                      <a:pt x="0" y="0"/>
                    </a:lnTo>
                    <a:lnTo>
                      <a:pt x="1652588" y="0"/>
                    </a:lnTo>
                    <a:close/>
                  </a:path>
                </a:pathLst>
              </a:custGeom>
              <a:solidFill>
                <a:srgbClr val="FFDC8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34776AA9-3BAF-0DB9-DC63-F0A0DC176220}"/>
                  </a:ext>
                </a:extLst>
              </p:cNvPr>
              <p:cNvSpPr/>
              <p:nvPr/>
            </p:nvSpPr>
            <p:spPr>
              <a:xfrm>
                <a:off x="6367462" y="5429250"/>
                <a:ext cx="428625" cy="285750"/>
              </a:xfrm>
              <a:custGeom>
                <a:avLst/>
                <a:gdLst>
                  <a:gd name="connsiteX0" fmla="*/ 428625 w 428625"/>
                  <a:gd name="connsiteY0" fmla="*/ 285750 h 285750"/>
                  <a:gd name="connsiteX1" fmla="*/ 142875 w 428625"/>
                  <a:gd name="connsiteY1" fmla="*/ 285750 h 285750"/>
                  <a:gd name="connsiteX2" fmla="*/ 0 w 428625"/>
                  <a:gd name="connsiteY2" fmla="*/ 141332 h 285750"/>
                  <a:gd name="connsiteX3" fmla="*/ 142875 w 428625"/>
                  <a:gd name="connsiteY3" fmla="*/ 0 h 285750"/>
                  <a:gd name="connsiteX4" fmla="*/ 428625 w 428625"/>
                  <a:gd name="connsiteY4" fmla="*/ 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8625" h="285750">
                    <a:moveTo>
                      <a:pt x="428625" y="285750"/>
                    </a:moveTo>
                    <a:lnTo>
                      <a:pt x="142875" y="285750"/>
                    </a:lnTo>
                    <a:lnTo>
                      <a:pt x="0" y="141332"/>
                    </a:lnTo>
                    <a:lnTo>
                      <a:pt x="142875" y="0"/>
                    </a:lnTo>
                    <a:lnTo>
                      <a:pt x="428625" y="0"/>
                    </a:lnTo>
                    <a:close/>
                  </a:path>
                </a:pathLst>
              </a:custGeom>
              <a:solidFill>
                <a:srgbClr val="FFDC8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16F3FBFB-CDFD-FB26-FB5A-D0706B1E709D}"/>
                  </a:ext>
                </a:extLst>
              </p:cNvPr>
              <p:cNvSpPr/>
              <p:nvPr/>
            </p:nvSpPr>
            <p:spPr>
              <a:xfrm>
                <a:off x="4857750" y="5429250"/>
                <a:ext cx="1652587" cy="285750"/>
              </a:xfrm>
              <a:custGeom>
                <a:avLst/>
                <a:gdLst>
                  <a:gd name="connsiteX0" fmla="*/ 0 w 1652587"/>
                  <a:gd name="connsiteY0" fmla="*/ 0 h 285750"/>
                  <a:gd name="connsiteX1" fmla="*/ 1652588 w 1652587"/>
                  <a:gd name="connsiteY1" fmla="*/ 0 h 285750"/>
                  <a:gd name="connsiteX2" fmla="*/ 1652588 w 1652587"/>
                  <a:gd name="connsiteY2" fmla="*/ 285750 h 285750"/>
                  <a:gd name="connsiteX3" fmla="*/ 0 w 1652587"/>
                  <a:gd name="connsiteY3" fmla="*/ 2857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52587" h="285750">
                    <a:moveTo>
                      <a:pt x="0" y="0"/>
                    </a:moveTo>
                    <a:lnTo>
                      <a:pt x="1652588" y="0"/>
                    </a:lnTo>
                    <a:lnTo>
                      <a:pt x="1652588" y="285750"/>
                    </a:lnTo>
                    <a:lnTo>
                      <a:pt x="0" y="285750"/>
                    </a:lnTo>
                    <a:close/>
                  </a:path>
                </a:pathLst>
              </a:custGeom>
              <a:solidFill>
                <a:srgbClr val="FFF4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EDC4AEC1-FB43-2090-4A0E-14DCD9095951}"/>
                  </a:ext>
                </a:extLst>
              </p:cNvPr>
              <p:cNvSpPr/>
              <p:nvPr/>
            </p:nvSpPr>
            <p:spPr>
              <a:xfrm>
                <a:off x="3714750" y="5286375"/>
                <a:ext cx="571500" cy="428625"/>
              </a:xfrm>
              <a:custGeom>
                <a:avLst/>
                <a:gdLst>
                  <a:gd name="connsiteX0" fmla="*/ 571500 w 571500"/>
                  <a:gd name="connsiteY0" fmla="*/ 0 h 428625"/>
                  <a:gd name="connsiteX1" fmla="*/ 0 w 571500"/>
                  <a:gd name="connsiteY1" fmla="*/ 0 h 428625"/>
                  <a:gd name="connsiteX2" fmla="*/ 285750 w 571500"/>
                  <a:gd name="connsiteY2" fmla="*/ 428625 h 428625"/>
                  <a:gd name="connsiteX3" fmla="*/ 571500 w 571500"/>
                  <a:gd name="connsiteY3" fmla="*/ 428625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1500" h="428625">
                    <a:moveTo>
                      <a:pt x="571500" y="0"/>
                    </a:moveTo>
                    <a:lnTo>
                      <a:pt x="0" y="0"/>
                    </a:lnTo>
                    <a:lnTo>
                      <a:pt x="285750" y="428625"/>
                    </a:lnTo>
                    <a:lnTo>
                      <a:pt x="571500" y="428625"/>
                    </a:lnTo>
                    <a:close/>
                  </a:path>
                </a:pathLst>
              </a:custGeom>
              <a:solidFill>
                <a:srgbClr val="FFDC8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FE76012D-5CA2-C3E7-2EC5-9BF09CDD7D53}"/>
                  </a:ext>
                </a:extLst>
              </p:cNvPr>
              <p:cNvSpPr/>
              <p:nvPr/>
            </p:nvSpPr>
            <p:spPr>
              <a:xfrm>
                <a:off x="2347912" y="5286375"/>
                <a:ext cx="1652587" cy="428625"/>
              </a:xfrm>
              <a:custGeom>
                <a:avLst/>
                <a:gdLst>
                  <a:gd name="connsiteX0" fmla="*/ 1652588 w 1652587"/>
                  <a:gd name="connsiteY0" fmla="*/ 0 h 428625"/>
                  <a:gd name="connsiteX1" fmla="*/ 142875 w 1652587"/>
                  <a:gd name="connsiteY1" fmla="*/ 0 h 428625"/>
                  <a:gd name="connsiteX2" fmla="*/ 142875 w 1652587"/>
                  <a:gd name="connsiteY2" fmla="*/ 142875 h 428625"/>
                  <a:gd name="connsiteX3" fmla="*/ 0 w 1652587"/>
                  <a:gd name="connsiteY3" fmla="*/ 142875 h 428625"/>
                  <a:gd name="connsiteX4" fmla="*/ 0 w 1652587"/>
                  <a:gd name="connsiteY4" fmla="*/ 428625 h 428625"/>
                  <a:gd name="connsiteX5" fmla="*/ 1652588 w 1652587"/>
                  <a:gd name="connsiteY5" fmla="*/ 428625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52587" h="428625">
                    <a:moveTo>
                      <a:pt x="1652588" y="0"/>
                    </a:moveTo>
                    <a:lnTo>
                      <a:pt x="142875" y="0"/>
                    </a:lnTo>
                    <a:lnTo>
                      <a:pt x="142875" y="142875"/>
                    </a:lnTo>
                    <a:lnTo>
                      <a:pt x="0" y="142875"/>
                    </a:lnTo>
                    <a:lnTo>
                      <a:pt x="0" y="428625"/>
                    </a:lnTo>
                    <a:lnTo>
                      <a:pt x="1652588" y="428625"/>
                    </a:lnTo>
                    <a:close/>
                  </a:path>
                </a:pathLst>
              </a:custGeom>
              <a:solidFill>
                <a:srgbClr val="FFF4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6A5723EB-9CF5-933E-14B9-B9BDD2BD4590}"/>
                  </a:ext>
                </a:extLst>
              </p:cNvPr>
              <p:cNvSpPr/>
              <p:nvPr/>
            </p:nvSpPr>
            <p:spPr>
              <a:xfrm>
                <a:off x="4000500" y="5143500"/>
                <a:ext cx="428625" cy="285750"/>
              </a:xfrm>
              <a:custGeom>
                <a:avLst/>
                <a:gdLst>
                  <a:gd name="connsiteX0" fmla="*/ 428625 w 428625"/>
                  <a:gd name="connsiteY0" fmla="*/ 0 h 285750"/>
                  <a:gd name="connsiteX1" fmla="*/ 142875 w 428625"/>
                  <a:gd name="connsiteY1" fmla="*/ 0 h 285750"/>
                  <a:gd name="connsiteX2" fmla="*/ 0 w 428625"/>
                  <a:gd name="connsiteY2" fmla="*/ 144418 h 285750"/>
                  <a:gd name="connsiteX3" fmla="*/ 142875 w 428625"/>
                  <a:gd name="connsiteY3" fmla="*/ 285750 h 285750"/>
                  <a:gd name="connsiteX4" fmla="*/ 428625 w 428625"/>
                  <a:gd name="connsiteY4" fmla="*/ 2857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8625" h="285750">
                    <a:moveTo>
                      <a:pt x="428625" y="0"/>
                    </a:moveTo>
                    <a:lnTo>
                      <a:pt x="142875" y="0"/>
                    </a:lnTo>
                    <a:lnTo>
                      <a:pt x="0" y="144418"/>
                    </a:lnTo>
                    <a:lnTo>
                      <a:pt x="142875" y="285750"/>
                    </a:lnTo>
                    <a:lnTo>
                      <a:pt x="428625" y="285750"/>
                    </a:lnTo>
                    <a:close/>
                  </a:path>
                </a:pathLst>
              </a:custGeom>
              <a:solidFill>
                <a:srgbClr val="FFAC6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A5AC2F1F-AC3D-343C-DC21-ECC3B41643A5}"/>
                  </a:ext>
                </a:extLst>
              </p:cNvPr>
              <p:cNvSpPr/>
              <p:nvPr/>
            </p:nvSpPr>
            <p:spPr>
              <a:xfrm>
                <a:off x="2490787" y="5000625"/>
                <a:ext cx="1652587" cy="428625"/>
              </a:xfrm>
              <a:custGeom>
                <a:avLst/>
                <a:gdLst>
                  <a:gd name="connsiteX0" fmla="*/ 1652588 w 1652587"/>
                  <a:gd name="connsiteY0" fmla="*/ 142875 h 428625"/>
                  <a:gd name="connsiteX1" fmla="*/ 1509713 w 1652587"/>
                  <a:gd name="connsiteY1" fmla="*/ 0 h 428625"/>
                  <a:gd name="connsiteX2" fmla="*/ 0 w 1652587"/>
                  <a:gd name="connsiteY2" fmla="*/ 0 h 428625"/>
                  <a:gd name="connsiteX3" fmla="*/ 0 w 1652587"/>
                  <a:gd name="connsiteY3" fmla="*/ 428625 h 428625"/>
                  <a:gd name="connsiteX4" fmla="*/ 1652588 w 1652587"/>
                  <a:gd name="connsiteY4" fmla="*/ 428625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2587" h="428625">
                    <a:moveTo>
                      <a:pt x="1652588" y="142875"/>
                    </a:moveTo>
                    <a:lnTo>
                      <a:pt x="1509713" y="0"/>
                    </a:lnTo>
                    <a:lnTo>
                      <a:pt x="0" y="0"/>
                    </a:lnTo>
                    <a:lnTo>
                      <a:pt x="0" y="428625"/>
                    </a:lnTo>
                    <a:lnTo>
                      <a:pt x="1652588" y="428625"/>
                    </a:lnTo>
                    <a:close/>
                  </a:path>
                </a:pathLst>
              </a:custGeom>
              <a:solidFill>
                <a:srgbClr val="FFC47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0EFB85B9-BA0E-7862-D456-71B42FA9CD5C}"/>
                  </a:ext>
                </a:extLst>
              </p:cNvPr>
              <p:cNvSpPr/>
              <p:nvPr/>
            </p:nvSpPr>
            <p:spPr>
              <a:xfrm>
                <a:off x="3714750" y="4857750"/>
                <a:ext cx="428625" cy="285750"/>
              </a:xfrm>
              <a:custGeom>
                <a:avLst/>
                <a:gdLst>
                  <a:gd name="connsiteX0" fmla="*/ 428625 w 428625"/>
                  <a:gd name="connsiteY0" fmla="*/ 0 h 285750"/>
                  <a:gd name="connsiteX1" fmla="*/ 142875 w 428625"/>
                  <a:gd name="connsiteY1" fmla="*/ 0 h 285750"/>
                  <a:gd name="connsiteX2" fmla="*/ 0 w 428625"/>
                  <a:gd name="connsiteY2" fmla="*/ 144418 h 285750"/>
                  <a:gd name="connsiteX3" fmla="*/ 142875 w 428625"/>
                  <a:gd name="connsiteY3" fmla="*/ 285750 h 285750"/>
                  <a:gd name="connsiteX4" fmla="*/ 428625 w 428625"/>
                  <a:gd name="connsiteY4" fmla="*/ 2857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8625" h="285750">
                    <a:moveTo>
                      <a:pt x="428625" y="0"/>
                    </a:moveTo>
                    <a:lnTo>
                      <a:pt x="142875" y="0"/>
                    </a:lnTo>
                    <a:lnTo>
                      <a:pt x="0" y="144418"/>
                    </a:lnTo>
                    <a:lnTo>
                      <a:pt x="142875" y="285750"/>
                    </a:lnTo>
                    <a:lnTo>
                      <a:pt x="428625" y="285750"/>
                    </a:lnTo>
                    <a:close/>
                  </a:path>
                </a:pathLst>
              </a:custGeom>
              <a:solidFill>
                <a:srgbClr val="FFDC8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C17BAE35-7F58-FFE7-AA8F-0263B28541FB}"/>
                  </a:ext>
                </a:extLst>
              </p:cNvPr>
              <p:cNvSpPr/>
              <p:nvPr/>
            </p:nvSpPr>
            <p:spPr>
              <a:xfrm>
                <a:off x="2205037" y="4857750"/>
                <a:ext cx="1652587" cy="285750"/>
              </a:xfrm>
              <a:custGeom>
                <a:avLst/>
                <a:gdLst>
                  <a:gd name="connsiteX0" fmla="*/ 0 w 1652587"/>
                  <a:gd name="connsiteY0" fmla="*/ 0 h 285750"/>
                  <a:gd name="connsiteX1" fmla="*/ 1652588 w 1652587"/>
                  <a:gd name="connsiteY1" fmla="*/ 0 h 285750"/>
                  <a:gd name="connsiteX2" fmla="*/ 1652588 w 1652587"/>
                  <a:gd name="connsiteY2" fmla="*/ 285750 h 285750"/>
                  <a:gd name="connsiteX3" fmla="*/ 0 w 1652587"/>
                  <a:gd name="connsiteY3" fmla="*/ 285750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52587" h="285750">
                    <a:moveTo>
                      <a:pt x="0" y="0"/>
                    </a:moveTo>
                    <a:lnTo>
                      <a:pt x="1652588" y="0"/>
                    </a:lnTo>
                    <a:lnTo>
                      <a:pt x="1652588" y="285750"/>
                    </a:lnTo>
                    <a:lnTo>
                      <a:pt x="0" y="285750"/>
                    </a:lnTo>
                    <a:close/>
                  </a:path>
                </a:pathLst>
              </a:custGeom>
              <a:solidFill>
                <a:srgbClr val="FFF49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9D5CC871-E041-6D87-2F2B-E03BEB1E4665}"/>
                  </a:ext>
                </a:extLst>
              </p:cNvPr>
              <p:cNvSpPr/>
              <p:nvPr/>
            </p:nvSpPr>
            <p:spPr>
              <a:xfrm>
                <a:off x="2133600" y="4786312"/>
                <a:ext cx="2366962" cy="1000125"/>
              </a:xfrm>
              <a:custGeom>
                <a:avLst/>
                <a:gdLst>
                  <a:gd name="connsiteX0" fmla="*/ 2295525 w 2366962"/>
                  <a:gd name="connsiteY0" fmla="*/ 285750 h 1000125"/>
                  <a:gd name="connsiteX1" fmla="*/ 2081213 w 2366962"/>
                  <a:gd name="connsiteY1" fmla="*/ 285750 h 1000125"/>
                  <a:gd name="connsiteX2" fmla="*/ 2081213 w 2366962"/>
                  <a:gd name="connsiteY2" fmla="*/ 71438 h 1000125"/>
                  <a:gd name="connsiteX3" fmla="*/ 2009775 w 2366962"/>
                  <a:gd name="connsiteY3" fmla="*/ 0 h 1000125"/>
                  <a:gd name="connsiteX4" fmla="*/ 71438 w 2366962"/>
                  <a:gd name="connsiteY4" fmla="*/ 0 h 1000125"/>
                  <a:gd name="connsiteX5" fmla="*/ 0 w 2366962"/>
                  <a:gd name="connsiteY5" fmla="*/ 71438 h 1000125"/>
                  <a:gd name="connsiteX6" fmla="*/ 0 w 2366962"/>
                  <a:gd name="connsiteY6" fmla="*/ 357188 h 1000125"/>
                  <a:gd name="connsiteX7" fmla="*/ 71438 w 2366962"/>
                  <a:gd name="connsiteY7" fmla="*/ 428625 h 1000125"/>
                  <a:gd name="connsiteX8" fmla="*/ 285750 w 2366962"/>
                  <a:gd name="connsiteY8" fmla="*/ 428625 h 1000125"/>
                  <a:gd name="connsiteX9" fmla="*/ 285750 w 2366962"/>
                  <a:gd name="connsiteY9" fmla="*/ 571500 h 1000125"/>
                  <a:gd name="connsiteX10" fmla="*/ 214313 w 2366962"/>
                  <a:gd name="connsiteY10" fmla="*/ 571500 h 1000125"/>
                  <a:gd name="connsiteX11" fmla="*/ 142875 w 2366962"/>
                  <a:gd name="connsiteY11" fmla="*/ 642938 h 1000125"/>
                  <a:gd name="connsiteX12" fmla="*/ 142875 w 2366962"/>
                  <a:gd name="connsiteY12" fmla="*/ 928688 h 1000125"/>
                  <a:gd name="connsiteX13" fmla="*/ 214313 w 2366962"/>
                  <a:gd name="connsiteY13" fmla="*/ 1000125 h 1000125"/>
                  <a:gd name="connsiteX14" fmla="*/ 2152650 w 2366962"/>
                  <a:gd name="connsiteY14" fmla="*/ 1000125 h 1000125"/>
                  <a:gd name="connsiteX15" fmla="*/ 2224088 w 2366962"/>
                  <a:gd name="connsiteY15" fmla="*/ 928688 h 1000125"/>
                  <a:gd name="connsiteX16" fmla="*/ 2224088 w 2366962"/>
                  <a:gd name="connsiteY16" fmla="*/ 714375 h 1000125"/>
                  <a:gd name="connsiteX17" fmla="*/ 2295525 w 2366962"/>
                  <a:gd name="connsiteY17" fmla="*/ 714375 h 1000125"/>
                  <a:gd name="connsiteX18" fmla="*/ 2366963 w 2366962"/>
                  <a:gd name="connsiteY18" fmla="*/ 642938 h 1000125"/>
                  <a:gd name="connsiteX19" fmla="*/ 2366963 w 2366962"/>
                  <a:gd name="connsiteY19" fmla="*/ 357188 h 1000125"/>
                  <a:gd name="connsiteX20" fmla="*/ 2295525 w 2366962"/>
                  <a:gd name="connsiteY20" fmla="*/ 285750 h 1000125"/>
                  <a:gd name="connsiteX21" fmla="*/ 142875 w 2366962"/>
                  <a:gd name="connsiteY21" fmla="*/ 142875 h 1000125"/>
                  <a:gd name="connsiteX22" fmla="*/ 1938338 w 2366962"/>
                  <a:gd name="connsiteY22" fmla="*/ 142875 h 1000125"/>
                  <a:gd name="connsiteX23" fmla="*/ 1938338 w 2366962"/>
                  <a:gd name="connsiteY23" fmla="*/ 285750 h 1000125"/>
                  <a:gd name="connsiteX24" fmla="*/ 142875 w 2366962"/>
                  <a:gd name="connsiteY24" fmla="*/ 285750 h 1000125"/>
                  <a:gd name="connsiteX25" fmla="*/ 2081213 w 2366962"/>
                  <a:gd name="connsiteY25" fmla="*/ 857250 h 1000125"/>
                  <a:gd name="connsiteX26" fmla="*/ 285750 w 2366962"/>
                  <a:gd name="connsiteY26" fmla="*/ 857250 h 1000125"/>
                  <a:gd name="connsiteX27" fmla="*/ 285750 w 2366962"/>
                  <a:gd name="connsiteY27" fmla="*/ 714375 h 1000125"/>
                  <a:gd name="connsiteX28" fmla="*/ 2081213 w 2366962"/>
                  <a:gd name="connsiteY28" fmla="*/ 714375 h 1000125"/>
                  <a:gd name="connsiteX29" fmla="*/ 2224088 w 2366962"/>
                  <a:gd name="connsiteY29" fmla="*/ 571500 h 1000125"/>
                  <a:gd name="connsiteX30" fmla="*/ 428625 w 2366962"/>
                  <a:gd name="connsiteY30" fmla="*/ 571500 h 1000125"/>
                  <a:gd name="connsiteX31" fmla="*/ 428625 w 2366962"/>
                  <a:gd name="connsiteY31" fmla="*/ 428625 h 1000125"/>
                  <a:gd name="connsiteX32" fmla="*/ 2224088 w 2366962"/>
                  <a:gd name="connsiteY32" fmla="*/ 428625 h 1000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366962" h="1000125">
                    <a:moveTo>
                      <a:pt x="2295525" y="285750"/>
                    </a:moveTo>
                    <a:lnTo>
                      <a:pt x="2081213" y="285750"/>
                    </a:lnTo>
                    <a:lnTo>
                      <a:pt x="2081213" y="71438"/>
                    </a:lnTo>
                    <a:cubicBezTo>
                      <a:pt x="2081213" y="31975"/>
                      <a:pt x="2049228" y="0"/>
                      <a:pt x="2009775" y="0"/>
                    </a:cubicBezTo>
                    <a:lnTo>
                      <a:pt x="71438" y="0"/>
                    </a:lnTo>
                    <a:cubicBezTo>
                      <a:pt x="31985" y="0"/>
                      <a:pt x="0" y="31975"/>
                      <a:pt x="0" y="71438"/>
                    </a:cubicBezTo>
                    <a:lnTo>
                      <a:pt x="0" y="357188"/>
                    </a:lnTo>
                    <a:cubicBezTo>
                      <a:pt x="0" y="396650"/>
                      <a:pt x="31985" y="428625"/>
                      <a:pt x="71438" y="428625"/>
                    </a:cubicBezTo>
                    <a:lnTo>
                      <a:pt x="285750" y="428625"/>
                    </a:lnTo>
                    <a:lnTo>
                      <a:pt x="285750" y="571500"/>
                    </a:lnTo>
                    <a:lnTo>
                      <a:pt x="214313" y="571500"/>
                    </a:lnTo>
                    <a:cubicBezTo>
                      <a:pt x="174860" y="571500"/>
                      <a:pt x="142875" y="603475"/>
                      <a:pt x="142875" y="642938"/>
                    </a:cubicBezTo>
                    <a:lnTo>
                      <a:pt x="142875" y="928688"/>
                    </a:lnTo>
                    <a:cubicBezTo>
                      <a:pt x="142875" y="968150"/>
                      <a:pt x="174860" y="1000125"/>
                      <a:pt x="214313" y="1000125"/>
                    </a:cubicBezTo>
                    <a:lnTo>
                      <a:pt x="2152650" y="1000125"/>
                    </a:lnTo>
                    <a:cubicBezTo>
                      <a:pt x="2192103" y="1000125"/>
                      <a:pt x="2224088" y="968150"/>
                      <a:pt x="2224088" y="928688"/>
                    </a:cubicBezTo>
                    <a:lnTo>
                      <a:pt x="2224088" y="714375"/>
                    </a:lnTo>
                    <a:lnTo>
                      <a:pt x="2295525" y="714375"/>
                    </a:lnTo>
                    <a:cubicBezTo>
                      <a:pt x="2334978" y="714375"/>
                      <a:pt x="2366963" y="682400"/>
                      <a:pt x="2366963" y="642938"/>
                    </a:cubicBezTo>
                    <a:lnTo>
                      <a:pt x="2366963" y="357188"/>
                    </a:lnTo>
                    <a:cubicBezTo>
                      <a:pt x="2366963" y="317725"/>
                      <a:pt x="2334978" y="285750"/>
                      <a:pt x="2295525" y="285750"/>
                    </a:cubicBezTo>
                    <a:close/>
                    <a:moveTo>
                      <a:pt x="142875" y="142875"/>
                    </a:moveTo>
                    <a:lnTo>
                      <a:pt x="1938338" y="142875"/>
                    </a:lnTo>
                    <a:lnTo>
                      <a:pt x="1938338" y="285750"/>
                    </a:lnTo>
                    <a:lnTo>
                      <a:pt x="142875" y="285750"/>
                    </a:lnTo>
                    <a:close/>
                    <a:moveTo>
                      <a:pt x="2081213" y="857250"/>
                    </a:moveTo>
                    <a:lnTo>
                      <a:pt x="285750" y="857250"/>
                    </a:lnTo>
                    <a:lnTo>
                      <a:pt x="285750" y="714375"/>
                    </a:lnTo>
                    <a:lnTo>
                      <a:pt x="2081213" y="714375"/>
                    </a:lnTo>
                    <a:close/>
                    <a:moveTo>
                      <a:pt x="2224088" y="571500"/>
                    </a:moveTo>
                    <a:lnTo>
                      <a:pt x="428625" y="571500"/>
                    </a:lnTo>
                    <a:lnTo>
                      <a:pt x="428625" y="428625"/>
                    </a:lnTo>
                    <a:lnTo>
                      <a:pt x="2224088" y="428625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B1AF720E-90F9-55C0-EABB-132954095E9C}"/>
                  </a:ext>
                </a:extLst>
              </p:cNvPr>
              <p:cNvSpPr/>
              <p:nvPr/>
            </p:nvSpPr>
            <p:spPr>
              <a:xfrm>
                <a:off x="4643437" y="3643312"/>
                <a:ext cx="2366962" cy="2143125"/>
              </a:xfrm>
              <a:custGeom>
                <a:avLst/>
                <a:gdLst>
                  <a:gd name="connsiteX0" fmla="*/ 2295525 w 2366962"/>
                  <a:gd name="connsiteY0" fmla="*/ 714375 h 2143125"/>
                  <a:gd name="connsiteX1" fmla="*/ 2366963 w 2366962"/>
                  <a:gd name="connsiteY1" fmla="*/ 642938 h 2143125"/>
                  <a:gd name="connsiteX2" fmla="*/ 2366963 w 2366962"/>
                  <a:gd name="connsiteY2" fmla="*/ 357188 h 2143125"/>
                  <a:gd name="connsiteX3" fmla="*/ 2295525 w 2366962"/>
                  <a:gd name="connsiteY3" fmla="*/ 285750 h 2143125"/>
                  <a:gd name="connsiteX4" fmla="*/ 2224088 w 2366962"/>
                  <a:gd name="connsiteY4" fmla="*/ 285750 h 2143125"/>
                  <a:gd name="connsiteX5" fmla="*/ 2224088 w 2366962"/>
                  <a:gd name="connsiteY5" fmla="*/ 71438 h 2143125"/>
                  <a:gd name="connsiteX6" fmla="*/ 2152650 w 2366962"/>
                  <a:gd name="connsiteY6" fmla="*/ 0 h 2143125"/>
                  <a:gd name="connsiteX7" fmla="*/ 214313 w 2366962"/>
                  <a:gd name="connsiteY7" fmla="*/ 0 h 2143125"/>
                  <a:gd name="connsiteX8" fmla="*/ 142875 w 2366962"/>
                  <a:gd name="connsiteY8" fmla="*/ 71438 h 2143125"/>
                  <a:gd name="connsiteX9" fmla="*/ 142875 w 2366962"/>
                  <a:gd name="connsiteY9" fmla="*/ 357188 h 2143125"/>
                  <a:gd name="connsiteX10" fmla="*/ 214313 w 2366962"/>
                  <a:gd name="connsiteY10" fmla="*/ 428625 h 2143125"/>
                  <a:gd name="connsiteX11" fmla="*/ 285750 w 2366962"/>
                  <a:gd name="connsiteY11" fmla="*/ 428625 h 2143125"/>
                  <a:gd name="connsiteX12" fmla="*/ 285750 w 2366962"/>
                  <a:gd name="connsiteY12" fmla="*/ 571500 h 2143125"/>
                  <a:gd name="connsiteX13" fmla="*/ 71438 w 2366962"/>
                  <a:gd name="connsiteY13" fmla="*/ 571500 h 2143125"/>
                  <a:gd name="connsiteX14" fmla="*/ 0 w 2366962"/>
                  <a:gd name="connsiteY14" fmla="*/ 642938 h 2143125"/>
                  <a:gd name="connsiteX15" fmla="*/ 0 w 2366962"/>
                  <a:gd name="connsiteY15" fmla="*/ 928688 h 2143125"/>
                  <a:gd name="connsiteX16" fmla="*/ 71438 w 2366962"/>
                  <a:gd name="connsiteY16" fmla="*/ 1000125 h 2143125"/>
                  <a:gd name="connsiteX17" fmla="*/ 142875 w 2366962"/>
                  <a:gd name="connsiteY17" fmla="*/ 1000125 h 2143125"/>
                  <a:gd name="connsiteX18" fmla="*/ 142875 w 2366962"/>
                  <a:gd name="connsiteY18" fmla="*/ 1214438 h 2143125"/>
                  <a:gd name="connsiteX19" fmla="*/ 214313 w 2366962"/>
                  <a:gd name="connsiteY19" fmla="*/ 1285875 h 2143125"/>
                  <a:gd name="connsiteX20" fmla="*/ 285750 w 2366962"/>
                  <a:gd name="connsiteY20" fmla="*/ 1285875 h 2143125"/>
                  <a:gd name="connsiteX21" fmla="*/ 285750 w 2366962"/>
                  <a:gd name="connsiteY21" fmla="*/ 1428750 h 2143125"/>
                  <a:gd name="connsiteX22" fmla="*/ 71438 w 2366962"/>
                  <a:gd name="connsiteY22" fmla="*/ 1428750 h 2143125"/>
                  <a:gd name="connsiteX23" fmla="*/ 0 w 2366962"/>
                  <a:gd name="connsiteY23" fmla="*/ 1500188 h 2143125"/>
                  <a:gd name="connsiteX24" fmla="*/ 0 w 2366962"/>
                  <a:gd name="connsiteY24" fmla="*/ 1785938 h 2143125"/>
                  <a:gd name="connsiteX25" fmla="*/ 71438 w 2366962"/>
                  <a:gd name="connsiteY25" fmla="*/ 1857375 h 2143125"/>
                  <a:gd name="connsiteX26" fmla="*/ 142875 w 2366962"/>
                  <a:gd name="connsiteY26" fmla="*/ 1857375 h 2143125"/>
                  <a:gd name="connsiteX27" fmla="*/ 142875 w 2366962"/>
                  <a:gd name="connsiteY27" fmla="*/ 2071688 h 2143125"/>
                  <a:gd name="connsiteX28" fmla="*/ 214313 w 2366962"/>
                  <a:gd name="connsiteY28" fmla="*/ 2143125 h 2143125"/>
                  <a:gd name="connsiteX29" fmla="*/ 2152650 w 2366962"/>
                  <a:gd name="connsiteY29" fmla="*/ 2143125 h 2143125"/>
                  <a:gd name="connsiteX30" fmla="*/ 2224088 w 2366962"/>
                  <a:gd name="connsiteY30" fmla="*/ 2071688 h 2143125"/>
                  <a:gd name="connsiteX31" fmla="*/ 2224088 w 2366962"/>
                  <a:gd name="connsiteY31" fmla="*/ 1785938 h 2143125"/>
                  <a:gd name="connsiteX32" fmla="*/ 2152650 w 2366962"/>
                  <a:gd name="connsiteY32" fmla="*/ 1714500 h 2143125"/>
                  <a:gd name="connsiteX33" fmla="*/ 2081213 w 2366962"/>
                  <a:gd name="connsiteY33" fmla="*/ 1714500 h 2143125"/>
                  <a:gd name="connsiteX34" fmla="*/ 2081213 w 2366962"/>
                  <a:gd name="connsiteY34" fmla="*/ 1571625 h 2143125"/>
                  <a:gd name="connsiteX35" fmla="*/ 2295525 w 2366962"/>
                  <a:gd name="connsiteY35" fmla="*/ 1571625 h 2143125"/>
                  <a:gd name="connsiteX36" fmla="*/ 2366963 w 2366962"/>
                  <a:gd name="connsiteY36" fmla="*/ 1500188 h 2143125"/>
                  <a:gd name="connsiteX37" fmla="*/ 2366963 w 2366962"/>
                  <a:gd name="connsiteY37" fmla="*/ 1214438 h 2143125"/>
                  <a:gd name="connsiteX38" fmla="*/ 2295525 w 2366962"/>
                  <a:gd name="connsiteY38" fmla="*/ 1143000 h 2143125"/>
                  <a:gd name="connsiteX39" fmla="*/ 2224088 w 2366962"/>
                  <a:gd name="connsiteY39" fmla="*/ 1143000 h 2143125"/>
                  <a:gd name="connsiteX40" fmla="*/ 2224088 w 2366962"/>
                  <a:gd name="connsiteY40" fmla="*/ 928688 h 2143125"/>
                  <a:gd name="connsiteX41" fmla="*/ 2152650 w 2366962"/>
                  <a:gd name="connsiteY41" fmla="*/ 857250 h 2143125"/>
                  <a:gd name="connsiteX42" fmla="*/ 2081213 w 2366962"/>
                  <a:gd name="connsiteY42" fmla="*/ 857250 h 2143125"/>
                  <a:gd name="connsiteX43" fmla="*/ 2081213 w 2366962"/>
                  <a:gd name="connsiteY43" fmla="*/ 714375 h 2143125"/>
                  <a:gd name="connsiteX44" fmla="*/ 285750 w 2366962"/>
                  <a:gd name="connsiteY44" fmla="*/ 142875 h 2143125"/>
                  <a:gd name="connsiteX45" fmla="*/ 2081213 w 2366962"/>
                  <a:gd name="connsiteY45" fmla="*/ 142875 h 2143125"/>
                  <a:gd name="connsiteX46" fmla="*/ 2081213 w 2366962"/>
                  <a:gd name="connsiteY46" fmla="*/ 285750 h 2143125"/>
                  <a:gd name="connsiteX47" fmla="*/ 285750 w 2366962"/>
                  <a:gd name="connsiteY47" fmla="*/ 285750 h 2143125"/>
                  <a:gd name="connsiteX48" fmla="*/ 428625 w 2366962"/>
                  <a:gd name="connsiteY48" fmla="*/ 428625 h 2143125"/>
                  <a:gd name="connsiteX49" fmla="*/ 2224088 w 2366962"/>
                  <a:gd name="connsiteY49" fmla="*/ 428625 h 2143125"/>
                  <a:gd name="connsiteX50" fmla="*/ 2224088 w 2366962"/>
                  <a:gd name="connsiteY50" fmla="*/ 571500 h 2143125"/>
                  <a:gd name="connsiteX51" fmla="*/ 428625 w 2366962"/>
                  <a:gd name="connsiteY51" fmla="*/ 571500 h 2143125"/>
                  <a:gd name="connsiteX52" fmla="*/ 2081213 w 2366962"/>
                  <a:gd name="connsiteY52" fmla="*/ 2000250 h 2143125"/>
                  <a:gd name="connsiteX53" fmla="*/ 285750 w 2366962"/>
                  <a:gd name="connsiteY53" fmla="*/ 2000250 h 2143125"/>
                  <a:gd name="connsiteX54" fmla="*/ 285750 w 2366962"/>
                  <a:gd name="connsiteY54" fmla="*/ 1857375 h 2143125"/>
                  <a:gd name="connsiteX55" fmla="*/ 2081213 w 2366962"/>
                  <a:gd name="connsiteY55" fmla="*/ 1857375 h 2143125"/>
                  <a:gd name="connsiteX56" fmla="*/ 1938338 w 2366962"/>
                  <a:gd name="connsiteY56" fmla="*/ 1714500 h 2143125"/>
                  <a:gd name="connsiteX57" fmla="*/ 142875 w 2366962"/>
                  <a:gd name="connsiteY57" fmla="*/ 1714500 h 2143125"/>
                  <a:gd name="connsiteX58" fmla="*/ 142875 w 2366962"/>
                  <a:gd name="connsiteY58" fmla="*/ 1571625 h 2143125"/>
                  <a:gd name="connsiteX59" fmla="*/ 1938338 w 2366962"/>
                  <a:gd name="connsiteY59" fmla="*/ 1571625 h 2143125"/>
                  <a:gd name="connsiteX60" fmla="*/ 2224088 w 2366962"/>
                  <a:gd name="connsiteY60" fmla="*/ 1428750 h 2143125"/>
                  <a:gd name="connsiteX61" fmla="*/ 428625 w 2366962"/>
                  <a:gd name="connsiteY61" fmla="*/ 1428750 h 2143125"/>
                  <a:gd name="connsiteX62" fmla="*/ 428625 w 2366962"/>
                  <a:gd name="connsiteY62" fmla="*/ 1285875 h 2143125"/>
                  <a:gd name="connsiteX63" fmla="*/ 2224088 w 2366962"/>
                  <a:gd name="connsiteY63" fmla="*/ 1285875 h 2143125"/>
                  <a:gd name="connsiteX64" fmla="*/ 285750 w 2366962"/>
                  <a:gd name="connsiteY64" fmla="*/ 1143000 h 2143125"/>
                  <a:gd name="connsiteX65" fmla="*/ 285750 w 2366962"/>
                  <a:gd name="connsiteY65" fmla="*/ 1000125 h 2143125"/>
                  <a:gd name="connsiteX66" fmla="*/ 2081213 w 2366962"/>
                  <a:gd name="connsiteY66" fmla="*/ 1000125 h 2143125"/>
                  <a:gd name="connsiteX67" fmla="*/ 2081213 w 2366962"/>
                  <a:gd name="connsiteY67" fmla="*/ 1143000 h 2143125"/>
                  <a:gd name="connsiteX68" fmla="*/ 1938338 w 2366962"/>
                  <a:gd name="connsiteY68" fmla="*/ 857250 h 2143125"/>
                  <a:gd name="connsiteX69" fmla="*/ 142875 w 2366962"/>
                  <a:gd name="connsiteY69" fmla="*/ 857250 h 2143125"/>
                  <a:gd name="connsiteX70" fmla="*/ 142875 w 2366962"/>
                  <a:gd name="connsiteY70" fmla="*/ 714375 h 2143125"/>
                  <a:gd name="connsiteX71" fmla="*/ 1938338 w 2366962"/>
                  <a:gd name="connsiteY71" fmla="*/ 714375 h 2143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2366962" h="2143125">
                    <a:moveTo>
                      <a:pt x="2295525" y="714375"/>
                    </a:moveTo>
                    <a:cubicBezTo>
                      <a:pt x="2334978" y="714375"/>
                      <a:pt x="2366963" y="682400"/>
                      <a:pt x="2366963" y="642938"/>
                    </a:cubicBezTo>
                    <a:lnTo>
                      <a:pt x="2366963" y="357188"/>
                    </a:lnTo>
                    <a:cubicBezTo>
                      <a:pt x="2366963" y="317725"/>
                      <a:pt x="2334978" y="285750"/>
                      <a:pt x="2295525" y="285750"/>
                    </a:cubicBezTo>
                    <a:lnTo>
                      <a:pt x="2224088" y="285750"/>
                    </a:lnTo>
                    <a:lnTo>
                      <a:pt x="2224088" y="71438"/>
                    </a:lnTo>
                    <a:cubicBezTo>
                      <a:pt x="2224088" y="31975"/>
                      <a:pt x="2192103" y="0"/>
                      <a:pt x="2152650" y="0"/>
                    </a:cubicBezTo>
                    <a:lnTo>
                      <a:pt x="214313" y="0"/>
                    </a:lnTo>
                    <a:cubicBezTo>
                      <a:pt x="174860" y="0"/>
                      <a:pt x="142875" y="31975"/>
                      <a:pt x="142875" y="71438"/>
                    </a:cubicBezTo>
                    <a:lnTo>
                      <a:pt x="142875" y="357188"/>
                    </a:lnTo>
                    <a:cubicBezTo>
                      <a:pt x="142875" y="396650"/>
                      <a:pt x="174860" y="428625"/>
                      <a:pt x="214313" y="428625"/>
                    </a:cubicBezTo>
                    <a:lnTo>
                      <a:pt x="285750" y="428625"/>
                    </a:lnTo>
                    <a:lnTo>
                      <a:pt x="285750" y="571500"/>
                    </a:lnTo>
                    <a:lnTo>
                      <a:pt x="71438" y="571500"/>
                    </a:lnTo>
                    <a:cubicBezTo>
                      <a:pt x="31985" y="571500"/>
                      <a:pt x="0" y="603475"/>
                      <a:pt x="0" y="642938"/>
                    </a:cubicBezTo>
                    <a:lnTo>
                      <a:pt x="0" y="928688"/>
                    </a:lnTo>
                    <a:cubicBezTo>
                      <a:pt x="0" y="968150"/>
                      <a:pt x="31985" y="1000125"/>
                      <a:pt x="71438" y="1000125"/>
                    </a:cubicBezTo>
                    <a:lnTo>
                      <a:pt x="142875" y="1000125"/>
                    </a:lnTo>
                    <a:lnTo>
                      <a:pt x="142875" y="1214438"/>
                    </a:lnTo>
                    <a:cubicBezTo>
                      <a:pt x="142875" y="1253900"/>
                      <a:pt x="174860" y="1285875"/>
                      <a:pt x="214313" y="1285875"/>
                    </a:cubicBezTo>
                    <a:lnTo>
                      <a:pt x="285750" y="1285875"/>
                    </a:lnTo>
                    <a:lnTo>
                      <a:pt x="285750" y="1428750"/>
                    </a:lnTo>
                    <a:lnTo>
                      <a:pt x="71438" y="1428750"/>
                    </a:lnTo>
                    <a:cubicBezTo>
                      <a:pt x="31985" y="1428750"/>
                      <a:pt x="0" y="1460725"/>
                      <a:pt x="0" y="1500188"/>
                    </a:cubicBezTo>
                    <a:lnTo>
                      <a:pt x="0" y="1785938"/>
                    </a:lnTo>
                    <a:cubicBezTo>
                      <a:pt x="0" y="1825400"/>
                      <a:pt x="31985" y="1857375"/>
                      <a:pt x="71438" y="1857375"/>
                    </a:cubicBezTo>
                    <a:lnTo>
                      <a:pt x="142875" y="1857375"/>
                    </a:lnTo>
                    <a:lnTo>
                      <a:pt x="142875" y="2071688"/>
                    </a:lnTo>
                    <a:cubicBezTo>
                      <a:pt x="142875" y="2111150"/>
                      <a:pt x="174860" y="2143125"/>
                      <a:pt x="214313" y="2143125"/>
                    </a:cubicBezTo>
                    <a:lnTo>
                      <a:pt x="2152650" y="2143125"/>
                    </a:lnTo>
                    <a:cubicBezTo>
                      <a:pt x="2192103" y="2143125"/>
                      <a:pt x="2224088" y="2111150"/>
                      <a:pt x="2224088" y="2071688"/>
                    </a:cubicBezTo>
                    <a:lnTo>
                      <a:pt x="2224088" y="1785938"/>
                    </a:lnTo>
                    <a:cubicBezTo>
                      <a:pt x="2224088" y="1746475"/>
                      <a:pt x="2192103" y="1714500"/>
                      <a:pt x="2152650" y="1714500"/>
                    </a:cubicBezTo>
                    <a:lnTo>
                      <a:pt x="2081213" y="1714500"/>
                    </a:lnTo>
                    <a:lnTo>
                      <a:pt x="2081213" y="1571625"/>
                    </a:lnTo>
                    <a:lnTo>
                      <a:pt x="2295525" y="1571625"/>
                    </a:lnTo>
                    <a:cubicBezTo>
                      <a:pt x="2334978" y="1571625"/>
                      <a:pt x="2366963" y="1539650"/>
                      <a:pt x="2366963" y="1500188"/>
                    </a:cubicBezTo>
                    <a:lnTo>
                      <a:pt x="2366963" y="1214438"/>
                    </a:lnTo>
                    <a:cubicBezTo>
                      <a:pt x="2366963" y="1174975"/>
                      <a:pt x="2334978" y="1143000"/>
                      <a:pt x="2295525" y="1143000"/>
                    </a:cubicBezTo>
                    <a:lnTo>
                      <a:pt x="2224088" y="1143000"/>
                    </a:lnTo>
                    <a:lnTo>
                      <a:pt x="2224088" y="928688"/>
                    </a:lnTo>
                    <a:cubicBezTo>
                      <a:pt x="2224088" y="889225"/>
                      <a:pt x="2192103" y="857250"/>
                      <a:pt x="2152650" y="857250"/>
                    </a:cubicBezTo>
                    <a:lnTo>
                      <a:pt x="2081213" y="857250"/>
                    </a:lnTo>
                    <a:lnTo>
                      <a:pt x="2081213" y="714375"/>
                    </a:lnTo>
                    <a:close/>
                    <a:moveTo>
                      <a:pt x="285750" y="142875"/>
                    </a:moveTo>
                    <a:lnTo>
                      <a:pt x="2081213" y="142875"/>
                    </a:lnTo>
                    <a:lnTo>
                      <a:pt x="2081213" y="285750"/>
                    </a:lnTo>
                    <a:lnTo>
                      <a:pt x="285750" y="285750"/>
                    </a:lnTo>
                    <a:close/>
                    <a:moveTo>
                      <a:pt x="428625" y="428625"/>
                    </a:moveTo>
                    <a:lnTo>
                      <a:pt x="2224088" y="428625"/>
                    </a:lnTo>
                    <a:lnTo>
                      <a:pt x="2224088" y="571500"/>
                    </a:lnTo>
                    <a:lnTo>
                      <a:pt x="428625" y="571500"/>
                    </a:lnTo>
                    <a:close/>
                    <a:moveTo>
                      <a:pt x="2081213" y="2000250"/>
                    </a:moveTo>
                    <a:lnTo>
                      <a:pt x="285750" y="2000250"/>
                    </a:lnTo>
                    <a:lnTo>
                      <a:pt x="285750" y="1857375"/>
                    </a:lnTo>
                    <a:lnTo>
                      <a:pt x="2081213" y="1857375"/>
                    </a:lnTo>
                    <a:close/>
                    <a:moveTo>
                      <a:pt x="1938338" y="1714500"/>
                    </a:moveTo>
                    <a:lnTo>
                      <a:pt x="142875" y="1714500"/>
                    </a:lnTo>
                    <a:lnTo>
                      <a:pt x="142875" y="1571625"/>
                    </a:lnTo>
                    <a:lnTo>
                      <a:pt x="1938338" y="1571625"/>
                    </a:lnTo>
                    <a:close/>
                    <a:moveTo>
                      <a:pt x="2224088" y="1428750"/>
                    </a:moveTo>
                    <a:lnTo>
                      <a:pt x="428625" y="1428750"/>
                    </a:lnTo>
                    <a:lnTo>
                      <a:pt x="428625" y="1285875"/>
                    </a:lnTo>
                    <a:lnTo>
                      <a:pt x="2224088" y="1285875"/>
                    </a:lnTo>
                    <a:close/>
                    <a:moveTo>
                      <a:pt x="285750" y="1143000"/>
                    </a:moveTo>
                    <a:lnTo>
                      <a:pt x="285750" y="1000125"/>
                    </a:lnTo>
                    <a:lnTo>
                      <a:pt x="2081213" y="1000125"/>
                    </a:lnTo>
                    <a:lnTo>
                      <a:pt x="2081213" y="1143000"/>
                    </a:lnTo>
                    <a:close/>
                    <a:moveTo>
                      <a:pt x="1938338" y="857250"/>
                    </a:moveTo>
                    <a:lnTo>
                      <a:pt x="142875" y="857250"/>
                    </a:lnTo>
                    <a:lnTo>
                      <a:pt x="142875" y="714375"/>
                    </a:lnTo>
                    <a:lnTo>
                      <a:pt x="1938338" y="714375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D8DDC05F-ADD4-9F9E-DA8F-5588ED5FEAFE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032232" y="4370217"/>
              <a:ext cx="998024" cy="998024"/>
            </a:xfrm>
            <a:prstGeom prst="rect">
              <a:avLst/>
            </a:prstGeom>
          </p:spPr>
        </p:pic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6A3787DA-BB90-ADD8-BD4F-2A1AE206EBCD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403030" y="3794402"/>
              <a:ext cx="998024" cy="998024"/>
            </a:xfrm>
            <a:prstGeom prst="rect">
              <a:avLst/>
            </a:prstGeom>
          </p:spPr>
        </p:pic>
      </p:grp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71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81"/>
    </mc:Choice>
    <mc:Fallback xmlns="">
      <p:transition spd="slow" advTm="291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4C8FD19-E44C-298F-C1DC-FB4253F7117A}"/>
              </a:ext>
            </a:extLst>
          </p:cNvPr>
          <p:cNvSpPr txBox="1">
            <a:spLocks/>
          </p:cNvSpPr>
          <p:nvPr/>
        </p:nvSpPr>
        <p:spPr>
          <a:xfrm>
            <a:off x="838200" y="983674"/>
            <a:ext cx="7886700" cy="998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MarkPro" panose="020B0504020101010102" pitchFamily="34" charset="77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800" dirty="0"/>
              <a:t>Differences in Vaccination Uptake by Income Level, (Continued)</a:t>
            </a:r>
            <a:endParaRPr lang="en-US" sz="2700" b="0" baseline="30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 txBox="1">
            <a:spLocks/>
          </p:cNvSpPr>
          <p:nvPr/>
        </p:nvSpPr>
        <p:spPr>
          <a:xfrm>
            <a:off x="990600" y="2202375"/>
            <a:ext cx="7626594" cy="998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</a:rPr>
              <a:t>In other areas, people in</a:t>
            </a:r>
            <a:r>
              <a:rPr lang="en-US" sz="2200" b="1" dirty="0">
                <a:solidFill>
                  <a:srgbClr val="000000"/>
                </a:solidFill>
              </a:rPr>
              <a:t> lower income areas have higher rates of vaccination. </a:t>
            </a:r>
            <a:r>
              <a:rPr lang="en-US" sz="2200" dirty="0">
                <a:solidFill>
                  <a:srgbClr val="000000"/>
                </a:solidFill>
              </a:rPr>
              <a:t>This may be due to: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C14B12E-62AF-9A51-DE6F-F0D2ABF0EA3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37861" y="3180261"/>
            <a:ext cx="1467939" cy="146793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CDD33E1-42CA-BB5B-BBDA-586D8D0EE546}"/>
              </a:ext>
            </a:extLst>
          </p:cNvPr>
          <p:cNvSpPr txBox="1">
            <a:spLocks/>
          </p:cNvSpPr>
          <p:nvPr/>
        </p:nvSpPr>
        <p:spPr>
          <a:xfrm>
            <a:off x="990600" y="3330125"/>
            <a:ext cx="5257800" cy="14547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200" dirty="0">
                <a:solidFill>
                  <a:srgbClr val="000000"/>
                </a:solidFill>
              </a:rPr>
              <a:t>Their roles as front-line and service workers who experience increased risk, vaccine mandates, and priority access to COVID-19 vaccines.</a:t>
            </a:r>
            <a:r>
              <a:rPr lang="en-US" sz="2200" baseline="30000" dirty="0">
                <a:solidFill>
                  <a:srgbClr val="000000"/>
                </a:solidFill>
              </a:rPr>
              <a:t>30,32,33</a:t>
            </a:r>
            <a:endParaRPr lang="en-US" sz="2200" dirty="0">
              <a:solidFill>
                <a:srgbClr val="000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CFD315-1E8A-231F-07F3-A8C35B06128F}"/>
              </a:ext>
            </a:extLst>
          </p:cNvPr>
          <p:cNvSpPr txBox="1">
            <a:spLocks/>
          </p:cNvSpPr>
          <p:nvPr/>
        </p:nvSpPr>
        <p:spPr>
          <a:xfrm>
            <a:off x="990600" y="5101568"/>
            <a:ext cx="7626594" cy="998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</a:rPr>
              <a:t>More research is needed to understand these vaccine disparities and how they impact diverse groups in Ontario.</a:t>
            </a:r>
            <a:endParaRPr lang="en-US" sz="2200" baseline="30000" dirty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800" dirty="0">
              <a:solidFill>
                <a:srgbClr val="000000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54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622"/>
    </mc:Choice>
    <mc:Fallback xmlns="">
      <p:transition spd="slow" advTm="256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 txBox="1">
            <a:spLocks/>
          </p:cNvSpPr>
          <p:nvPr/>
        </p:nvSpPr>
        <p:spPr>
          <a:xfrm>
            <a:off x="628650" y="1094447"/>
            <a:ext cx="7886700" cy="769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MarkPro" panose="020B0504020101010102" pitchFamily="34" charset="77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700" dirty="0"/>
              <a:t>Difference in Vaccination Uptake in </a:t>
            </a:r>
            <a:br>
              <a:rPr lang="en-US" sz="2700" dirty="0"/>
            </a:br>
            <a:r>
              <a:rPr lang="en-US" sz="2700" dirty="0"/>
              <a:t>Long-term Care Homes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276600"/>
            <a:ext cx="4039693" cy="187906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/>
              <a:t>This graph shows Influenza vaccination rates for Ontario LTCH staff versus the general adult population during the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/>
              <a:t>2023-2024 Influenza season: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3" name="TextBox 12"/>
          <p:cNvSpPr txBox="1"/>
          <p:nvPr/>
        </p:nvSpPr>
        <p:spPr>
          <a:xfrm>
            <a:off x="628650" y="2057400"/>
            <a:ext cx="8126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dirty="0">
                <a:solidFill>
                  <a:srgbClr val="000000"/>
                </a:solidFill>
                <a:latin typeface="MarkPro" panose="020B0504020101010102" pitchFamily="34" charset="77"/>
                <a:cs typeface="Arial" charset="0"/>
              </a:rPr>
              <a:t>Influenza vaccination rates among LTCH healthcare workers were higher than those of Ontario adults in the 2023-2024 season, </a:t>
            </a:r>
            <a:r>
              <a:rPr lang="en-US" dirty="0">
                <a:solidFill>
                  <a:srgbClr val="000000"/>
                </a:solidFill>
                <a:latin typeface="MarkPro" panose="020B0504020101010102" pitchFamily="34" charset="77"/>
              </a:rPr>
              <a:t>but</a:t>
            </a:r>
            <a:r>
              <a:rPr lang="en-US" dirty="0">
                <a:solidFill>
                  <a:srgbClr val="000000"/>
                </a:solidFill>
                <a:latin typeface="MarkPro" panose="020B0504020101010102" pitchFamily="34" charset="77"/>
                <a:cs typeface="Arial" charset="0"/>
              </a:rPr>
              <a:t> COVID-19 booster uptake in this group remains low</a:t>
            </a:r>
            <a:r>
              <a:rPr lang="en-US" baseline="30000" dirty="0">
                <a:solidFill>
                  <a:srgbClr val="000000"/>
                </a:solidFill>
                <a:latin typeface="MarkPro" panose="020B0504020101010102" pitchFamily="34" charset="77"/>
              </a:rPr>
              <a:t>23,34</a:t>
            </a:r>
            <a:r>
              <a:rPr lang="en-US" baseline="30000" dirty="0">
                <a:solidFill>
                  <a:srgbClr val="000000"/>
                </a:solidFill>
                <a:latin typeface="MarkPro" panose="020B0504020101010102" pitchFamily="34" charset="77"/>
                <a:cs typeface="Arial" charset="0"/>
              </a:rPr>
              <a:t>*</a:t>
            </a:r>
            <a:r>
              <a:rPr lang="en-US" dirty="0">
                <a:solidFill>
                  <a:srgbClr val="000000"/>
                </a:solidFill>
                <a:latin typeface="MarkPro" panose="020B0504020101010102" pitchFamily="34" charset="77"/>
              </a:rPr>
              <a:t>.</a:t>
            </a:r>
            <a:endParaRPr lang="en-US" baseline="30000" dirty="0">
              <a:solidFill>
                <a:srgbClr val="000000"/>
              </a:solidFill>
              <a:latin typeface="MarkPro" panose="020B0504020101010102" pitchFamily="34" charset="77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548640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MarkPro" panose="020B0504020101010102" pitchFamily="34" charset="77"/>
              </a:rPr>
              <a:t>*Data is not available for RHs as vaccination rates were only mandated for reporting by LTCHs</a:t>
            </a:r>
            <a:endParaRPr lang="en-US" sz="1400" baseline="30000" dirty="0">
              <a:solidFill>
                <a:srgbClr val="000000"/>
              </a:solidFill>
              <a:latin typeface="MarkPro" panose="020B0504020101010102" pitchFamily="34" charset="77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r="27671" b="13634"/>
          <a:stretch/>
        </p:blipFill>
        <p:spPr>
          <a:xfrm>
            <a:off x="4711320" y="2980730"/>
            <a:ext cx="3890859" cy="3021595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1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928"/>
    </mc:Choice>
    <mc:Fallback xmlns="">
      <p:transition spd="slow" advTm="449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599" y="2952258"/>
            <a:ext cx="5638801" cy="953485"/>
          </a:xfrm>
        </p:spPr>
        <p:txBody>
          <a:bodyPr>
            <a:normAutofit fontScale="90000"/>
          </a:bodyPr>
          <a:lstStyle/>
          <a:p>
            <a:r>
              <a:rPr lang="en-CA" dirty="0"/>
              <a:t>Why might people not be getting vaccinated?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06F41-20F3-7F42-8B27-3B37AD6D179A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4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9"/>
    </mc:Choice>
    <mc:Fallback xmlns="">
      <p:transition spd="slow" advTm="55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2F8A-1BFD-4DA6-BB38-27F66A131E66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09800" y="312420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b="1" dirty="0">
                <a:latin typeface="MarkPro" panose="020B0504020101010102" pitchFamily="34" charset="77"/>
              </a:rPr>
              <a:t>Why might people say they do not need to be vaccinated? </a:t>
            </a:r>
            <a:r>
              <a:rPr lang="en-US" sz="2000" b="1" baseline="30000" dirty="0">
                <a:latin typeface="MarkPro" panose="020B0504020101010102" pitchFamily="34" charset="77"/>
              </a:rPr>
              <a:t>23,37</a:t>
            </a:r>
            <a:endParaRPr lang="en-US" sz="2000" dirty="0">
              <a:latin typeface="MarkPro" panose="020B0504020101010102" pitchFamily="34" charset="77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/>
          <a:srcRect l="11925" t="14568" r="12946" b="15830"/>
          <a:stretch/>
        </p:blipFill>
        <p:spPr>
          <a:xfrm flipH="1">
            <a:off x="12700" y="716180"/>
            <a:ext cx="3276600" cy="223640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/>
          <a:srcRect l="11925" t="14568" r="12946" b="15830"/>
          <a:stretch/>
        </p:blipFill>
        <p:spPr>
          <a:xfrm rot="860670">
            <a:off x="6384833" y="1563194"/>
            <a:ext cx="2547077" cy="193449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5"/>
          <a:srcRect l="11925" t="14568" r="12946" b="15830"/>
          <a:stretch/>
        </p:blipFill>
        <p:spPr>
          <a:xfrm flipV="1">
            <a:off x="5486400" y="3957936"/>
            <a:ext cx="3276600" cy="223640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5"/>
          <a:srcRect l="11925" t="14568" r="12946" b="15830"/>
          <a:stretch/>
        </p:blipFill>
        <p:spPr>
          <a:xfrm flipH="1" flipV="1">
            <a:off x="228600" y="3919836"/>
            <a:ext cx="3276600" cy="223640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28600" y="1320225"/>
            <a:ext cx="2730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latin typeface="MarkPro" panose="020B0504020101010102" pitchFamily="34" charset="77"/>
              </a:rPr>
              <a:t>I feel healthy, so I do not need to be vaccinated</a:t>
            </a:r>
            <a:endParaRPr lang="en-US" sz="1600" dirty="0">
              <a:latin typeface="MarkPro" panose="020B0504020101010102" pitchFamily="34" charset="7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58000" y="2008595"/>
            <a:ext cx="1968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latin typeface="MarkPro" panose="020B0504020101010102" pitchFamily="34" charset="77"/>
              </a:rPr>
              <a:t>I’m concerned about the safety of the vaccine</a:t>
            </a:r>
            <a:endParaRPr lang="en-US" sz="1600" dirty="0">
              <a:latin typeface="MarkPro" panose="020B0504020101010102" pitchFamily="34" charset="7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54700" y="4866382"/>
            <a:ext cx="2730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latin typeface="MarkPro" panose="020B0504020101010102" pitchFamily="34" charset="77"/>
              </a:rPr>
              <a:t>I have been infected by COVID-19 before, so I’m protected by natural immunity</a:t>
            </a:r>
            <a:endParaRPr lang="en-US" sz="1600" dirty="0">
              <a:latin typeface="MarkPro" panose="020B0504020101010102" pitchFamily="34" charset="7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3400" y="4724400"/>
            <a:ext cx="2438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latin typeface="MarkPro" panose="020B0504020101010102" pitchFamily="34" charset="77"/>
              </a:rPr>
              <a:t>I’m already well protected because of previous vaccine doses I’ve received</a:t>
            </a:r>
            <a:endParaRPr lang="en-US" sz="1600" dirty="0">
              <a:latin typeface="MarkPro" panose="020B0504020101010102" pitchFamily="34" charset="77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11925" t="14568" r="12946" b="15830"/>
          <a:stretch/>
        </p:blipFill>
        <p:spPr>
          <a:xfrm rot="21060959">
            <a:off x="3662440" y="838416"/>
            <a:ext cx="2419447" cy="210250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83795" y="1439940"/>
            <a:ext cx="2072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latin typeface="MarkPro" panose="020B0504020101010102" pitchFamily="34" charset="77"/>
              </a:rPr>
              <a:t>I don’t trust the health system</a:t>
            </a:r>
            <a:endParaRPr lang="en-US" sz="1600" dirty="0">
              <a:latin typeface="MarkPro" panose="020B0504020101010102" pitchFamily="34" charset="77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36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94"/>
    </mc:Choice>
    <mc:Fallback xmlns="">
      <p:transition spd="slow" advTm="333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 may have heard the term </a:t>
            </a:r>
            <a:r>
              <a:rPr lang="en-US" u="sng" dirty="0"/>
              <a:t>vaccine hesitancy</a:t>
            </a:r>
            <a:r>
              <a:rPr lang="en-US" dirty="0"/>
              <a:t>, but what does it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421672"/>
            <a:ext cx="7886700" cy="3369528"/>
          </a:xfrm>
        </p:spPr>
        <p:txBody>
          <a:bodyPr>
            <a:normAutofit/>
          </a:bodyPr>
          <a:lstStyle/>
          <a:p>
            <a:pPr marL="0" marR="325120" indent="0">
              <a:lnSpc>
                <a:spcPct val="100000"/>
              </a:lnSpc>
              <a:spcBef>
                <a:spcPts val="90"/>
              </a:spcBef>
              <a:buNone/>
            </a:pPr>
            <a:r>
              <a:rPr lang="en-US" sz="2200" spc="-25" dirty="0"/>
              <a:t>Vaccine hesitancy is “the delay in acceptance or refusal of vaccination despite availability of vaccination services.”</a:t>
            </a:r>
            <a:r>
              <a:rPr lang="en-US" sz="2200" spc="-25" baseline="30000" dirty="0"/>
              <a:t>38</a:t>
            </a:r>
            <a:r>
              <a:rPr lang="en-US" sz="2200" spc="-25" dirty="0"/>
              <a:t> This term does not provide clear information on the REASONS why people may want or not want to take a vaccine.</a:t>
            </a:r>
            <a:r>
              <a:rPr lang="en-US" sz="2200" spc="-25" baseline="30000" dirty="0"/>
              <a:t>37</a:t>
            </a:r>
            <a:endParaRPr lang="en-US" sz="2200" spc="-25" dirty="0"/>
          </a:p>
          <a:p>
            <a:pPr marL="12700" marR="325120">
              <a:lnSpc>
                <a:spcPct val="100000"/>
              </a:lnSpc>
              <a:spcBef>
                <a:spcPts val="90"/>
              </a:spcBef>
            </a:pPr>
            <a:endParaRPr lang="en-US" sz="2200" spc="-25" dirty="0"/>
          </a:p>
          <a:p>
            <a:pPr marL="0" marR="325120" indent="0">
              <a:lnSpc>
                <a:spcPct val="100000"/>
              </a:lnSpc>
              <a:spcBef>
                <a:spcPts val="90"/>
              </a:spcBef>
              <a:buNone/>
            </a:pPr>
            <a:r>
              <a:rPr lang="en-US" sz="2200" spc="-25" dirty="0"/>
              <a:t>As a vaccine champion, it is important to understand that attitudes are a spectrum of </a:t>
            </a:r>
            <a:r>
              <a:rPr lang="en-US" sz="2200" b="1" spc="-25" dirty="0"/>
              <a:t>vaccine acceptance</a:t>
            </a:r>
            <a:r>
              <a:rPr lang="en-US" sz="2200" spc="-25" dirty="0"/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63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62"/>
    </mc:Choice>
    <mc:Fallback xmlns="">
      <p:transition spd="slow" advTm="384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891952"/>
            <a:ext cx="7886700" cy="223224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0"/>
              </a:spcBef>
              <a:buNone/>
            </a:pPr>
            <a:r>
              <a:rPr lang="en-US" sz="2200" dirty="0"/>
              <a:t>The term </a:t>
            </a:r>
            <a:r>
              <a:rPr lang="en-US" sz="2200" b="1" u="sng" dirty="0"/>
              <a:t>vaccine acceptance </a:t>
            </a:r>
            <a:r>
              <a:rPr lang="en-US" sz="2200" dirty="0"/>
              <a:t>focuses on attitudes to vaccines (that is, the </a:t>
            </a:r>
            <a:r>
              <a:rPr lang="en-US" sz="2200" b="1" dirty="0"/>
              <a:t>intention</a:t>
            </a:r>
            <a:r>
              <a:rPr lang="en-US" sz="2200" dirty="0"/>
              <a:t> to take a vaccine) instead of the action (that is, </a:t>
            </a:r>
            <a:r>
              <a:rPr lang="en-US" sz="2200" b="1" dirty="0"/>
              <a:t>following through </a:t>
            </a:r>
            <a:r>
              <a:rPr lang="en-US" sz="2200" dirty="0"/>
              <a:t>to take the vaccine).</a:t>
            </a:r>
            <a:r>
              <a:rPr lang="en-US" sz="2200" baseline="30000" dirty="0"/>
              <a:t>37</a:t>
            </a:r>
            <a:endParaRPr lang="en-US" sz="2200" dirty="0"/>
          </a:p>
          <a:p>
            <a:pPr marL="0" indent="0">
              <a:lnSpc>
                <a:spcPct val="100000"/>
              </a:lnSpc>
              <a:spcBef>
                <a:spcPts val="3000"/>
              </a:spcBef>
              <a:buNone/>
            </a:pPr>
            <a:r>
              <a:rPr lang="en-US" sz="2200" dirty="0"/>
              <a:t>There is a range of attitudes to accepting vaccines. </a:t>
            </a:r>
          </a:p>
          <a:p>
            <a:pPr>
              <a:lnSpc>
                <a:spcPct val="100000"/>
              </a:lnSpc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3218452"/>
            <a:ext cx="8425402" cy="2725148"/>
          </a:xfrm>
          <a:prstGeom prst="rect">
            <a:avLst/>
          </a:prstGeom>
        </p:spPr>
      </p:pic>
      <p:sp>
        <p:nvSpPr>
          <p:cNvPr id="7" name="object 6"/>
          <p:cNvSpPr txBox="1"/>
          <p:nvPr/>
        </p:nvSpPr>
        <p:spPr>
          <a:xfrm>
            <a:off x="960162" y="5943600"/>
            <a:ext cx="729615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CA" sz="1600" dirty="0">
                <a:effectLst/>
                <a:latin typeface="MarkPro" panose="020B0504020101010102" pitchFamily="34" charset="77"/>
              </a:rPr>
              <a:t>Figure 1: Vaccine acceptance continuum adapted from WHO (2014).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04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373"/>
    </mc:Choice>
    <mc:Fallback xmlns="">
      <p:transition spd="slow" advTm="403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28650" y="1340768"/>
            <a:ext cx="7677149" cy="2721532"/>
          </a:xfrm>
        </p:spPr>
        <p:txBody>
          <a:bodyPr>
            <a:normAutofit/>
          </a:bodyPr>
          <a:lstStyle/>
          <a:p>
            <a:pPr marL="0" marR="5080" indent="0">
              <a:lnSpc>
                <a:spcPct val="110000"/>
              </a:lnSpc>
              <a:spcBef>
                <a:spcPts val="95"/>
              </a:spcBef>
              <a:buNone/>
            </a:pPr>
            <a:r>
              <a:rPr lang="en-US" sz="2200" b="1" dirty="0">
                <a:cs typeface="Verdana"/>
              </a:rPr>
              <a:t>Interesting fact: </a:t>
            </a:r>
          </a:p>
          <a:p>
            <a:pPr marL="0" marR="5080" indent="0">
              <a:lnSpc>
                <a:spcPct val="110000"/>
              </a:lnSpc>
              <a:spcBef>
                <a:spcPts val="95"/>
              </a:spcBef>
              <a:buNone/>
            </a:pPr>
            <a:r>
              <a:rPr lang="en-US" sz="2200" dirty="0">
                <a:cs typeface="Verdana"/>
              </a:rPr>
              <a:t>When a vaccine works really well at preventing the spread and seriousness of a disease, then over time people begin to believe that the disease is less infectious or serious than it truly is, or that a vaccine is unnecessary. This may lead them to delay or decline a vaccine.</a:t>
            </a:r>
            <a:r>
              <a:rPr lang="en-US" sz="2200" baseline="30000" dirty="0">
                <a:cs typeface="Verdana"/>
              </a:rPr>
              <a:t>39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945607" y="6400800"/>
            <a:ext cx="2057400" cy="365125"/>
          </a:xfrm>
        </p:spPr>
        <p:txBody>
          <a:bodyPr/>
          <a:lstStyle/>
          <a:p>
            <a:fld id="{022D2F8A-1BFD-4DA6-BB38-27F66A131E66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B41AD986-705E-A83D-C3C4-2855FAEEFD41}"/>
              </a:ext>
            </a:extLst>
          </p:cNvPr>
          <p:cNvSpPr txBox="1">
            <a:spLocks/>
          </p:cNvSpPr>
          <p:nvPr/>
        </p:nvSpPr>
        <p:spPr>
          <a:xfrm>
            <a:off x="476248" y="4191000"/>
            <a:ext cx="8134352" cy="1600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indent="0" algn="ctr" fontAlgn="auto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200" b="1" dirty="0">
                <a:cs typeface="Verdana"/>
              </a:rPr>
              <a:t>When more and more people delay or decline a vaccine, then the risk of getting the disease begins to rise, and the disease begins to spread faster.</a:t>
            </a:r>
            <a:r>
              <a:rPr lang="en-US" sz="2200" b="1" baseline="30000" dirty="0">
                <a:cs typeface="Verdana"/>
              </a:rPr>
              <a:t>39</a:t>
            </a:r>
            <a:r>
              <a:rPr lang="en-US" sz="2200" b="1" dirty="0">
                <a:cs typeface="Verdana"/>
              </a:rPr>
              <a:t> 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99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21"/>
    </mc:Choice>
    <mc:Fallback xmlns="">
      <p:transition spd="slow" advTm="357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08" y="1143000"/>
            <a:ext cx="8078028" cy="4809033"/>
          </a:xfrm>
        </p:spPr>
        <p:txBody>
          <a:bodyPr>
            <a:normAutofit/>
          </a:bodyPr>
          <a:lstStyle/>
          <a:p>
            <a:pPr marL="0" marR="33655" indent="0" algn="ctr">
              <a:lnSpc>
                <a:spcPct val="110000"/>
              </a:lnSpc>
              <a:spcAft>
                <a:spcPts val="1800"/>
              </a:spcAft>
              <a:buNone/>
            </a:pPr>
            <a:r>
              <a:rPr lang="en-US" sz="2200" dirty="0">
                <a:cs typeface="Verdana"/>
              </a:rPr>
              <a:t>Because many things influence vaccine acceptance, there are no easy, right, or wrong solutions to promoting it. </a:t>
            </a:r>
          </a:p>
          <a:p>
            <a:pPr marL="0" marR="33655" indent="0" algn="ctr">
              <a:lnSpc>
                <a:spcPct val="110000"/>
              </a:lnSpc>
              <a:spcAft>
                <a:spcPts val="1800"/>
              </a:spcAft>
              <a:buNone/>
            </a:pPr>
            <a:r>
              <a:rPr lang="en-US" sz="2200" dirty="0">
                <a:cs typeface="Verdana"/>
              </a:rPr>
              <a:t>What helps one person make a well-informed decision about vaccines might not work for another person.</a:t>
            </a:r>
            <a:r>
              <a:rPr lang="en-US" sz="2200" baseline="30000" dirty="0">
                <a:cs typeface="Verdana"/>
              </a:rPr>
              <a:t>37</a:t>
            </a:r>
            <a:r>
              <a:rPr lang="en-US" sz="2200" dirty="0">
                <a:cs typeface="Verdana"/>
              </a:rPr>
              <a:t> </a:t>
            </a:r>
          </a:p>
          <a:p>
            <a:pPr algn="ctr"/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CBED51F-2083-3C6B-A90F-96E0BB6454B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32922" y="3917951"/>
            <a:ext cx="2438400" cy="243840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55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58"/>
    </mc:Choice>
    <mc:Fallback xmlns="">
      <p:transition spd="slow" advTm="186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398" y="1217386"/>
            <a:ext cx="7886700" cy="1373414"/>
          </a:xfr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lIns="180000" rIns="180000">
            <a:normAutofit/>
          </a:bodyPr>
          <a:lstStyle/>
          <a:p>
            <a:pPr marL="0" marR="33655" indent="0">
              <a:lnSpc>
                <a:spcPct val="120000"/>
              </a:lnSpc>
              <a:buNone/>
            </a:pPr>
            <a:r>
              <a:rPr lang="en-US" sz="2200" b="1" dirty="0">
                <a:cs typeface="Verdana"/>
              </a:rPr>
              <a:t>It is important to correct misinformation and remove disinformation and mal-information*, to ensure people have facts based on good evidence.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3902870-649D-9030-E7AF-DE1E077F7630}"/>
              </a:ext>
            </a:extLst>
          </p:cNvPr>
          <p:cNvSpPr txBox="1">
            <a:spLocks/>
          </p:cNvSpPr>
          <p:nvPr/>
        </p:nvSpPr>
        <p:spPr>
          <a:xfrm>
            <a:off x="609600" y="2819400"/>
            <a:ext cx="7886700" cy="3276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33655" indent="0" fontAlgn="auto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sz="2400" dirty="0">
                <a:cs typeface="Verdana"/>
              </a:rPr>
              <a:t>Keep in mind that your role as a vaccine champion is just one part of the puzzle! Other important sources of information include public health information, conversations with trusted health workers or trusted community members such as a faith or cultural leader. </a:t>
            </a:r>
          </a:p>
          <a:p>
            <a:pPr marL="0" marR="33655" indent="0" fontAlgn="auto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None/>
            </a:pPr>
            <a:endParaRPr lang="en-US" sz="2400" dirty="0">
              <a:cs typeface="Verdana"/>
            </a:endParaRPr>
          </a:p>
          <a:p>
            <a:pPr marL="0" marR="33655" indent="0" fontAlgn="auto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400" dirty="0">
                <a:cs typeface="Verdana"/>
              </a:rPr>
              <a:t>*Misinformation: information that is not true</a:t>
            </a:r>
            <a:r>
              <a:rPr lang="en-US" sz="1400" baseline="30000" dirty="0">
                <a:cs typeface="Verdana"/>
              </a:rPr>
              <a:t>37</a:t>
            </a:r>
            <a:endParaRPr lang="en-US" sz="1400" dirty="0">
              <a:cs typeface="Verdana"/>
            </a:endParaRPr>
          </a:p>
          <a:p>
            <a:pPr marL="0" marR="33655" indent="0" fontAlgn="auto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400" dirty="0">
                <a:cs typeface="Verdana"/>
              </a:rPr>
              <a:t>Disinformation: information that is not true and was deliberately created to mislead or harm others</a:t>
            </a:r>
            <a:r>
              <a:rPr lang="en-US" sz="1400" baseline="30000" dirty="0">
                <a:cs typeface="Verdana"/>
              </a:rPr>
              <a:t>37</a:t>
            </a:r>
            <a:endParaRPr lang="en-US" sz="1400" dirty="0">
              <a:cs typeface="Verdana"/>
            </a:endParaRPr>
          </a:p>
          <a:p>
            <a:pPr marL="0" marR="33655" indent="0" fontAlgn="auto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400" dirty="0">
                <a:cs typeface="Verdana"/>
              </a:rPr>
              <a:t>Mal-information: information that comes from truth, but is exaggerated or framed in a way that can mislead or harm others</a:t>
            </a:r>
            <a:r>
              <a:rPr lang="en-US" sz="1400" baseline="30000" dirty="0">
                <a:cs typeface="Verdana"/>
              </a:rPr>
              <a:t>40</a:t>
            </a:r>
            <a:endParaRPr lang="en-US" sz="1400" dirty="0">
              <a:cs typeface="Verdana"/>
            </a:endParaRPr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63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525"/>
    </mc:Choice>
    <mc:Fallback xmlns="">
      <p:transition spd="slow" advTm="505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2133600"/>
            <a:ext cx="7886700" cy="2021805"/>
          </a:xfrm>
        </p:spPr>
        <p:txBody>
          <a:bodyPr>
            <a:normAutofit fontScale="90000"/>
          </a:bodyPr>
          <a:lstStyle/>
          <a:p>
            <a:r>
              <a:rPr lang="en-US" dirty="0"/>
              <a:t>What were some factors that affected acceptance of the COVID-19 vaccine?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How may they have affected the acceptance of the Influenza vaccine?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39811E0-3D3E-652C-F571-2920B2001D9E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39000" y="4388449"/>
            <a:ext cx="1504950" cy="150495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8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83"/>
    </mc:Choice>
    <mc:Fallback xmlns="">
      <p:transition spd="slow" advTm="125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Factors affecting COVID-19 vaccine acceptance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38400"/>
            <a:ext cx="7886700" cy="3723937"/>
          </a:xfrm>
        </p:spPr>
        <p:txBody>
          <a:bodyPr/>
          <a:lstStyle/>
          <a:p>
            <a:r>
              <a:rPr lang="en-US" dirty="0" err="1"/>
              <a:t>Infodemic</a:t>
            </a:r>
            <a:r>
              <a:rPr lang="en-US" dirty="0"/>
              <a:t>: too much information – what is correct!?</a:t>
            </a:r>
          </a:p>
          <a:p>
            <a:r>
              <a:rPr lang="en-US" dirty="0"/>
              <a:t>Knowledge of the disease and the vaccine</a:t>
            </a:r>
          </a:p>
          <a:p>
            <a:r>
              <a:rPr lang="en-US" dirty="0"/>
              <a:t>Political views</a:t>
            </a:r>
          </a:p>
          <a:p>
            <a:r>
              <a:rPr lang="en-CA" dirty="0"/>
              <a:t>Vaccine fatigue</a:t>
            </a:r>
            <a:endParaRPr lang="en-US" dirty="0"/>
          </a:p>
          <a:p>
            <a:r>
              <a:rPr lang="en-US" dirty="0"/>
              <a:t>Accessibility factors</a:t>
            </a:r>
          </a:p>
          <a:p>
            <a:r>
              <a:rPr lang="en-US" dirty="0"/>
              <a:t>Lived experiences</a:t>
            </a:r>
          </a:p>
          <a:p>
            <a:r>
              <a:rPr lang="en-US" dirty="0"/>
              <a:t>Fear of vaccines and pain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5" name="Right Brace 4"/>
          <p:cNvSpPr/>
          <p:nvPr/>
        </p:nvSpPr>
        <p:spPr>
          <a:xfrm>
            <a:off x="6256784" y="2924943"/>
            <a:ext cx="201166" cy="218123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629400" y="3471391"/>
            <a:ext cx="21431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arkPro" panose="020B0504020101010102" pitchFamily="34" charset="77"/>
              </a:rPr>
              <a:t>Also affect the Influenza and other vaccines!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28649" y="5410200"/>
            <a:ext cx="7886700" cy="769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MarkPro" panose="020B0504020101010102" pitchFamily="34" charset="77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000" dirty="0"/>
              <a:t>We’ll now explore these in a bit more detail</a:t>
            </a: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73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501"/>
    </mc:Choice>
    <mc:Fallback xmlns="">
      <p:transition spd="slow" advTm="315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2290"/>
            <a:ext cx="7886700" cy="769069"/>
          </a:xfrm>
        </p:spPr>
        <p:txBody>
          <a:bodyPr>
            <a:normAutofit/>
          </a:bodyPr>
          <a:lstStyle/>
          <a:p>
            <a:r>
              <a:rPr lang="en-US" sz="2700" dirty="0" err="1"/>
              <a:t>Infodemic</a:t>
            </a: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41210"/>
            <a:ext cx="7143750" cy="450719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US" sz="2200" dirty="0" err="1"/>
              <a:t>Infodemic</a:t>
            </a:r>
            <a:r>
              <a:rPr lang="en-US" sz="2200" dirty="0"/>
              <a:t> is:</a:t>
            </a:r>
          </a:p>
          <a:p>
            <a:pPr marL="252000" lvl="1" indent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sz="2200" dirty="0"/>
              <a:t>"the availability of too much information including false or misleading information that can lead to confusion and possibly decisions that do not support positive health behaviours“.</a:t>
            </a:r>
            <a:r>
              <a:rPr lang="en-US" sz="2200" baseline="30000" dirty="0"/>
              <a:t>41</a:t>
            </a:r>
            <a:endParaRPr lang="en-US" sz="2200" dirty="0"/>
          </a:p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US" sz="2200" dirty="0"/>
              <a:t>The “</a:t>
            </a:r>
            <a:r>
              <a:rPr lang="en-US" sz="2200" dirty="0" err="1"/>
              <a:t>infodemic</a:t>
            </a:r>
            <a:r>
              <a:rPr lang="en-US" sz="2200" dirty="0"/>
              <a:t>” is a concept unique to the COVID-19 pandemic.</a:t>
            </a:r>
            <a:r>
              <a:rPr lang="en-US" sz="2200" baseline="30000" dirty="0"/>
              <a:t>41</a:t>
            </a:r>
            <a:endParaRPr lang="en-US" sz="2200" dirty="0"/>
          </a:p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US" sz="2200" dirty="0"/>
              <a:t>There was so much information during COVID-19. It was difficult for the public to know what was true and accurate, and what was misinformation,  disinformation, or mal-information.</a:t>
            </a:r>
          </a:p>
          <a:p>
            <a:pPr>
              <a:lnSpc>
                <a:spcPct val="100000"/>
              </a:lnSpc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8C4CC81-9662-9AE1-168D-87DD116DD6B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63387" y="2971800"/>
            <a:ext cx="1352549" cy="1352549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01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47"/>
    </mc:Choice>
    <mc:Fallback xmlns="">
      <p:transition spd="slow" advTm="312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 err="1"/>
              <a:t>Infodemic</a:t>
            </a:r>
            <a:r>
              <a:rPr lang="en-US" sz="2700" dirty="0"/>
              <a:t>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2286000"/>
            <a:ext cx="6865257" cy="372393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200" dirty="0"/>
              <a:t>The fast spread of this non-factual information spread quickly during COVID-19.</a:t>
            </a:r>
            <a:r>
              <a:rPr lang="en-US" sz="2200" baseline="30000" dirty="0"/>
              <a:t>37,42</a:t>
            </a:r>
            <a:endParaRPr lang="en-US" sz="2200" dirty="0"/>
          </a:p>
          <a:p>
            <a:pPr>
              <a:lnSpc>
                <a:spcPct val="100000"/>
              </a:lnSpc>
            </a:pPr>
            <a:endParaRPr lang="en-US" sz="2200" dirty="0"/>
          </a:p>
          <a:p>
            <a:pPr>
              <a:lnSpc>
                <a:spcPct val="100000"/>
              </a:lnSpc>
            </a:pPr>
            <a:r>
              <a:rPr lang="en-US" sz="2200" dirty="0"/>
              <a:t>This, and poor communication by government and health authorities led to a loss of public trust.</a:t>
            </a:r>
            <a:r>
              <a:rPr lang="en-US" sz="2200" baseline="30000" dirty="0"/>
              <a:t>37,42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54EACF7-6E96-911E-4C21-54699C004A7B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93907" y="2743200"/>
            <a:ext cx="1352549" cy="1352549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1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38"/>
    </mc:Choice>
    <mc:Fallback xmlns="">
      <p:transition spd="slow" advTm="150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Disease and vaccine 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348758"/>
            <a:ext cx="7886700" cy="3723937"/>
          </a:xfrm>
        </p:spPr>
        <p:txBody>
          <a:bodyPr>
            <a:normAutofit/>
          </a:bodyPr>
          <a:lstStyle/>
          <a:p>
            <a:pPr marR="27305">
              <a:lnSpc>
                <a:spcPct val="110000"/>
              </a:lnSpc>
              <a:spcBef>
                <a:spcPts val="100"/>
              </a:spcBef>
            </a:pPr>
            <a:r>
              <a:rPr lang="en-US" sz="2200" dirty="0">
                <a:cs typeface="Arial Black"/>
              </a:rPr>
              <a:t>At the beginning of COVID-19, we didn’t know a lot about the disease or how it spread.</a:t>
            </a:r>
          </a:p>
          <a:p>
            <a:pPr marR="27305">
              <a:lnSpc>
                <a:spcPct val="110000"/>
              </a:lnSpc>
              <a:spcBef>
                <a:spcPts val="100"/>
              </a:spcBef>
            </a:pPr>
            <a:endParaRPr lang="en-US" sz="2200" dirty="0">
              <a:cs typeface="Arial Black"/>
            </a:endParaRPr>
          </a:p>
          <a:p>
            <a:pPr marR="27305">
              <a:lnSpc>
                <a:spcPct val="110000"/>
              </a:lnSpc>
              <a:spcBef>
                <a:spcPts val="100"/>
              </a:spcBef>
            </a:pPr>
            <a:r>
              <a:rPr lang="en-US" sz="2200" dirty="0">
                <a:cs typeface="Arial Black"/>
              </a:rPr>
              <a:t>As our understanding improved, so did health guidance. These changes in guidance contributed to the perception of ‘flip flopping’ and further damaged public trust.</a:t>
            </a:r>
          </a:p>
          <a:p>
            <a:pPr marL="0" marR="27305" indent="0">
              <a:lnSpc>
                <a:spcPct val="110000"/>
              </a:lnSpc>
              <a:spcBef>
                <a:spcPts val="100"/>
              </a:spcBef>
              <a:buNone/>
            </a:pPr>
            <a:endParaRPr lang="en-US" sz="2200" dirty="0">
              <a:cs typeface="Arial Black"/>
            </a:endParaRPr>
          </a:p>
          <a:p>
            <a:pPr marL="0" indent="0">
              <a:lnSpc>
                <a:spcPct val="110000"/>
              </a:lnSpc>
              <a:buNone/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82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40"/>
    </mc:Choice>
    <mc:Fallback xmlns="">
      <p:transition spd="slow" advTm="229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Disease and vaccine 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305800" cy="3723937"/>
          </a:xfrm>
        </p:spPr>
        <p:txBody>
          <a:bodyPr>
            <a:noAutofit/>
          </a:bodyPr>
          <a:lstStyle/>
          <a:p>
            <a:pPr marR="27305">
              <a:lnSpc>
                <a:spcPct val="110000"/>
              </a:lnSpc>
              <a:spcBef>
                <a:spcPts val="100"/>
              </a:spcBef>
            </a:pPr>
            <a:r>
              <a:rPr lang="en-US" b="1" dirty="0">
                <a:cs typeface="Arial Black"/>
              </a:rPr>
              <a:t>Some people may not think they need the vaccine, and others may not know that you can feel healthy and still spread the virus.</a:t>
            </a:r>
            <a:r>
              <a:rPr lang="en-US" baseline="30000" dirty="0">
                <a:cs typeface="Arial Black"/>
              </a:rPr>
              <a:t>43</a:t>
            </a:r>
            <a:endParaRPr lang="en-US" dirty="0">
              <a:cs typeface="Arial Black"/>
            </a:endParaRPr>
          </a:p>
          <a:p>
            <a:pPr marR="27305">
              <a:lnSpc>
                <a:spcPct val="110000"/>
              </a:lnSpc>
              <a:spcBef>
                <a:spcPts val="100"/>
              </a:spcBef>
            </a:pPr>
            <a:endParaRPr lang="en-US" dirty="0">
              <a:cs typeface="Arial Black"/>
            </a:endParaRPr>
          </a:p>
          <a:p>
            <a:pPr marR="27305">
              <a:lnSpc>
                <a:spcPct val="110000"/>
              </a:lnSpc>
              <a:spcBef>
                <a:spcPts val="100"/>
              </a:spcBef>
            </a:pPr>
            <a:r>
              <a:rPr lang="en-US" b="1" dirty="0">
                <a:cs typeface="Arial Black"/>
              </a:rPr>
              <a:t>People also questioned how quickly the vaccine was developed. </a:t>
            </a:r>
            <a:r>
              <a:rPr lang="en-US" dirty="0">
                <a:cs typeface="Arial Black"/>
              </a:rPr>
              <a:t>As we outlined, the vaccines were developed quickly because the scientific community worked together, not because there were shortcuts.  </a:t>
            </a:r>
          </a:p>
          <a:p>
            <a:pPr marR="27305">
              <a:lnSpc>
                <a:spcPct val="110000"/>
              </a:lnSpc>
              <a:spcBef>
                <a:spcPts val="100"/>
              </a:spcBef>
            </a:pPr>
            <a:endParaRPr lang="en-US" dirty="0">
              <a:cs typeface="Arial Black"/>
            </a:endParaRPr>
          </a:p>
          <a:p>
            <a:pPr marR="27305">
              <a:lnSpc>
                <a:spcPct val="110000"/>
              </a:lnSpc>
              <a:spcBef>
                <a:spcPts val="100"/>
              </a:spcBef>
            </a:pPr>
            <a:r>
              <a:rPr lang="en-US" b="1" dirty="0">
                <a:cs typeface="Arial Black"/>
              </a:rPr>
              <a:t>People also had questions about: the safety of mRNA vaccines, side effects, and the effectiveness of the vaccine.</a:t>
            </a:r>
            <a:r>
              <a:rPr lang="en-US" baseline="30000" dirty="0">
                <a:cs typeface="Arial Black"/>
              </a:rPr>
              <a:t>42,44</a:t>
            </a:r>
            <a:r>
              <a:rPr lang="en-US" dirty="0">
                <a:cs typeface="Arial Black"/>
              </a:rPr>
              <a:t> </a:t>
            </a:r>
            <a:endParaRPr lang="en-US" dirty="0">
              <a:cs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07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38"/>
    </mc:Choice>
    <mc:Fallback xmlns="">
      <p:transition spd="slow" advTm="326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Disease and vaccine 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4375"/>
            <a:ext cx="7905750" cy="372393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200" dirty="0"/>
              <a:t>Some people may not believe that they need to be vaccinated, because they do not see themselves at risk of getting the disease or believing that they would not have a serious or long term infection because they believe they are healthy.</a:t>
            </a:r>
            <a:r>
              <a:rPr lang="en-US" sz="2200" baseline="30000" dirty="0"/>
              <a:t>42,44</a:t>
            </a:r>
            <a:r>
              <a:rPr lang="en-US" sz="22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5F4DEE0-D15F-F031-7344-AA88729B419F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81399" y="4240609"/>
            <a:ext cx="1981200" cy="19812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9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64"/>
    </mc:Choice>
    <mc:Fallback xmlns="">
      <p:transition spd="slow" advTm="154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How politics affected views on vaccines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8" y="2057400"/>
            <a:ext cx="8058151" cy="3723937"/>
          </a:xfrm>
        </p:spPr>
        <p:txBody>
          <a:bodyPr>
            <a:noAutofit/>
          </a:bodyPr>
          <a:lstStyle/>
          <a:p>
            <a:pPr marL="0" marR="27305" indent="0">
              <a:lnSpc>
                <a:spcPct val="110000"/>
              </a:lnSpc>
              <a:spcBef>
                <a:spcPts val="100"/>
              </a:spcBef>
              <a:buNone/>
            </a:pPr>
            <a:r>
              <a:rPr lang="en-US" sz="2100" b="1" dirty="0">
                <a:cs typeface="Arial Black"/>
              </a:rPr>
              <a:t>COVID-19 vaccines became a political issue for many people. </a:t>
            </a:r>
          </a:p>
          <a:p>
            <a:pPr marL="0" marR="27305" indent="0">
              <a:lnSpc>
                <a:spcPct val="110000"/>
              </a:lnSpc>
              <a:spcBef>
                <a:spcPts val="100"/>
              </a:spcBef>
              <a:buNone/>
            </a:pPr>
            <a:endParaRPr lang="en-US" sz="1100" dirty="0">
              <a:cs typeface="Arial Black"/>
            </a:endParaRPr>
          </a:p>
          <a:p>
            <a:pPr marR="27305">
              <a:lnSpc>
                <a:spcPct val="110000"/>
              </a:lnSpc>
              <a:spcBef>
                <a:spcPts val="100"/>
              </a:spcBef>
            </a:pPr>
            <a:r>
              <a:rPr lang="en-US" sz="2100" dirty="0">
                <a:cs typeface="Arial Black"/>
              </a:rPr>
              <a:t>Political views impacted people’s views on the motives behind vaccines.</a:t>
            </a:r>
            <a:r>
              <a:rPr lang="en-US" sz="2100" baseline="30000" dirty="0">
                <a:cs typeface="Arial Black"/>
              </a:rPr>
              <a:t>42,44-48</a:t>
            </a:r>
            <a:endParaRPr lang="en-US" sz="2100" dirty="0">
              <a:cs typeface="Verdana"/>
            </a:endParaRPr>
          </a:p>
          <a:p>
            <a:pPr marL="12700" marR="27305">
              <a:lnSpc>
                <a:spcPct val="110000"/>
              </a:lnSpc>
              <a:spcBef>
                <a:spcPts val="100"/>
              </a:spcBef>
            </a:pPr>
            <a:endParaRPr lang="en-US" sz="1050" dirty="0">
              <a:cs typeface="Verdana"/>
            </a:endParaRPr>
          </a:p>
          <a:p>
            <a:pPr marR="27305">
              <a:lnSpc>
                <a:spcPct val="110000"/>
              </a:lnSpc>
              <a:spcBef>
                <a:spcPts val="100"/>
              </a:spcBef>
            </a:pPr>
            <a:r>
              <a:rPr lang="en-US" sz="2100" dirty="0">
                <a:cs typeface="Verdana"/>
              </a:rPr>
              <a:t>Some people did not like the idea of vaccine mandates and viewed this as an infringement on their autonomy,</a:t>
            </a:r>
            <a:r>
              <a:rPr lang="en-US" sz="2100" baseline="30000" dirty="0">
                <a:cs typeface="Verdana"/>
              </a:rPr>
              <a:t>44-48</a:t>
            </a:r>
            <a:r>
              <a:rPr lang="en-US" sz="2100" dirty="0">
                <a:cs typeface="Verdana"/>
              </a:rPr>
              <a:t> their ability or right to make decisions for themselves, rather than an action to support or protect themselves and their community.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BDF7B8-5E7C-B725-3D9A-E91A839878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0" y="838200"/>
            <a:ext cx="1376142" cy="1349083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8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596"/>
    </mc:Choice>
    <mc:Fallback xmlns="">
      <p:transition spd="slow" advTm="285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>
                <a:latin typeface="MarkPro" panose="020B0504020101010102"/>
              </a:rPr>
              <a:t>Vaccine Fatigue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237" y="2134375"/>
            <a:ext cx="7886700" cy="372393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200" b="1" dirty="0"/>
              <a:t>Vaccine fatigue </a:t>
            </a:r>
            <a:r>
              <a:rPr lang="en-US" sz="2200" dirty="0"/>
              <a:t>is a decreased interest in, willingness or intention to learn more about vaccines or receive a vaccine because of feelings of burden and burnout</a:t>
            </a:r>
            <a:r>
              <a:rPr lang="en-US" sz="2200" baseline="30000" dirty="0"/>
              <a:t>49,50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Burden and burnout may be a result of stress due to:</a:t>
            </a:r>
          </a:p>
          <a:p>
            <a:pPr lvl="1">
              <a:lnSpc>
                <a:spcPct val="100000"/>
              </a:lnSpc>
            </a:pPr>
            <a:r>
              <a:rPr lang="en-US" sz="2200" dirty="0"/>
              <a:t>Repeated changes in vaccine guidelines</a:t>
            </a:r>
          </a:p>
          <a:p>
            <a:pPr lvl="1">
              <a:lnSpc>
                <a:spcPct val="100000"/>
              </a:lnSpc>
            </a:pPr>
            <a:r>
              <a:rPr lang="en-US" sz="2200" dirty="0"/>
              <a:t>Previous mandates for vaccination</a:t>
            </a:r>
          </a:p>
          <a:p>
            <a:pPr lvl="1">
              <a:lnSpc>
                <a:spcPct val="100000"/>
              </a:lnSpc>
            </a:pPr>
            <a:r>
              <a:rPr lang="en-US" sz="2200" dirty="0"/>
              <a:t>Confusing information about vaccination</a:t>
            </a:r>
          </a:p>
          <a:p>
            <a:pPr lvl="1">
              <a:lnSpc>
                <a:spcPct val="100000"/>
              </a:lnSpc>
            </a:pPr>
            <a:r>
              <a:rPr lang="en-US" sz="2200" dirty="0"/>
              <a:t>Increased demands for vaccination</a:t>
            </a:r>
            <a:r>
              <a:rPr lang="en-US" sz="2200" baseline="30000" dirty="0"/>
              <a:t>49,50</a:t>
            </a:r>
          </a:p>
          <a:p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6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80"/>
    </mc:Choice>
    <mc:Fallback xmlns="">
      <p:transition spd="slow" advTm="307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Barriers to getting vaccinated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38400"/>
            <a:ext cx="7886700" cy="372393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200" dirty="0"/>
              <a:t>Lack of access to</a:t>
            </a:r>
            <a:r>
              <a:rPr lang="en-US" sz="2200" b="1" dirty="0"/>
              <a:t> transportation, technology (such as phones and computers), or paid time off from work </a:t>
            </a:r>
            <a:r>
              <a:rPr lang="en-US" sz="2200" dirty="0"/>
              <a:t>makes it harder for some groups to receive vaccines.</a:t>
            </a:r>
            <a:r>
              <a:rPr lang="en-US" sz="2200" baseline="30000" dirty="0"/>
              <a:t>51,52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2200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AB8C80B-9F61-AE82-0EFE-9E4B93351AD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54399" y="4137192"/>
            <a:ext cx="2235201" cy="2235201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06"/>
    </mc:Choice>
    <mc:Fallback xmlns="">
      <p:transition spd="slow" advTm="156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Lived experiences and individual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97872"/>
            <a:ext cx="8134350" cy="372393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200" dirty="0"/>
              <a:t>Vaccine acceptance can also be affected </a:t>
            </a:r>
            <a:r>
              <a:rPr lang="en-US" sz="2200" b="1" dirty="0"/>
              <a:t>by lived experiences</a:t>
            </a:r>
            <a:r>
              <a:rPr lang="en-US" sz="2200" dirty="0"/>
              <a:t>, including facing system-wide inequities.</a:t>
            </a:r>
            <a:r>
              <a:rPr lang="en-US" sz="2200" baseline="30000" dirty="0"/>
              <a:t>42,44,53</a:t>
            </a:r>
            <a:r>
              <a:rPr lang="en-US" sz="2200" dirty="0"/>
              <a:t>  </a:t>
            </a:r>
          </a:p>
          <a:p>
            <a:pPr algn="ctr">
              <a:lnSpc>
                <a:spcPct val="100000"/>
              </a:lnSpc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F0E0B3B-A089-5C98-1F3D-9E316316E14A}"/>
              </a:ext>
            </a:extLst>
          </p:cNvPr>
          <p:cNvGrpSpPr/>
          <p:nvPr/>
        </p:nvGrpSpPr>
        <p:grpSpPr>
          <a:xfrm>
            <a:off x="3009899" y="4359840"/>
            <a:ext cx="3124200" cy="1600200"/>
            <a:chOff x="2590800" y="4419600"/>
            <a:chExt cx="3124200" cy="1600200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ECA5EE8-19A1-EF46-F1F8-73E3748918FA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590800" y="4419600"/>
              <a:ext cx="1600200" cy="1600200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861A6EAA-62AD-119A-F1F5-876701C4E35B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114800" y="4419600"/>
              <a:ext cx="1600200" cy="1600200"/>
            </a:xfrm>
            <a:prstGeom prst="rect">
              <a:avLst/>
            </a:prstGeom>
          </p:spPr>
        </p:pic>
      </p:grp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70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93"/>
    </mc:Choice>
    <mc:Fallback xmlns="">
      <p:transition spd="slow" advTm="93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Lived experiences and individual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368" y="2295863"/>
            <a:ext cx="7886700" cy="372393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200" dirty="0"/>
              <a:t>People are complex. Our </a:t>
            </a:r>
            <a:r>
              <a:rPr lang="en-US" sz="2200" b="1" dirty="0"/>
              <a:t>age, gender, income, class, education, and cultural or ethnic background </a:t>
            </a:r>
            <a:r>
              <a:rPr lang="en-US" sz="2200" dirty="0"/>
              <a:t>all impact our experiences in the health system, both positive and negative. These factors in turn, can impact vaccine acceptance.</a:t>
            </a:r>
            <a:r>
              <a:rPr lang="en-US" sz="2200" baseline="30000" dirty="0"/>
              <a:t>54-57</a:t>
            </a:r>
            <a:br>
              <a:rPr lang="en-US" sz="2200" dirty="0"/>
            </a:br>
            <a:endParaRPr lang="en-US" sz="2200" dirty="0"/>
          </a:p>
          <a:p>
            <a:pPr>
              <a:lnSpc>
                <a:spcPct val="100000"/>
              </a:lnSpc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6CB7A5A-2F17-066D-70E5-EA4DDD094A2B}"/>
              </a:ext>
            </a:extLst>
          </p:cNvPr>
          <p:cNvGrpSpPr/>
          <p:nvPr/>
        </p:nvGrpSpPr>
        <p:grpSpPr>
          <a:xfrm>
            <a:off x="3009899" y="4359840"/>
            <a:ext cx="3124200" cy="1600200"/>
            <a:chOff x="2590800" y="4419600"/>
            <a:chExt cx="3124200" cy="1600200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115B9770-67AB-8D3D-DAC6-5BAEA9D42B0A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590800" y="4419600"/>
              <a:ext cx="1600200" cy="1600200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A010D7DE-3301-6CE1-F00E-D442F5D5911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114800" y="4419600"/>
              <a:ext cx="1600200" cy="1600200"/>
            </a:xfrm>
            <a:prstGeom prst="rect">
              <a:avLst/>
            </a:prstGeom>
          </p:spPr>
        </p:pic>
      </p:grp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98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89"/>
    </mc:Choice>
    <mc:Fallback xmlns="">
      <p:transition spd="slow" advTm="190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Lived experiences and individual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368" y="2295863"/>
            <a:ext cx="7886700" cy="372393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200" dirty="0"/>
              <a:t>Experiences of colonialism, medical abuse and experimentation, and government neglect in communities can also create mistrust and affect vaccine acceptance and access.</a:t>
            </a:r>
            <a:r>
              <a:rPr lang="en-US" sz="2200" baseline="30000" dirty="0"/>
              <a:t>52</a:t>
            </a:r>
            <a:r>
              <a:rPr lang="en-US" sz="2200" dirty="0"/>
              <a:t> </a:t>
            </a:r>
            <a:br>
              <a:rPr lang="en-US" sz="2200" dirty="0"/>
            </a:br>
            <a:endParaRPr lang="en-US" sz="2200" dirty="0"/>
          </a:p>
          <a:p>
            <a:pPr>
              <a:lnSpc>
                <a:spcPct val="110000"/>
              </a:lnSpc>
            </a:pPr>
            <a:r>
              <a:rPr lang="en-US" sz="2200" dirty="0"/>
              <a:t>Many LTCH/RH staff are racialized and/or newcomers and may experience greater barriers to vaccine acceptance. </a:t>
            </a:r>
          </a:p>
          <a:p>
            <a:pPr>
              <a:lnSpc>
                <a:spcPct val="100000"/>
              </a:lnSpc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91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780"/>
    </mc:Choice>
    <mc:Fallback xmlns="">
      <p:transition spd="slow" advTm="267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Lived experiences and individual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86001"/>
            <a:ext cx="5829300" cy="221452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200" dirty="0"/>
              <a:t>For example, a newcomer to Canada, a racialized person, or someone who doesn’t speak English may find accessing vaccines difficult. They may be distrustful of the system, find that care is not culturally relevant, or face discrimination.</a:t>
            </a:r>
            <a:r>
              <a:rPr lang="en-US" sz="2200" baseline="30000" dirty="0"/>
              <a:t>56</a:t>
            </a:r>
            <a:r>
              <a:rPr lang="en-US" sz="22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695200-1313-F929-0EBA-55361F7C2BEB}"/>
              </a:ext>
            </a:extLst>
          </p:cNvPr>
          <p:cNvSpPr txBox="1">
            <a:spLocks/>
          </p:cNvSpPr>
          <p:nvPr/>
        </p:nvSpPr>
        <p:spPr>
          <a:xfrm>
            <a:off x="628649" y="4960698"/>
            <a:ext cx="7886700" cy="144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10000"/>
              </a:lnSpc>
              <a:spcAft>
                <a:spcPts val="0"/>
              </a:spcAft>
            </a:pPr>
            <a:r>
              <a:rPr lang="en-US" sz="2200" dirty="0"/>
              <a:t>This may further disadvantage a person from getting appropriate care such as vaccinations at the appropriate time.  </a:t>
            </a:r>
          </a:p>
          <a:p>
            <a:pPr fontAlgn="auto">
              <a:lnSpc>
                <a:spcPct val="100000"/>
              </a:lnSpc>
              <a:spcAft>
                <a:spcPts val="0"/>
              </a:spcAft>
            </a:pPr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22A0E1B-36C4-3A5E-B5E4-22C421A64BE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2858" y="2519325"/>
            <a:ext cx="1981200" cy="19812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5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02"/>
    </mc:Choice>
    <mc:Fallback xmlns="">
      <p:transition spd="slow" advTm="27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40768"/>
            <a:ext cx="7886700" cy="488104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700" b="1" dirty="0"/>
              <a:t>And last but not least …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2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200" b="1" dirty="0"/>
              <a:t>Fear of vaccines and vaccine pain </a:t>
            </a:r>
            <a:r>
              <a:rPr lang="en-US" sz="2200" dirty="0"/>
              <a:t>is a concern that should </a:t>
            </a:r>
            <a:r>
              <a:rPr lang="en-US" sz="2200" b="1" dirty="0"/>
              <a:t>NOT</a:t>
            </a:r>
            <a:r>
              <a:rPr lang="en-US" sz="2200" dirty="0"/>
              <a:t> be overlooked!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200" dirty="0"/>
              <a:t>In Canada, about 1 in 4 people are afraid of needles,</a:t>
            </a:r>
            <a:r>
              <a:rPr lang="en-US" sz="2200" baseline="30000" dirty="0"/>
              <a:t>58</a:t>
            </a:r>
            <a:r>
              <a:rPr lang="en-US" sz="2200" dirty="0"/>
              <a:t> and 1 in 10 people are concerned about needle pain or fear effects of vaccine decisions.</a:t>
            </a:r>
            <a:r>
              <a:rPr lang="en-US" sz="2200" baseline="30000" dirty="0"/>
              <a:t>59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DA694E-FB52-0E74-F668-235EBC462B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800" y="4106916"/>
            <a:ext cx="2628667" cy="2114893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69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34"/>
    </mc:Choice>
    <mc:Fallback xmlns="">
      <p:transition spd="slow" advTm="186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2295863"/>
            <a:ext cx="7886700" cy="3723937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200" dirty="0"/>
              <a:t>Despite proven safety and effectiveness of vaccines and widespread availability, vaccine uptake has been falling for both COVID-19 and Influenza vaccines, which leaves us vulnerable to outbreaks. </a:t>
            </a:r>
          </a:p>
          <a:p>
            <a:pPr>
              <a:lnSpc>
                <a:spcPct val="110000"/>
              </a:lnSpc>
            </a:pPr>
            <a:r>
              <a:rPr lang="en-US" sz="2200" dirty="0"/>
              <a:t>There are many reasons someone may not be up to date with their vaccines. </a:t>
            </a:r>
          </a:p>
          <a:p>
            <a:pPr lvl="1">
              <a:lnSpc>
                <a:spcPct val="110000"/>
              </a:lnSpc>
            </a:pPr>
            <a:r>
              <a:rPr lang="en-US" sz="2200" dirty="0"/>
              <a:t>Knowing </a:t>
            </a:r>
            <a:r>
              <a:rPr lang="en-US" sz="2200"/>
              <a:t>and understanding </a:t>
            </a:r>
            <a:r>
              <a:rPr lang="en-US" sz="2200" b="1" dirty="0"/>
              <a:t>why</a:t>
            </a:r>
            <a:r>
              <a:rPr lang="en-US" sz="2200" dirty="0"/>
              <a:t> can help you tailor the information to address their concerns with more patience and empathy.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23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271"/>
    </mc:Choice>
    <mc:Fallback xmlns="">
      <p:transition spd="slow" advTm="322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KTP 202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0D64"/>
      </a:accent1>
      <a:accent2>
        <a:srgbClr val="8CB84B"/>
      </a:accent2>
      <a:accent3>
        <a:srgbClr val="9E9E9E"/>
      </a:accent3>
      <a:accent4>
        <a:srgbClr val="0069A9"/>
      </a:accent4>
      <a:accent5>
        <a:srgbClr val="66A5CB"/>
      </a:accent5>
      <a:accent6>
        <a:srgbClr val="333691"/>
      </a:accent6>
      <a:hlink>
        <a:srgbClr val="0069A9"/>
      </a:hlink>
      <a:folHlink>
        <a:srgbClr val="20151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TP_Presentation_Template_2024" id="{CD77A7A0-6F00-3943-A7D2-E09C4C14F2AC}" vid="{49B3BCBE-2995-9147-9F4A-E4880D6583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IDMMTaxHTField0 xmlns="ddd86614-e075-45fd-ad75-7be4b83b486d">
      <Terms xmlns="http://schemas.microsoft.com/office/infopath/2007/PartnerControls"/>
    </PolicyIDMMTaxHTField0>
    <FormUser xmlns="096c58e8-8716-40f2-bffe-ba48efd422ef">End User</FormUser>
    <PolicyFunctionArea xmlns="096c58e8-8716-40f2-bffe-ba48efd422ef">Communications</PolicyFunctionArea>
    <FormType xmlns="096c58e8-8716-40f2-bffe-ba48efd422ef">Tools/Templates</FormType>
    <ResourceID xmlns="096c58e8-8716-40f2-bffe-ba48efd422ef" xsi:nil="true"/>
    <TaxCatchAll xmlns="ddd86614-e075-45fd-ad75-7be4b83b486d">
      <Value>2124</Value>
      <Value>1893</Value>
      <Value>1880</Value>
      <Value>1879</Value>
      <Value>1878</Value>
      <Value>1877</Value>
      <Value>1876</Value>
      <Value>1979</Value>
      <Value>1978</Value>
      <Value>1977</Value>
      <Value>1976</Value>
      <Value>1975</Value>
      <Value>1974</Value>
      <Value>1973</Value>
      <Value>1972</Value>
      <Value>1971</Value>
      <Value>579</Value>
      <Value>1969</Value>
      <Value>1968</Value>
      <Value>1967</Value>
      <Value>1966</Value>
      <Value>1954</Value>
      <Value>1953</Value>
      <Value>1952</Value>
      <Value>1951</Value>
      <Value>1950</Value>
      <Value>1949</Value>
      <Value>2156</Value>
      <Value>2155</Value>
      <Value>2152</Value>
      <Value>1930</Value>
      <Value>1929</Value>
      <Value>1928</Value>
      <Value>1970</Value>
    </TaxCatchAll>
    <ResourceCategoryTaxHTField0 xmlns="ddd86614-e075-45fd-ad75-7be4b83b486d">
      <Terms xmlns="http://schemas.microsoft.com/office/infopath/2007/PartnerControls">
        <TermInfo xmlns="http://schemas.microsoft.com/office/infopath/2007/PartnerControls">
          <TermName xmlns="http://schemas.microsoft.com/office/infopath/2007/PartnerControls">Templates</TermName>
          <TermId xmlns="http://schemas.microsoft.com/office/infopath/2007/PartnerControls">8b9833f7-6ddd-4a9e-82ef-b4e6b12e4151</TermId>
        </TermInfo>
      </Terms>
    </ResourceCategoryTaxHTField0>
    <OAHPPLocationTaxHTField0 xmlns="ddd86614-e075-45fd-ad75-7be4b83b486d">
      <Terms xmlns="http://schemas.microsoft.com/office/infopath/2007/PartnerControls">
        <TermInfo xmlns="http://schemas.microsoft.com/office/infopath/2007/PartnerControls">
          <TermName xmlns="http://schemas.microsoft.com/office/infopath/2007/PartnerControls">ALL</TermName>
          <TermId xmlns="http://schemas.microsoft.com/office/infopath/2007/PartnerControls">9a2671d7-c4d2-4a5e-95f7-b27107612865</TermId>
        </TermInfo>
        <TermInfo xmlns="http://schemas.microsoft.com/office/infopath/2007/PartnerControls">
          <TermName xmlns="http://schemas.microsoft.com/office/infopath/2007/PartnerControls">Head Office</TermName>
          <TermId xmlns="http://schemas.microsoft.com/office/infopath/2007/PartnerControls">602d3fbf-925e-485a-a5b0-47981dae1253</TermId>
        </TermInfo>
        <TermInfo xmlns="http://schemas.microsoft.com/office/infopath/2007/PartnerControls">
          <TermName xmlns="http://schemas.microsoft.com/office/infopath/2007/PartnerControls">PHL</TermName>
          <TermId xmlns="http://schemas.microsoft.com/office/infopath/2007/PartnerControls">ec98a33f-c22a-4877-9027-f70b81412b51</TermId>
        </TermInfo>
        <TermInfo xmlns="http://schemas.microsoft.com/office/infopath/2007/PartnerControls">
          <TermName xmlns="http://schemas.microsoft.com/office/infopath/2007/PartnerControls">RICN</TermName>
          <TermId xmlns="http://schemas.microsoft.com/office/infopath/2007/PartnerControls">6ea63de3-ce01-4f6e-b01c-b53902978101</TermId>
        </TermInfo>
        <TermInfo xmlns="http://schemas.microsoft.com/office/infopath/2007/PartnerControls">
          <TermName xmlns="http://schemas.microsoft.com/office/infopath/2007/PartnerControls">480 University Avenue</TermName>
          <TermId xmlns="http://schemas.microsoft.com/office/infopath/2007/PartnerControls">96e84714-4c49-4e8b-9a26-df8291d12c4a</TermId>
        </TermInfo>
        <TermInfo xmlns="http://schemas.microsoft.com/office/infopath/2007/PartnerControls">
          <TermName xmlns="http://schemas.microsoft.com/office/infopath/2007/PartnerControls">ALL</TermName>
          <TermId xmlns="http://schemas.microsoft.com/office/infopath/2007/PartnerControls">e4e26f8d-580b-4e1d-9cd1-688ec0f9c5a9</TermId>
        </TermInfo>
        <TermInfo xmlns="http://schemas.microsoft.com/office/infopath/2007/PartnerControls">
          <TermName xmlns="http://schemas.microsoft.com/office/infopath/2007/PartnerControls">ALL</TermName>
          <TermId xmlns="http://schemas.microsoft.com/office/infopath/2007/PartnerControls">8bd18b8f-fd4d-44f5-950b-f67ae48186c0</TermId>
        </TermInfo>
        <TermInfo xmlns="http://schemas.microsoft.com/office/infopath/2007/PartnerControls">
          <TermName xmlns="http://schemas.microsoft.com/office/infopath/2007/PartnerControls">Hamilton</TermName>
          <TermId xmlns="http://schemas.microsoft.com/office/infopath/2007/PartnerControls">691925e1-35b0-4788-a250-10d4c484d987</TermId>
        </TermInfo>
        <TermInfo xmlns="http://schemas.microsoft.com/office/infopath/2007/PartnerControls">
          <TermName xmlns="http://schemas.microsoft.com/office/infopath/2007/PartnerControls">Kingston</TermName>
          <TermId xmlns="http://schemas.microsoft.com/office/infopath/2007/PartnerControls">8f5d76a6-b0b6-43e1-b5cf-8f5586f9ce7d</TermId>
        </TermInfo>
        <TermInfo xmlns="http://schemas.microsoft.com/office/infopath/2007/PartnerControls">
          <TermName xmlns="http://schemas.microsoft.com/office/infopath/2007/PartnerControls">London</TermName>
          <TermId xmlns="http://schemas.microsoft.com/office/infopath/2007/PartnerControls">e67bd978-5dc9-4f6b-82ab-76da3fe8b7a1</TermId>
        </TermInfo>
        <TermInfo xmlns="http://schemas.microsoft.com/office/infopath/2007/PartnerControls">
          <TermName xmlns="http://schemas.microsoft.com/office/infopath/2007/PartnerControls">Orillia</TermName>
          <TermId xmlns="http://schemas.microsoft.com/office/infopath/2007/PartnerControls">b8a724b7-9139-48e1-bd5d-763635e58979</TermId>
        </TermInfo>
        <TermInfo xmlns="http://schemas.microsoft.com/office/infopath/2007/PartnerControls">
          <TermName xmlns="http://schemas.microsoft.com/office/infopath/2007/PartnerControls">Ottawa</TermName>
          <TermId xmlns="http://schemas.microsoft.com/office/infopath/2007/PartnerControls">95a6538a-6ba2-4be6-b74c-ed79773a9a6e</TermId>
        </TermInfo>
        <TermInfo xmlns="http://schemas.microsoft.com/office/infopath/2007/PartnerControls">
          <TermName xmlns="http://schemas.microsoft.com/office/infopath/2007/PartnerControls">Peterborough</TermName>
          <TermId xmlns="http://schemas.microsoft.com/office/infopath/2007/PartnerControls">f186f995-adb4-4b24-8802-abbb7868f291</TermId>
        </TermInfo>
        <TermInfo xmlns="http://schemas.microsoft.com/office/infopath/2007/PartnerControls">
          <TermName xmlns="http://schemas.microsoft.com/office/infopath/2007/PartnerControls">Sault Ste Marie</TermName>
          <TermId xmlns="http://schemas.microsoft.com/office/infopath/2007/PartnerControls">b8926c8e-982e-4642-9f67-4c8eadb80b17</TermId>
        </TermInfo>
        <TermInfo xmlns="http://schemas.microsoft.com/office/infopath/2007/PartnerControls">
          <TermName xmlns="http://schemas.microsoft.com/office/infopath/2007/PartnerControls">Sudbury</TermName>
          <TermId xmlns="http://schemas.microsoft.com/office/infopath/2007/PartnerControls">9e7b06e5-8b9f-413d-b491-2f5135873405</TermId>
        </TermInfo>
        <TermInfo xmlns="http://schemas.microsoft.com/office/infopath/2007/PartnerControls">
          <TermName xmlns="http://schemas.microsoft.com/office/infopath/2007/PartnerControls">Thunder Bay</TermName>
          <TermId xmlns="http://schemas.microsoft.com/office/infopath/2007/PartnerControls">e43220e7-f470-4bcb-a9af-fb21f87d62b1</TermId>
        </TermInfo>
        <TermInfo xmlns="http://schemas.microsoft.com/office/infopath/2007/PartnerControls">
          <TermName xmlns="http://schemas.microsoft.com/office/infopath/2007/PartnerControls">Timmins</TermName>
          <TermId xmlns="http://schemas.microsoft.com/office/infopath/2007/PartnerControls">564f757d-aefe-4788-92e1-a57322d27545</TermId>
        </TermInfo>
        <TermInfo xmlns="http://schemas.microsoft.com/office/infopath/2007/PartnerControls">
          <TermName xmlns="http://schemas.microsoft.com/office/infopath/2007/PartnerControls">Toronto</TermName>
          <TermId xmlns="http://schemas.microsoft.com/office/infopath/2007/PartnerControls">86337a21-f33f-4cc7-b185-12edb0b2be69</TermId>
        </TermInfo>
        <TermInfo xmlns="http://schemas.microsoft.com/office/infopath/2007/PartnerControls">
          <TermName xmlns="http://schemas.microsoft.com/office/infopath/2007/PartnerControls">ALL</TermName>
          <TermId xmlns="http://schemas.microsoft.com/office/infopath/2007/PartnerControls">7043ba9b-1efb-465f-90fd-a5ccbb039413</TermId>
        </TermInfo>
        <TermInfo xmlns="http://schemas.microsoft.com/office/infopath/2007/PartnerControls">
          <TermName xmlns="http://schemas.microsoft.com/office/infopath/2007/PartnerControls">CEICN</TermName>
          <TermId xmlns="http://schemas.microsoft.com/office/infopath/2007/PartnerControls">87791ad2-3c37-4005-8db8-c803279c879d</TermId>
        </TermInfo>
        <TermInfo xmlns="http://schemas.microsoft.com/office/infopath/2007/PartnerControls">
          <TermName xmlns="http://schemas.microsoft.com/office/infopath/2007/PartnerControls">CICN</TermName>
          <TermId xmlns="http://schemas.microsoft.com/office/infopath/2007/PartnerControls">82f3db01-9a24-4a34-8101-b26ed27192a7</TermId>
        </TermInfo>
        <TermInfo xmlns="http://schemas.microsoft.com/office/infopath/2007/PartnerControls">
          <TermName xmlns="http://schemas.microsoft.com/office/infopath/2007/PartnerControls">CRICN</TermName>
          <TermId xmlns="http://schemas.microsoft.com/office/infopath/2007/PartnerControls">dc60da81-99bb-4d84-a006-1332e616373f</TermId>
        </TermInfo>
        <TermInfo xmlns="http://schemas.microsoft.com/office/infopath/2007/PartnerControls">
          <TermName xmlns="http://schemas.microsoft.com/office/infopath/2007/PartnerControls">CSICN</TermName>
          <TermId xmlns="http://schemas.microsoft.com/office/infopath/2007/PartnerControls">007469c0-8ac0-40bc-b905-bc570f25ee58</TermId>
        </TermInfo>
        <TermInfo xmlns="http://schemas.microsoft.com/office/infopath/2007/PartnerControls">
          <TermName xmlns="http://schemas.microsoft.com/office/infopath/2007/PartnerControls">CWICN</TermName>
          <TermId xmlns="http://schemas.microsoft.com/office/infopath/2007/PartnerControls">48c2184a-b6c7-4a82-ad54-70e05e842508</TermId>
        </TermInfo>
        <TermInfo xmlns="http://schemas.microsoft.com/office/infopath/2007/PartnerControls">
          <TermName xmlns="http://schemas.microsoft.com/office/infopath/2007/PartnerControls">ESCICN</TermName>
          <TermId xmlns="http://schemas.microsoft.com/office/infopath/2007/PartnerControls">e15ab312-4513-4c6f-9d46-d08f0a44a237</TermId>
        </TermInfo>
        <TermInfo xmlns="http://schemas.microsoft.com/office/infopath/2007/PartnerControls">
          <TermName xmlns="http://schemas.microsoft.com/office/infopath/2007/PartnerControls">MHICN</TermName>
          <TermId xmlns="http://schemas.microsoft.com/office/infopath/2007/PartnerControls">32f43c42-b91d-4a31-926a-a0ed4e3ab625</TermId>
        </TermInfo>
        <TermInfo xmlns="http://schemas.microsoft.com/office/infopath/2007/PartnerControls">
          <TermName xmlns="http://schemas.microsoft.com/office/infopath/2007/PartnerControls">NEOICN</TermName>
          <TermId xmlns="http://schemas.microsoft.com/office/infopath/2007/PartnerControls">5c7b8e9f-c323-4328-a73a-30f9e116988a</TermId>
        </TermInfo>
        <TermInfo xmlns="http://schemas.microsoft.com/office/infopath/2007/PartnerControls">
          <TermName xmlns="http://schemas.microsoft.com/office/infopath/2007/PartnerControls">NSMICN</TermName>
          <TermId xmlns="http://schemas.microsoft.com/office/infopath/2007/PartnerControls">42c5f2fe-385d-4a6e-87fb-3ed1094985d5</TermId>
        </TermInfo>
        <TermInfo xmlns="http://schemas.microsoft.com/office/infopath/2007/PartnerControls">
          <TermName xmlns="http://schemas.microsoft.com/office/infopath/2007/PartnerControls">NWOICN</TermName>
          <TermId xmlns="http://schemas.microsoft.com/office/infopath/2007/PartnerControls">092a4148-cc72-43bb-b1e3-733b51aa639a</TermId>
        </TermInfo>
        <TermInfo xmlns="http://schemas.microsoft.com/office/infopath/2007/PartnerControls">
          <TermName xmlns="http://schemas.microsoft.com/office/infopath/2007/PartnerControls">SEOICN</TermName>
          <TermId xmlns="http://schemas.microsoft.com/office/infopath/2007/PartnerControls">ec0fe43d-fc64-4f6f-8c6a-8d4c5d6089da</TermId>
        </TermInfo>
        <TermInfo xmlns="http://schemas.microsoft.com/office/infopath/2007/PartnerControls">
          <TermName xmlns="http://schemas.microsoft.com/office/infopath/2007/PartnerControls">SWOICN</TermName>
          <TermId xmlns="http://schemas.microsoft.com/office/infopath/2007/PartnerControls">76da14b8-83d8-4da7-be3c-146d21cc137d</TermId>
        </TermInfo>
        <TermInfo xmlns="http://schemas.microsoft.com/office/infopath/2007/PartnerControls">
          <TermName xmlns="http://schemas.microsoft.com/office/infopath/2007/PartnerControls">TCICN</TermName>
          <TermId xmlns="http://schemas.microsoft.com/office/infopath/2007/PartnerControls">ed46aaac-eb22-47b5-92b5-837f8e95a05e</TermId>
        </TermInfo>
        <TermInfo xmlns="http://schemas.microsoft.com/office/infopath/2007/PartnerControls">
          <TermName xmlns="http://schemas.microsoft.com/office/infopath/2007/PartnerControls">WWICN</TermName>
          <TermId xmlns="http://schemas.microsoft.com/office/infopath/2007/PartnerControls">a586fd9c-e7ba-45d6-a7a6-025f542d4a0a</TermId>
        </TermInfo>
      </Terms>
    </OAHPPLocationTaxHTField0>
    <_dlc_DocId xmlns="ddd86614-e075-45fd-ad75-7be4b83b486d">E7YEJEDTSY7N-342-240</_dlc_DocId>
    <_dlc_DocIdUrl xmlns="ddd86614-e075-45fd-ad75-7be4b83b486d">
      <Url>https://goto.oahpp.ca/resources/_layouts/DocIdRedir.aspx?ID=E7YEJEDTSY7N-342-240</Url>
      <Description>E7YEJEDTSY7N-342-240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Resource Document" ma:contentTypeID="0x010100FF2D2F39482BE5458CA9CDA49A87AA64000BE3EE26EAA8774995E06790B09CC106" ma:contentTypeVersion="15" ma:contentTypeDescription="" ma:contentTypeScope="" ma:versionID="81a2d75d77d9fcfdf11748509394936b">
  <xsd:schema xmlns:xsd="http://www.w3.org/2001/XMLSchema" xmlns:xs="http://www.w3.org/2001/XMLSchema" xmlns:p="http://schemas.microsoft.com/office/2006/metadata/properties" xmlns:ns2="096c58e8-8716-40f2-bffe-ba48efd422ef" xmlns:ns3="ddd86614-e075-45fd-ad75-7be4b83b486d" targetNamespace="http://schemas.microsoft.com/office/2006/metadata/properties" ma:root="true" ma:fieldsID="853dddf609d999eb5b21683a275a5bf3" ns2:_="" ns3:_="">
    <xsd:import namespace="096c58e8-8716-40f2-bffe-ba48efd422ef"/>
    <xsd:import namespace="ddd86614-e075-45fd-ad75-7be4b83b486d"/>
    <xsd:element name="properties">
      <xsd:complexType>
        <xsd:sequence>
          <xsd:element name="documentManagement">
            <xsd:complexType>
              <xsd:all>
                <xsd:element ref="ns2:ResourceID" minOccurs="0"/>
                <xsd:element ref="ns2:FormType" minOccurs="0"/>
                <xsd:element ref="ns2:FormUser" minOccurs="0"/>
                <xsd:element ref="ns2:PolicyFunctionArea" minOccurs="0"/>
                <xsd:element ref="ns3:ResourceCategoryTaxHTField0" minOccurs="0"/>
                <xsd:element ref="ns3:TaxCatchAll" minOccurs="0"/>
                <xsd:element ref="ns3:TaxCatchAllLabel" minOccurs="0"/>
                <xsd:element ref="ns3:PolicyIDMMTaxHTField0" minOccurs="0"/>
                <xsd:element ref="ns3:OAHPPLocationTaxHTField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6c58e8-8716-40f2-bffe-ba48efd422ef" elementFormDefault="qualified">
    <xsd:import namespace="http://schemas.microsoft.com/office/2006/documentManagement/types"/>
    <xsd:import namespace="http://schemas.microsoft.com/office/infopath/2007/PartnerControls"/>
    <xsd:element name="ResourceID" ma:index="2" nillable="true" ma:displayName="Resource ID" ma:description="Unique identifier if applicable (i.e. form number)" ma:internalName="ResourceID">
      <xsd:simpleType>
        <xsd:restriction base="dms:Text">
          <xsd:maxLength value="15"/>
        </xsd:restriction>
      </xsd:simpleType>
    </xsd:element>
    <xsd:element name="FormType" ma:index="3" nillable="true" ma:displayName="Resource Type" ma:format="Dropdown" ma:internalName="FormType">
      <xsd:simpleType>
        <xsd:restriction base="dms:Choice">
          <xsd:enumeration value="Form"/>
          <xsd:enumeration value="Guidelines"/>
          <xsd:enumeration value="Policy"/>
          <xsd:enumeration value="Procedures/How To"/>
          <xsd:enumeration value="Publication/Journal/Literature"/>
          <xsd:enumeration value="Retention Schedule"/>
          <xsd:enumeration value="System Documentation"/>
          <xsd:enumeration value="Tools/Templates"/>
          <xsd:enumeration value="Training Material"/>
        </xsd:restriction>
      </xsd:simpleType>
    </xsd:element>
    <xsd:element name="FormUser" ma:index="6" nillable="true" ma:displayName="Resource User" ma:default="End User" ma:format="Dropdown" ma:internalName="FormUser">
      <xsd:simpleType>
        <xsd:restriction base="dms:Choice">
          <xsd:enumeration value="End User"/>
          <xsd:enumeration value="Processor"/>
          <xsd:enumeration value="Manager"/>
        </xsd:restriction>
      </xsd:simpleType>
    </xsd:element>
    <xsd:element name="PolicyFunctionArea" ma:index="7" nillable="true" ma:displayName="Function Area" ma:format="Dropdown" ma:internalName="PolicyFunctionArea">
      <xsd:simpleType>
        <xsd:restriction base="dms:Choice">
          <xsd:enumeration value="Board"/>
          <xsd:enumeration value="Communications"/>
          <xsd:enumeration value="Facilities"/>
          <xsd:enumeration value="Finance / Procurement"/>
          <xsd:enumeration value="Human Resources"/>
          <xsd:enumeration value="IT / IM"/>
          <xsd:enumeration value="Programs / Departments"/>
          <xsd:enumeration value="Corporate"/>
          <xsd:enumeration value="Research and Academic"/>
          <xsd:enumeration value="Risk Management"/>
          <xsd:enumeration value="COOP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d86614-e075-45fd-ad75-7be4b83b486d" elementFormDefault="qualified">
    <xsd:import namespace="http://schemas.microsoft.com/office/2006/documentManagement/types"/>
    <xsd:import namespace="http://schemas.microsoft.com/office/infopath/2007/PartnerControls"/>
    <xsd:element name="ResourceCategoryTaxHTField0" ma:index="12" nillable="true" ma:taxonomy="true" ma:internalName="ResourceCategoryTaxHTField0" ma:taxonomyFieldName="ResourceCategory" ma:displayName="Resource Category" ma:default="" ma:fieldId="{c111e853-a6f9-401a-a808-f989a83d6349}" ma:taxonomyMulti="true" ma:sspId="49902157-4f79-49bc-a821-2837ff72634b" ma:termSetId="187940e3-f30d-4732-8b67-0fdf0e2b2e8d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TaxCatchAll" ma:index="13" nillable="true" ma:displayName="Taxonomy Catch All Column" ma:hidden="true" ma:list="{f78954d5-acc0-4ffb-98ec-a1572a064751}" ma:internalName="TaxCatchAll" ma:showField="CatchAllData" ma:web="ddd86614-e075-45fd-ad75-7be4b83b48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4" nillable="true" ma:displayName="Taxonomy Catch All Column1" ma:hidden="true" ma:list="{f78954d5-acc0-4ffb-98ec-a1572a064751}" ma:internalName="TaxCatchAllLabel" ma:readOnly="true" ma:showField="CatchAllDataLabel" ma:web="ddd86614-e075-45fd-ad75-7be4b83b48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olicyIDMMTaxHTField0" ma:index="16" nillable="true" ma:taxonomy="true" ma:internalName="PolicyIDMMTaxHTField0" ma:taxonomyFieldName="PolicyIDMM" ma:displayName="Policy ID" ma:default="" ma:fieldId="{7a1a90a9-82a7-4443-8702-e896b2bb4532}" ma:taxonomyMulti="true" ma:sspId="49902157-4f79-49bc-a821-2837ff72634b" ma:termSetId="4a0ee074-4e72-486b-bc89-125890390ec9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OAHPPLocationTaxHTField0" ma:index="19" nillable="true" ma:taxonomy="true" ma:internalName="OAHPPLocationTaxHTField0" ma:taxonomyFieldName="OAHPPLocation" ma:displayName="OAHPP Location" ma:default="" ma:fieldId="{25763e75-9f32-4244-af97-f669a3af9b62}" ma:taxonomyMulti="true" ma:sspId="49902157-4f79-49bc-a821-2837ff72634b" ma:termSetId="ee7422e9-b857-4b3b-a338-76174fb6dd7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 ma:index="18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LongProperties xmlns="http://schemas.microsoft.com/office/2006/metadata/longProperties">
  <LongProp xmlns="" name="OAHPPLocationTaxHTField0"><![CDATA[ALL|9a2671d7-c4d2-4a5e-95f7-b27107612865;Head Office|602d3fbf-925e-485a-a5b0-47981dae1253;PHL|ec98a33f-c22a-4877-9027-f70b81412b51;RICN|6ea63de3-ce01-4f6e-b01c-b53902978101;1075 Bay Street|516f4638-d9ff-4d03-8ffc-028db6e39066;480 University Avenue|96e84714-4c49-4e8b-9a26-df8291d12c4a;All|e4e26f8d-580b-4e1d-9cd1-688ec0f9c5a9;ALL|8bd18b8f-fd4d-44f5-950b-f67ae48186c0;Hamilton|691925e1-35b0-4788-a250-10d4c484d987;Kingston|8f5d76a6-b0b6-43e1-b5cf-8f5586f9ce7d;London|e67bd978-5dc9-4f6b-82ab-76da3fe8b7a1;Orillia|b8a724b7-9139-48e1-bd5d-763635e58979;Ottawa|95a6538a-6ba2-4be6-b74c-ed79773a9a6e;Peterborough|f186f995-adb4-4b24-8802-abbb7868f291;Sault Ste Marie|b8926c8e-982e-4642-9f67-4c8eadb80b17;Sudbury|9e7b06e5-8b9f-413d-b491-2f5135873405;Thunder Bay|e43220e7-f470-4bcb-a9af-fb21f87d62b1;Timmins|564f757d-aefe-4788-92e1-a57322d27545;Toronto|86337a21-f33f-4cc7-b185-12edb0b2be69;ALL|7043ba9b-1efb-465f-90fd-a5ccbb039413;CEICN|87791ad2-3c37-4005-8db8-c803279c879d;CICN|82f3db01-9a24-4a34-8101-b26ed27192a7;CRICN|dc60da81-99bb-4d84-a006-1332e616373f;CSICN|007469c0-8ac0-40bc-b905-bc570f25ee58;CWICN|48c2184a-b6c7-4a82-ad54-70e05e842508;ESCICN|e15ab312-4513-4c6f-9d46-d08f0a44a237;MHICN|32f43c42-b91d-4a31-926a-a0ed4e3ab625;NEOICN|5c7b8e9f-c323-4328-a73a-30f9e116988a;NSMICN|42c5f2fe-385d-4a6e-87fb-3ed1094985d5;NWOICN|092a4148-cc72-43bb-b1e3-733b51aa639a;SEOICN|ec0fe43d-fc64-4f6f-8c6a-8d4c5d6089da;SWOICN|76da14b8-83d8-4da7-be3c-146d21cc137d;TCICN|ed46aaac-eb22-47b5-92b5-837f8e95a05e;WWICN|a586fd9c-e7ba-45d6-a7a6-025f542d4a0a]]></LongProp>
  <LongProp xmlns="" name="TaxCatchAll"><![CDATA[2124;#;#1893;#;#1880;#;#1879;#;#1878;#;#1877;#;#1876;#;#1979;#;#1978;#;#1977;#;#1976;#;#1975;#;#1974;#;#1973;#;#1972;#;#1971;#;#579;#;#1969;#;#1968;#;#1967;#;#1966;#;#1954;#;#1953;#;#1952;#;#1951;#;#1950;#;#1949;#;#2156;#;#2155;#;#2154;#;#2152;#;#1930;#;#1929;#;#1928;#;#1970;#]]></LongProp>
</LongProperties>
</file>

<file path=customXml/itemProps1.xml><?xml version="1.0" encoding="utf-8"?>
<ds:datastoreItem xmlns:ds="http://schemas.openxmlformats.org/officeDocument/2006/customXml" ds:itemID="{3B83F255-5CDF-43E3-B028-1539FDAFD51D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8B4F8BC1-8E60-48D3-B9B5-BAA8901EAE80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096c58e8-8716-40f2-bffe-ba48efd422ef"/>
    <ds:schemaRef ds:uri="http://schemas.openxmlformats.org/package/2006/metadata/core-properties"/>
    <ds:schemaRef ds:uri="http://purl.org/dc/elements/1.1/"/>
    <ds:schemaRef ds:uri="ddd86614-e075-45fd-ad75-7be4b83b486d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D4FC702-4ADF-40A4-B75C-EFECE7AF6E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6c58e8-8716-40f2-bffe-ba48efd422ef"/>
    <ds:schemaRef ds:uri="ddd86614-e075-45fd-ad75-7be4b83b48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93EF2CD-0E42-4320-B03A-E110151C5DFC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4165C6F6-72CB-4791-8806-C1B1702AAC2F}">
  <ds:schemaRefs>
    <ds:schemaRef ds:uri="http://schemas.microsoft.com/office/2006/metadata/longProperties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20250224_Vaccine Champions_Module 2</Template>
  <TotalTime>6146</TotalTime>
  <Words>3989</Words>
  <Application>Microsoft Office PowerPoint</Application>
  <PresentationFormat>On-screen Show (4:3)</PresentationFormat>
  <Paragraphs>362</Paragraphs>
  <Slides>42</Slides>
  <Notes>39</Notes>
  <HiddenSlides>0</HiddenSlides>
  <MMClips>42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Arial Black</vt:lpstr>
      <vt:lpstr>Arial MT</vt:lpstr>
      <vt:lpstr>Calibri</vt:lpstr>
      <vt:lpstr>MarkPro</vt:lpstr>
      <vt:lpstr>Verdana</vt:lpstr>
      <vt:lpstr>Office Theme</vt:lpstr>
      <vt:lpstr>Module 4: Recent Vaccination Trends</vt:lpstr>
      <vt:lpstr>Common Questions about Getting Vaccinated</vt:lpstr>
      <vt:lpstr>Who is at a higher risk from COVID-19 and Influenza?</vt:lpstr>
      <vt:lpstr>Who is at a higher risk from COVID-19 and Influenza? (Continued)*</vt:lpstr>
      <vt:lpstr>Who can get COVID-19 and Influenza vaccines?</vt:lpstr>
      <vt:lpstr>Who can get COVID-19 and Influenza vaccines? (Continued)</vt:lpstr>
      <vt:lpstr>Are vaccines safe for racialized groups?</vt:lpstr>
      <vt:lpstr>Can you take the COVID-19 and Influenza vaccines together?</vt:lpstr>
      <vt:lpstr>Where can you get COVID-19 and Influenza vaccines?</vt:lpstr>
      <vt:lpstr>Recent Vaccination Uptake</vt:lpstr>
      <vt:lpstr>PowerPoint Presentation</vt:lpstr>
      <vt:lpstr>Recent Influenza vaccination situation in Ontario</vt:lpstr>
      <vt:lpstr>PowerPoint Presentation</vt:lpstr>
      <vt:lpstr>COVID-19 Infection among Racialized Groups</vt:lpstr>
      <vt:lpstr>COVID-19 Infection among Racialized Groups</vt:lpstr>
      <vt:lpstr>PowerPoint Presentation</vt:lpstr>
      <vt:lpstr>PowerPoint Presentation</vt:lpstr>
      <vt:lpstr>PowerPoint Presentation</vt:lpstr>
      <vt:lpstr>PowerPoint Presentation</vt:lpstr>
      <vt:lpstr>Why might people not be getting vaccinated?</vt:lpstr>
      <vt:lpstr>PowerPoint Presentation</vt:lpstr>
      <vt:lpstr>You may have heard the term vaccine hesitancy, but what does it mean?</vt:lpstr>
      <vt:lpstr>PowerPoint Presentation</vt:lpstr>
      <vt:lpstr>PowerPoint Presentation</vt:lpstr>
      <vt:lpstr>PowerPoint Presentation</vt:lpstr>
      <vt:lpstr>PowerPoint Presentation</vt:lpstr>
      <vt:lpstr>What were some factors that affected acceptance of the COVID-19 vaccine?  How may they have affected the acceptance of the Influenza vaccine?</vt:lpstr>
      <vt:lpstr>Factors affecting COVID-19 vaccine acceptance</vt:lpstr>
      <vt:lpstr>Infodemic</vt:lpstr>
      <vt:lpstr>Infodemic (Continued)</vt:lpstr>
      <vt:lpstr>Disease and vaccine knowledge</vt:lpstr>
      <vt:lpstr>Disease and vaccine knowledge</vt:lpstr>
      <vt:lpstr>Disease and vaccine knowledge</vt:lpstr>
      <vt:lpstr>How politics affected views on vaccines</vt:lpstr>
      <vt:lpstr>Vaccine Fatigue</vt:lpstr>
      <vt:lpstr>Barriers to getting vaccinated</vt:lpstr>
      <vt:lpstr>Lived experiences and individual factors</vt:lpstr>
      <vt:lpstr>Lived experiences and individual factors</vt:lpstr>
      <vt:lpstr>Lived experiences and individual factors</vt:lpstr>
      <vt:lpstr>Lived experiences and individual factors</vt:lpstr>
      <vt:lpstr>PowerPoint Presentation</vt:lpstr>
      <vt:lpstr>Key takeaways</vt:lpstr>
    </vt:vector>
  </TitlesOfParts>
  <Company>St. Michael Hospital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Sierra Sweet</dc:creator>
  <cp:lastModifiedBy>Sierra Sweet</cp:lastModifiedBy>
  <cp:revision>1208</cp:revision>
  <cp:lastPrinted>2025-03-04T13:54:45Z</cp:lastPrinted>
  <dcterms:created xsi:type="dcterms:W3CDTF">2025-02-24T20:32:22Z</dcterms:created>
  <dcterms:modified xsi:type="dcterms:W3CDTF">2026-09-21T21:54:37Z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AHPPLocation">
    <vt:lpwstr>2152;#ALL|9a2671d7-c4d2-4a5e-95f7-b27107612865;#1878;#Head Office|602d3fbf-925e-485a-a5b0-47981dae1253;#1880;#PHL|ec98a33f-c22a-4877-9027-f70b81412b51;#1879;#RICN|6ea63de3-ce01-4f6e-b01c-b53902978101;#2124;#480 University Avenue|96e84714-4c49-4e8b-9a26-df</vt:lpwstr>
  </property>
  <property fmtid="{D5CDD505-2E9C-101B-9397-08002B2CF9AE}" pid="3" name="LocationMMTaxHTField0">
    <vt:lpwstr>Head Office|b5e52ff0-5b56-42f2-ab6d-c6fb6d7ecf23</vt:lpwstr>
  </property>
  <property fmtid="{D5CDD505-2E9C-101B-9397-08002B2CF9AE}" pid="4" name="LocationMM">
    <vt:lpwstr>422;#Head Office|b5e52ff0-5b56-42f2-ab6d-c6fb6d7ecf23</vt:lpwstr>
  </property>
  <property fmtid="{D5CDD505-2E9C-101B-9397-08002B2CF9AE}" pid="5" name="ContentTypeId">
    <vt:lpwstr>0x010100FF2D2F39482BE5458CA9CDA49A87AA64000BE3EE26EAA8774995E06790B09CC106</vt:lpwstr>
  </property>
  <property fmtid="{D5CDD505-2E9C-101B-9397-08002B2CF9AE}" pid="6" name="ResourceCategory">
    <vt:lpwstr>579;#Templates|8b9833f7-6ddd-4a9e-82ef-b4e6b12e4151</vt:lpwstr>
  </property>
  <property fmtid="{D5CDD505-2E9C-101B-9397-08002B2CF9AE}" pid="7" name="PolicyIDMM">
    <vt:lpwstr/>
  </property>
  <property fmtid="{D5CDD505-2E9C-101B-9397-08002B2CF9AE}" pid="8" name="Order">
    <vt:r8>24000</vt:r8>
  </property>
  <property fmtid="{D5CDD505-2E9C-101B-9397-08002B2CF9AE}" pid="9" name="_dlc_DocIdItemGuid">
    <vt:lpwstr>7aeb5d68-dfef-40d6-95ca-48fe610ca676</vt:lpwstr>
  </property>
</Properties>
</file>