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6"/>
  </p:sldMasterIdLst>
  <p:notesMasterIdLst>
    <p:notesMasterId r:id="rId58"/>
  </p:notesMasterIdLst>
  <p:handoutMasterIdLst>
    <p:handoutMasterId r:id="rId59"/>
  </p:handoutMasterIdLst>
  <p:sldIdLst>
    <p:sldId id="256" r:id="rId7"/>
    <p:sldId id="301" r:id="rId8"/>
    <p:sldId id="279" r:id="rId9"/>
    <p:sldId id="307" r:id="rId10"/>
    <p:sldId id="311" r:id="rId11"/>
    <p:sldId id="313" r:id="rId12"/>
    <p:sldId id="314" r:id="rId13"/>
    <p:sldId id="310" r:id="rId14"/>
    <p:sldId id="305" r:id="rId15"/>
    <p:sldId id="324" r:id="rId16"/>
    <p:sldId id="309" r:id="rId17"/>
    <p:sldId id="282" r:id="rId18"/>
    <p:sldId id="288" r:id="rId19"/>
    <p:sldId id="315" r:id="rId20"/>
    <p:sldId id="330" r:id="rId21"/>
    <p:sldId id="320" r:id="rId22"/>
    <p:sldId id="322" r:id="rId23"/>
    <p:sldId id="308" r:id="rId24"/>
    <p:sldId id="332" r:id="rId25"/>
    <p:sldId id="328" r:id="rId26"/>
    <p:sldId id="329" r:id="rId27"/>
    <p:sldId id="326" r:id="rId28"/>
    <p:sldId id="276" r:id="rId29"/>
    <p:sldId id="316" r:id="rId30"/>
    <p:sldId id="289" r:id="rId31"/>
    <p:sldId id="331" r:id="rId32"/>
    <p:sldId id="319" r:id="rId33"/>
    <p:sldId id="317" r:id="rId34"/>
    <p:sldId id="302" r:id="rId35"/>
    <p:sldId id="287" r:id="rId36"/>
    <p:sldId id="338" r:id="rId37"/>
    <p:sldId id="318" r:id="rId38"/>
    <p:sldId id="284" r:id="rId39"/>
    <p:sldId id="303" r:id="rId40"/>
    <p:sldId id="262" r:id="rId41"/>
    <p:sldId id="347" r:id="rId42"/>
    <p:sldId id="342" r:id="rId43"/>
    <p:sldId id="345" r:id="rId44"/>
    <p:sldId id="344" r:id="rId45"/>
    <p:sldId id="348" r:id="rId46"/>
    <p:sldId id="349" r:id="rId47"/>
    <p:sldId id="346" r:id="rId48"/>
    <p:sldId id="333" r:id="rId49"/>
    <p:sldId id="264" r:id="rId50"/>
    <p:sldId id="265" r:id="rId51"/>
    <p:sldId id="269" r:id="rId52"/>
    <p:sldId id="334" r:id="rId53"/>
    <p:sldId id="337" r:id="rId54"/>
    <p:sldId id="285" r:id="rId55"/>
    <p:sldId id="336" r:id="rId56"/>
    <p:sldId id="321" r:id="rId5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hristine Fahim" initials="CF [2]" lastIdx="33" clrIdx="8">
    <p:extLst>
      <p:ext uri="{19B8F6BF-5375-455C-9EA6-DF929625EA0E}">
        <p15:presenceInfo xmlns:p15="http://schemas.microsoft.com/office/powerpoint/2012/main" userId="S-1-5-21-1713919750-443283458-3588888695-14610" providerId="AD"/>
      </p:ext>
    </p:extLst>
  </p:cmAuthor>
  <p:cmAuthor id="1" name="Christine Fahim" initials="CF" lastIdx="3" clrIdx="2">
    <p:extLst>
      <p:ext uri="{19B8F6BF-5375-455C-9EA6-DF929625EA0E}">
        <p15:presenceInfo xmlns:p15="http://schemas.microsoft.com/office/powerpoint/2012/main" userId="Christine Fahim" providerId="None"/>
      </p:ext>
    </p:extLst>
  </p:cmAuthor>
  <p:cmAuthor id="8" name="Sierra Sweet" initials="SS" lastIdx="24" clrIdx="9">
    <p:extLst>
      <p:ext uri="{19B8F6BF-5375-455C-9EA6-DF929625EA0E}">
        <p15:presenceInfo xmlns:p15="http://schemas.microsoft.com/office/powerpoint/2012/main" userId="S-1-5-21-1713919750-443283458-3588888695-96688" providerId="AD"/>
      </p:ext>
    </p:extLst>
  </p:cmAuthor>
  <p:cmAuthor id="2" name="Sharon Straus" initials="SS" lastIdx="1" clrIdx="1">
    <p:extLst>
      <p:ext uri="{19B8F6BF-5375-455C-9EA6-DF929625EA0E}">
        <p15:presenceInfo xmlns:p15="http://schemas.microsoft.com/office/powerpoint/2012/main" userId="S-1-5-21-1713919750-443283458-3588888695-5422" providerId="AD"/>
      </p:ext>
    </p:extLst>
  </p:cmAuthor>
  <p:cmAuthor id="9" name="Fatiah De Matas" initials="FD" lastIdx="2" clrIdx="10">
    <p:extLst>
      <p:ext uri="{19B8F6BF-5375-455C-9EA6-DF929625EA0E}">
        <p15:presenceInfo xmlns:p15="http://schemas.microsoft.com/office/powerpoint/2012/main" userId="a030202fe68d39c7" providerId="Windows Live"/>
      </p:ext>
    </p:extLst>
  </p:cmAuthor>
  <p:cmAuthor id="3" name="Kim Ibarra" initials="KI" lastIdx="2" clrIdx="3">
    <p:extLst>
      <p:ext uri="{19B8F6BF-5375-455C-9EA6-DF929625EA0E}">
        <p15:presenceInfo xmlns:p15="http://schemas.microsoft.com/office/powerpoint/2012/main" userId="S-1-5-21-1713919750-443283458-3588888695-93072" providerId="AD"/>
      </p:ext>
    </p:extLst>
  </p:cmAuthor>
  <p:cmAuthor id="10" name="Jessica Firman" initials="JF" lastIdx="3" clrIdx="11">
    <p:extLst>
      <p:ext uri="{19B8F6BF-5375-455C-9EA6-DF929625EA0E}">
        <p15:presenceInfo xmlns:p15="http://schemas.microsoft.com/office/powerpoint/2012/main" userId="S-1-5-21-1713919750-443283458-3588888695-31198" providerId="AD"/>
      </p:ext>
    </p:extLst>
  </p:cmAuthor>
  <p:cmAuthor id="4" name="Bronwyn Barker" initials="BB" lastIdx="24" clrIdx="7">
    <p:extLst>
      <p:ext uri="{19B8F6BF-5375-455C-9EA6-DF929625EA0E}">
        <p15:presenceInfo xmlns:p15="http://schemas.microsoft.com/office/powerpoint/2012/main" userId="S-1-5-21-1670209030-2319971528-577484871-557415" providerId="AD"/>
      </p:ext>
    </p:extLst>
  </p:cmAuthor>
  <p:cmAuthor id="5" name="Sierra Sweet" initials="SS [2]" lastIdx="59" clrIdx="5">
    <p:extLst>
      <p:ext uri="{19B8F6BF-5375-455C-9EA6-DF929625EA0E}">
        <p15:presenceInfo xmlns:p15="http://schemas.microsoft.com/office/powerpoint/2012/main" userId="Sierra Sweet" providerId="None"/>
      </p:ext>
    </p:extLst>
  </p:cmAuthor>
  <p:cmAuthor id="6" name="Vincenza Gruppuso" initials="VG" lastIdx="46" clrIdx="6">
    <p:extLst>
      <p:ext uri="{19B8F6BF-5375-455C-9EA6-DF929625EA0E}">
        <p15:presenceInfo xmlns:p15="http://schemas.microsoft.com/office/powerpoint/2012/main" userId="S-1-5-21-1713919750-443283458-3588888695-405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267"/>
    <a:srgbClr val="8CB84B"/>
    <a:srgbClr val="FF0909"/>
    <a:srgbClr val="FF0000"/>
    <a:srgbClr val="EE0000"/>
    <a:srgbClr val="8BBA3F"/>
    <a:srgbClr val="3E7DBC"/>
    <a:srgbClr val="2E5E8D"/>
    <a:srgbClr val="8BB93F"/>
    <a:srgbClr val="688B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34" autoAdjust="0"/>
    <p:restoredTop sz="68254" autoAdjust="0"/>
  </p:normalViewPr>
  <p:slideViewPr>
    <p:cSldViewPr>
      <p:cViewPr varScale="1">
        <p:scale>
          <a:sx n="42" d="100"/>
          <a:sy n="42" d="100"/>
        </p:scale>
        <p:origin x="700"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0"/>
    </p:cViewPr>
  </p:sorterViewPr>
  <p:notesViewPr>
    <p:cSldViewPr>
      <p:cViewPr varScale="1">
        <p:scale>
          <a:sx n="71" d="100"/>
          <a:sy n="71" d="100"/>
        </p:scale>
        <p:origin x="-270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2AAC93-BF7B-4A78-AA57-D63B7D127333}" type="datetimeFigureOut">
              <a:rPr lang="en-US" smtClean="0"/>
              <a:t>9/21/2026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6D1DCC-0BA7-41D2-BDD3-C1913CB2034C}" type="slidenum">
              <a:rPr lang="en-US" smtClean="0"/>
              <a:t>‹#›</a:t>
            </a:fld>
            <a:endParaRPr lang="en-US" dirty="0"/>
          </a:p>
        </p:txBody>
      </p:sp>
    </p:spTree>
    <p:extLst>
      <p:ext uri="{BB962C8B-B14F-4D97-AF65-F5344CB8AC3E}">
        <p14:creationId xmlns:p14="http://schemas.microsoft.com/office/powerpoint/2010/main" val="950203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990E1D2-32BC-48BA-A8ED-17B09F55C431}" type="datetimeFigureOut">
              <a:rPr lang="en-US"/>
              <a:pPr>
                <a:defRPr/>
              </a:pPr>
              <a:t>9/21/2026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7825E8E9-99ED-4478-A2EE-814BBFEC56BD}" type="slidenum">
              <a:rPr lang="en-US"/>
              <a:pPr>
                <a:defRPr/>
              </a:pPr>
              <a:t>‹#›</a:t>
            </a:fld>
            <a:endParaRPr lang="en-US" dirty="0"/>
          </a:p>
        </p:txBody>
      </p:sp>
    </p:spTree>
    <p:extLst>
      <p:ext uri="{BB962C8B-B14F-4D97-AF65-F5344CB8AC3E}">
        <p14:creationId xmlns:p14="http://schemas.microsoft.com/office/powerpoint/2010/main" val="6908986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CA" dirty="0"/>
              <a:t>http://web.archive.org/web/20251119024049/https://www.canada.ca/en/public-health/services/video/covid-19-how-vaccines-developed.html</a:t>
            </a:r>
          </a:p>
          <a:p>
            <a:pPr marL="228600" indent="-228600">
              <a:buAutoNum type="arabicPeriod"/>
            </a:pPr>
            <a:r>
              <a:rPr lang="en-US" sz="1200" kern="1200" dirty="0">
                <a:solidFill>
                  <a:schemeClr val="tx1"/>
                </a:solidFill>
                <a:effectLst/>
                <a:latin typeface="+mn-lt"/>
                <a:ea typeface="+mn-ea"/>
                <a:cs typeface="+mn-cs"/>
              </a:rPr>
              <a:t>https://www.canada.ca/en/public-health/services/diseases/2019-novel-coronavirus-infection/prevention-risks/covid-19-vaccine-treatment.html</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a:t>
            </a:fld>
            <a:endParaRPr lang="en-US" dirty="0"/>
          </a:p>
        </p:txBody>
      </p:sp>
    </p:spTree>
    <p:extLst>
      <p:ext uri="{BB962C8B-B14F-4D97-AF65-F5344CB8AC3E}">
        <p14:creationId xmlns:p14="http://schemas.microsoft.com/office/powerpoint/2010/main" val="3413862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CA" sz="1200" kern="1200" dirty="0">
                <a:solidFill>
                  <a:schemeClr val="tx1"/>
                </a:solidFill>
                <a:effectLst/>
                <a:latin typeface="+mn-lt"/>
                <a:ea typeface="+mn-ea"/>
                <a:cs typeface="+mn-cs"/>
              </a:rPr>
              <a:t>http://web.archive.org/web/20251119024049/https://www.canada.ca/en/public-health/services/video/covid-19-how-vaccines-developed.html</a:t>
            </a:r>
          </a:p>
          <a:p>
            <a:pPr marL="228600" indent="-228600">
              <a:buAutoNum type="arabicPeriod"/>
            </a:pPr>
            <a:r>
              <a:rPr lang="en-US" sz="1200" kern="1200" dirty="0">
                <a:solidFill>
                  <a:schemeClr val="tx1"/>
                </a:solidFill>
                <a:effectLst/>
                <a:latin typeface="+mn-lt"/>
                <a:ea typeface="+mn-ea"/>
                <a:cs typeface="+mn-cs"/>
              </a:rPr>
              <a:t>https://www.canada.ca/en/public-health/services/diseases/2019-novel-coronavirus-infection/prevention-risks/covid-19-vaccine-treatment.html</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a:t>
            </a:fld>
            <a:endParaRPr lang="en-US" dirty="0"/>
          </a:p>
        </p:txBody>
      </p:sp>
    </p:spTree>
    <p:extLst>
      <p:ext uri="{BB962C8B-B14F-4D97-AF65-F5344CB8AC3E}">
        <p14:creationId xmlns:p14="http://schemas.microsoft.com/office/powerpoint/2010/main" val="1052431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http://web.archive.org/web/20250813211921/https://cps.ca/en/documents/position/vaccine-safety-system</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5</a:t>
            </a:fld>
            <a:endParaRPr lang="en-US" dirty="0"/>
          </a:p>
        </p:txBody>
      </p:sp>
    </p:spTree>
    <p:extLst>
      <p:ext uri="{BB962C8B-B14F-4D97-AF65-F5344CB8AC3E}">
        <p14:creationId xmlns:p14="http://schemas.microsoft.com/office/powerpoint/2010/main" val="3230325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http://web.archive.org/web/20250813211921/https://cps.ca/en/documents/position/vaccine-safety-system</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6</a:t>
            </a:fld>
            <a:endParaRPr lang="en-US" dirty="0"/>
          </a:p>
        </p:txBody>
      </p:sp>
    </p:spTree>
    <p:extLst>
      <p:ext uri="{BB962C8B-B14F-4D97-AF65-F5344CB8AC3E}">
        <p14:creationId xmlns:p14="http://schemas.microsoft.com/office/powerpoint/2010/main" val="143495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http://web.archive.org/web/20250813211921/https://cps.ca/en/documents/position/vaccine-safety-system</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7</a:t>
            </a:fld>
            <a:endParaRPr lang="en-US" dirty="0"/>
          </a:p>
        </p:txBody>
      </p:sp>
    </p:spTree>
    <p:extLst>
      <p:ext uri="{BB962C8B-B14F-4D97-AF65-F5344CB8AC3E}">
        <p14:creationId xmlns:p14="http://schemas.microsoft.com/office/powerpoint/2010/main" val="69522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http://web.archive.org/web/20250813211921/https://cps.ca/en/documents/position/vaccine-safety-system</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8</a:t>
            </a:fld>
            <a:endParaRPr lang="en-US" dirty="0"/>
          </a:p>
        </p:txBody>
      </p:sp>
    </p:spTree>
    <p:extLst>
      <p:ext uri="{BB962C8B-B14F-4D97-AF65-F5344CB8AC3E}">
        <p14:creationId xmlns:p14="http://schemas.microsoft.com/office/powerpoint/2010/main" val="2498033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4. https://www.canada.ca/en/public-health/services/diseases/2019-novel-coronavirus-infection/health-professionals.html</a:t>
            </a:r>
          </a:p>
          <a:p>
            <a:r>
              <a:rPr lang="en-US" sz="1200" b="0" i="0" u="none" strike="noStrike" kern="1200" dirty="0">
                <a:solidFill>
                  <a:schemeClr val="tx1"/>
                </a:solidFill>
                <a:effectLst/>
                <a:latin typeface="+mn-lt"/>
                <a:ea typeface="+mn-ea"/>
                <a:cs typeface="+mn-cs"/>
              </a:rPr>
              <a:t>5. https://www.health.harvard.edu/diseases-and-conditions/coronavirus-resource-center</a:t>
            </a:r>
          </a:p>
          <a:p>
            <a:r>
              <a:rPr lang="en-US" sz="1200" b="0" i="0" u="none" strike="noStrike" kern="1200" dirty="0">
                <a:solidFill>
                  <a:schemeClr val="tx1"/>
                </a:solidFill>
                <a:effectLst/>
                <a:latin typeface="+mn-lt"/>
                <a:ea typeface="+mn-ea"/>
                <a:cs typeface="+mn-cs"/>
              </a:rPr>
              <a:t>6</a:t>
            </a:r>
            <a:r>
              <a:rPr lang="en-US" sz="1200" b="0" i="0" u="none" strike="noStrike" kern="1200" baseline="0" dirty="0">
                <a:solidFill>
                  <a:schemeClr val="tx1"/>
                </a:solidFill>
                <a:effectLst/>
                <a:latin typeface="+mn-lt"/>
                <a:ea typeface="+mn-ea"/>
                <a:cs typeface="+mn-cs"/>
              </a:rPr>
              <a:t>. https://www.hopkinsmedicine.org/health/conditions-and-diseases/coronavirus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10</a:t>
            </a:fld>
            <a:endParaRPr lang="en-US" dirty="0"/>
          </a:p>
        </p:txBody>
      </p:sp>
    </p:spTree>
    <p:extLst>
      <p:ext uri="{BB962C8B-B14F-4D97-AF65-F5344CB8AC3E}">
        <p14:creationId xmlns:p14="http://schemas.microsoft.com/office/powerpoint/2010/main" val="536267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dirty="0">
                <a:solidFill>
                  <a:schemeClr val="tx1"/>
                </a:solidFill>
              </a:rPr>
              <a:t>7.</a:t>
            </a:r>
            <a:r>
              <a:rPr lang="en-US" sz="1200" baseline="0" dirty="0">
                <a:solidFill>
                  <a:schemeClr val="tx1"/>
                </a:solidFill>
              </a:rPr>
              <a:t> </a:t>
            </a:r>
            <a:r>
              <a:rPr lang="en-US" sz="1200" dirty="0">
                <a:solidFill>
                  <a:schemeClr val="tx1"/>
                </a:solidFill>
              </a:rPr>
              <a:t>https://www.canada.ca/en/public-health/services/diseases/coronavirus-disease-covid-19/vaccines/safety-side-effects.html</a:t>
            </a:r>
          </a:p>
          <a:p>
            <a:pPr marL="0" indent="0">
              <a:buFontTx/>
              <a:buNone/>
            </a:pPr>
            <a:r>
              <a:rPr lang="en-US" sz="1200" dirty="0">
                <a:solidFill>
                  <a:schemeClr val="tx1"/>
                </a:solidFill>
              </a:rPr>
              <a:t>8. https://www.hopkinsmedicine.org/health/conditions-and-diseases/coronavirus/covid-19-vaccine-what-you-need-to-know</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11</a:t>
            </a:fld>
            <a:endParaRPr lang="en-US" dirty="0"/>
          </a:p>
        </p:txBody>
      </p:sp>
    </p:spTree>
    <p:extLst>
      <p:ext uri="{BB962C8B-B14F-4D97-AF65-F5344CB8AC3E}">
        <p14:creationId xmlns:p14="http://schemas.microsoft.com/office/powerpoint/2010/main" val="295724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dirty="0"/>
              <a:t>9. https://cihr-irsc.gc.ca/e/52424.html</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12</a:t>
            </a:fld>
            <a:endParaRPr lang="en-US" dirty="0"/>
          </a:p>
        </p:txBody>
      </p:sp>
    </p:spTree>
    <p:extLst>
      <p:ext uri="{BB962C8B-B14F-4D97-AF65-F5344CB8AC3E}">
        <p14:creationId xmlns:p14="http://schemas.microsoft.com/office/powerpoint/2010/main" val="2702286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7.</a:t>
            </a:r>
            <a:r>
              <a:rPr lang="en-US" sz="1200" baseline="0" dirty="0">
                <a:solidFill>
                  <a:schemeClr val="tx1"/>
                </a:solidFill>
              </a:rPr>
              <a:t> </a:t>
            </a:r>
            <a:r>
              <a:rPr lang="en-US" sz="1200" dirty="0">
                <a:solidFill>
                  <a:schemeClr val="tx1"/>
                </a:solidFill>
              </a:rPr>
              <a:t>https://www.canada.ca/en/public-health/services/diseases/coronavirus-disease-covid-19/vaccines/safety-side-effects.html</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10. https://www.canada.ca/en/health-canada/services/drugs-health-products/medeffect-canada/adverse-reaction-reporting/adverse-reactions-side-effects.html</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13</a:t>
            </a:fld>
            <a:endParaRPr lang="en-US" dirty="0"/>
          </a:p>
        </p:txBody>
      </p:sp>
    </p:spTree>
    <p:extLst>
      <p:ext uri="{BB962C8B-B14F-4D97-AF65-F5344CB8AC3E}">
        <p14:creationId xmlns:p14="http://schemas.microsoft.com/office/powerpoint/2010/main" val="1161047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7.</a:t>
            </a:r>
            <a:r>
              <a:rPr lang="en-US" sz="1200" baseline="0" dirty="0">
                <a:solidFill>
                  <a:schemeClr val="tx1"/>
                </a:solidFill>
              </a:rPr>
              <a:t> </a:t>
            </a:r>
            <a:r>
              <a:rPr lang="en-US" sz="1200" dirty="0">
                <a:solidFill>
                  <a:schemeClr val="tx1"/>
                </a:solidFill>
              </a:rPr>
              <a:t>https://www.canada.ca/en/public-health/services/diseases/coronavirus-disease-covid-19/vaccines/safety-side-effects.html</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12. </a:t>
            </a:r>
            <a:r>
              <a:rPr lang="en-CA" sz="1200" b="0" i="0" u="none" strike="noStrike" kern="1200" dirty="0">
                <a:solidFill>
                  <a:schemeClr val="tx1"/>
                </a:solidFill>
                <a:effectLst/>
                <a:latin typeface="+mn-lt"/>
                <a:ea typeface="+mn-ea"/>
                <a:cs typeface="+mn-cs"/>
              </a:rPr>
              <a:t>https://health-infobase.canada.ca/covid-19/vaccine-safety/summary.html</a:t>
            </a:r>
            <a:r>
              <a:rPr lang="en-CA"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a:solidFill>
                  <a:schemeClr val="tx1"/>
                </a:solidFill>
              </a:rPr>
              <a:t>14. https://pmc.ncbi.nlm.nih.gov/articles/PMC9467278/</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a:solidFill>
                  <a:schemeClr val="tx1"/>
                </a:solidFill>
              </a:rPr>
              <a:t>15. https://www.nature.com/articles/s41541-024-00893-1#Sec15</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a:solidFill>
                  <a:schemeClr val="tx1"/>
                </a:solidFill>
              </a:rPr>
              <a:t>16. https://www.sciencedirect.com/science/article/pii/S0753332224000623</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14</a:t>
            </a:fld>
            <a:endParaRPr lang="en-US" dirty="0"/>
          </a:p>
        </p:txBody>
      </p:sp>
    </p:spTree>
    <p:extLst>
      <p:ext uri="{BB962C8B-B14F-4D97-AF65-F5344CB8AC3E}">
        <p14:creationId xmlns:p14="http://schemas.microsoft.com/office/powerpoint/2010/main" val="963167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7.</a:t>
            </a:r>
            <a:r>
              <a:rPr lang="en-US" sz="1200" baseline="0" dirty="0">
                <a:solidFill>
                  <a:schemeClr val="tx1"/>
                </a:solidFill>
              </a:rPr>
              <a:t> </a:t>
            </a:r>
            <a:r>
              <a:rPr lang="en-US" sz="1200" dirty="0">
                <a:solidFill>
                  <a:schemeClr val="tx1"/>
                </a:solidFill>
              </a:rPr>
              <a:t>https://www.canada.ca/en/public-health/services/diseases/coronavirus-disease-covid-19/vaccines/safety-side-effects.html</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15</a:t>
            </a:fld>
            <a:endParaRPr lang="en-US" dirty="0"/>
          </a:p>
        </p:txBody>
      </p:sp>
    </p:spTree>
    <p:extLst>
      <p:ext uri="{BB962C8B-B14F-4D97-AF65-F5344CB8AC3E}">
        <p14:creationId xmlns:p14="http://schemas.microsoft.com/office/powerpoint/2010/main" val="1561854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8.</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https://www.hopkinsmedicine.org/health/conditions-and-diseases/coronavirus/covid-19-vaccine-what-you-need-to-know</a:t>
            </a:r>
            <a:endParaRPr lang="en-CA" sz="1200" kern="1200" dirty="0">
              <a:solidFill>
                <a:schemeClr val="tx1"/>
              </a:solidFill>
              <a:latin typeface="+mn-lt"/>
              <a:ea typeface="+mn-ea"/>
              <a:cs typeface="+mn-cs"/>
            </a:endParaRPr>
          </a:p>
          <a:p>
            <a:pPr marL="0" indent="0">
              <a:buNone/>
            </a:pPr>
            <a:r>
              <a:rPr lang="en-CA" sz="1200" kern="1200" dirty="0">
                <a:solidFill>
                  <a:schemeClr val="tx1"/>
                </a:solidFill>
                <a:latin typeface="+mn-lt"/>
                <a:ea typeface="+mn-ea"/>
                <a:cs typeface="+mn-cs"/>
              </a:rPr>
              <a:t>17.</a:t>
            </a:r>
            <a:r>
              <a:rPr lang="en-CA" sz="1200" kern="1200" baseline="0" dirty="0">
                <a:solidFill>
                  <a:schemeClr val="tx1"/>
                </a:solidFill>
                <a:latin typeface="+mn-lt"/>
                <a:ea typeface="+mn-ea"/>
                <a:cs typeface="+mn-cs"/>
              </a:rPr>
              <a:t> </a:t>
            </a:r>
            <a:r>
              <a:rPr lang="en-CA" sz="1200" kern="1200" dirty="0">
                <a:solidFill>
                  <a:schemeClr val="tx1"/>
                </a:solidFill>
                <a:latin typeface="+mn-lt"/>
                <a:ea typeface="+mn-ea"/>
                <a:cs typeface="+mn-cs"/>
              </a:rPr>
              <a:t>https://www.bccdc.ca/Health-Info-Site/Documents/COVID-19_vaccine/Vaccination_After_COVID19.pdf</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16</a:t>
            </a:fld>
            <a:endParaRPr lang="en-US" dirty="0"/>
          </a:p>
        </p:txBody>
      </p:sp>
    </p:spTree>
    <p:extLst>
      <p:ext uri="{BB962C8B-B14F-4D97-AF65-F5344CB8AC3E}">
        <p14:creationId xmlns:p14="http://schemas.microsoft.com/office/powerpoint/2010/main" val="897119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18. https://www.toronto.ca/community-people/health-wellness-care/health-programs-advice/respiratory-viruses/covid-19/covid-19-vaccines/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dirty="0">
                <a:solidFill>
                  <a:schemeClr val="tx1"/>
                </a:solidFill>
              </a:rPr>
              <a:t>19. http://web.archive.org/web/20251009120745/http://www.bccdc.ca/health-info/diseases-conditions/covid-19/covid-19-vaccine/vaccines-for-covid-19</a:t>
            </a:r>
            <a:endParaRPr lang="en-US" sz="1200" dirty="0">
              <a:solidFill>
                <a:schemeClr val="tx1"/>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20. https://www.canada.ca/en/health-canada/services/drugs-health-products/covid19-industry/drugs-vaccines-treatments/vaccines.html</a:t>
            </a:r>
            <a:endParaRPr lang="en-CA"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17</a:t>
            </a:fld>
            <a:endParaRPr lang="en-US" dirty="0"/>
          </a:p>
        </p:txBody>
      </p:sp>
    </p:spTree>
    <p:extLst>
      <p:ext uri="{BB962C8B-B14F-4D97-AF65-F5344CB8AC3E}">
        <p14:creationId xmlns:p14="http://schemas.microsoft.com/office/powerpoint/2010/main" val="563354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18. https://www.toronto.ca/community-people/health-wellness-care/health-programs-advice/respiratory-viruses/covid-19/covid-19-vaccines/</a:t>
            </a:r>
          </a:p>
          <a:p>
            <a:r>
              <a:rPr lang="en-CA" sz="1200" dirty="0">
                <a:solidFill>
                  <a:schemeClr val="tx1"/>
                </a:solidFill>
              </a:rPr>
              <a:t>19. http://web.archive.org/web/20251009120745/http://www.bccdc.ca/health-info/diseases-conditions/covid-19/covid-19-vaccine/vaccines-for-covid-19</a:t>
            </a:r>
            <a:endParaRPr lang="en-US" sz="1200" dirty="0">
              <a:solidFill>
                <a:schemeClr val="tx1"/>
              </a:solidFill>
            </a:endParaRPr>
          </a:p>
          <a:p>
            <a:r>
              <a:rPr lang="en-US" sz="1200" dirty="0">
                <a:solidFill>
                  <a:schemeClr val="tx1"/>
                </a:solidFill>
              </a:rPr>
              <a:t>20. https://www.canada.ca/en/health-canada/services/drugs-health-products/covid19-industry/drugs-vaccines-treatments/vaccines.html</a:t>
            </a:r>
          </a:p>
          <a:p>
            <a:r>
              <a:rPr lang="en-US" sz="1200" kern="1200" dirty="0">
                <a:solidFill>
                  <a:schemeClr val="tx1"/>
                </a:solidFill>
                <a:latin typeface="+mn-lt"/>
                <a:ea typeface="+mn-ea"/>
                <a:cs typeface="+mn-cs"/>
              </a:rPr>
              <a:t>21. https://www.canada.ca/en/public-health/services/publications/healthy-living/canadian-immunization-guide-part-4-active-vaccines/page-26-covid-19-vaccine.html</a:t>
            </a:r>
            <a:endParaRPr lang="en-CA"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18</a:t>
            </a:fld>
            <a:endParaRPr lang="en-US" dirty="0"/>
          </a:p>
        </p:txBody>
      </p:sp>
    </p:spTree>
    <p:extLst>
      <p:ext uri="{BB962C8B-B14F-4D97-AF65-F5344CB8AC3E}">
        <p14:creationId xmlns:p14="http://schemas.microsoft.com/office/powerpoint/2010/main" val="3081103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dirty="0">
                <a:solidFill>
                  <a:schemeClr val="tx1"/>
                </a:solidFill>
              </a:rPr>
              <a:t>19. http://web.archive.org/web/20251009120745/http://www.bccdc.ca/health-info/diseases-conditions/covid-19/covid-19-vaccine/vaccines-for-covid-19</a:t>
            </a:r>
            <a:endParaRPr lang="en-US" sz="1200" dirty="0">
              <a:solidFill>
                <a:schemeClr val="tx1"/>
              </a:solidFill>
            </a:endParaRPr>
          </a:p>
          <a:p>
            <a:r>
              <a:rPr lang="en-US" sz="1200" dirty="0">
                <a:solidFill>
                  <a:schemeClr val="tx1"/>
                </a:solidFill>
              </a:rPr>
              <a:t>20. https://www.canada.ca/en/health-canada/services/drugs-health-products/covid19-industry/drugs-vaccines-treatments/vaccines.html</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21. https://www.canada.ca/en/public-health/services/publications/healthy-living/canadian-immunization-guide-part-4-active-vaccines/page-26-covid-19-vaccine.html</a:t>
            </a:r>
          </a:p>
          <a:p>
            <a:endParaRPr lang="en-US" sz="1200" dirty="0">
              <a:solidFill>
                <a:schemeClr val="tx1"/>
              </a:solidFill>
            </a:endParaRPr>
          </a:p>
          <a:p>
            <a:endParaRPr lang="en-US" sz="1200" dirty="0">
              <a:solidFill>
                <a:schemeClr val="tx1"/>
              </a:solidFill>
            </a:endParaRPr>
          </a:p>
          <a:p>
            <a:endParaRPr lang="en-CA"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19</a:t>
            </a:fld>
            <a:endParaRPr lang="en-US" dirty="0"/>
          </a:p>
        </p:txBody>
      </p:sp>
    </p:spTree>
    <p:extLst>
      <p:ext uri="{BB962C8B-B14F-4D97-AF65-F5344CB8AC3E}">
        <p14:creationId xmlns:p14="http://schemas.microsoft.com/office/powerpoint/2010/main" val="1283422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a:solidFill>
                  <a:schemeClr val="tx1"/>
                </a:solidFill>
              </a:rPr>
              <a:t>21. https://www.canada.ca/en/public-health/services/publications/healthy-living/canadian-immunization-guide-part-4-active-vaccines/page-26-covid-19-vaccine.html</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a:solidFill>
                  <a:schemeClr val="tx1"/>
                </a:solidFill>
              </a:rPr>
              <a:t>22. https://www.canada.ca/en/health-canada/services/drugs-health-products/covid19-industry/drugs-vaccines-treatments/vaccines/astrazeneca.html</a:t>
            </a:r>
            <a:endParaRPr lang="en-US" sz="1200" dirty="0">
              <a:solidFill>
                <a:schemeClr val="tx1"/>
              </a:solidFill>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20</a:t>
            </a:fld>
            <a:endParaRPr lang="en-US" dirty="0"/>
          </a:p>
        </p:txBody>
      </p:sp>
    </p:spTree>
    <p:extLst>
      <p:ext uri="{BB962C8B-B14F-4D97-AF65-F5344CB8AC3E}">
        <p14:creationId xmlns:p14="http://schemas.microsoft.com/office/powerpoint/2010/main" val="1735987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24. https://www.publichealthontario.ca/en/Diseases-and-Conditions/Infectious-Diseases/Respiratory-Diseases/Influenza</a:t>
            </a:r>
          </a:p>
          <a:p>
            <a:r>
              <a:rPr lang="en-CA" dirty="0"/>
              <a:t>25. https://www.canada.ca/en/public-health/services/diseases/flu-influenza.html</a:t>
            </a:r>
          </a:p>
          <a:p>
            <a:r>
              <a:rPr lang="en-CA" dirty="0"/>
              <a:t>78. https://www.canada.ca/en/public-health/services/diseases/flu-influenza/prevention-risks.html</a:t>
            </a:r>
          </a:p>
          <a:p>
            <a:r>
              <a:rPr lang="en-CA" dirty="0"/>
              <a:t>79. https://www.toronto.ca/community-people/health-wellness-care/health-programs-advice/immunization/influenza-flu/</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22</a:t>
            </a:fld>
            <a:endParaRPr lang="en-US" dirty="0"/>
          </a:p>
        </p:txBody>
      </p:sp>
    </p:spTree>
    <p:extLst>
      <p:ext uri="{BB962C8B-B14F-4D97-AF65-F5344CB8AC3E}">
        <p14:creationId xmlns:p14="http://schemas.microsoft.com/office/powerpoint/2010/main" val="483954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dirty="0">
                <a:solidFill>
                  <a:schemeClr val="tx1"/>
                </a:solidFill>
              </a:rPr>
              <a:t>26. https://www.healthlinkbc.ca/healthlinkbc-files/influenza-flu-immunization-myths-and-facts</a:t>
            </a:r>
          </a:p>
          <a:p>
            <a:pPr marL="0" indent="0">
              <a:buFontTx/>
              <a:buNone/>
            </a:pPr>
            <a:r>
              <a:rPr lang="en-US" sz="1200" dirty="0">
                <a:solidFill>
                  <a:schemeClr val="tx1"/>
                </a:solidFill>
              </a:rPr>
              <a:t>27. https://www.canada.ca/en/public-health/services/publications/vaccines-immunization/national-advisory-committee-immunization-summary-statement-seasonal-influenza-vaccines-2026-2027.html </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23</a:t>
            </a:fld>
            <a:endParaRPr lang="en-US" dirty="0"/>
          </a:p>
        </p:txBody>
      </p:sp>
    </p:spTree>
    <p:extLst>
      <p:ext uri="{BB962C8B-B14F-4D97-AF65-F5344CB8AC3E}">
        <p14:creationId xmlns:p14="http://schemas.microsoft.com/office/powerpoint/2010/main" val="2635819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dirty="0">
                <a:solidFill>
                  <a:schemeClr val="tx1"/>
                </a:solidFill>
              </a:rPr>
              <a:t>26. https://www.healthlinkbc.ca/healthlinkbc-files/influenza-flu-immunization-myths-and-facts</a:t>
            </a:r>
          </a:p>
          <a:p>
            <a:pPr marL="0" indent="0">
              <a:buFontTx/>
              <a:buNone/>
            </a:pPr>
            <a:r>
              <a:rPr lang="en-US" sz="1200" dirty="0">
                <a:solidFill>
                  <a:schemeClr val="tx1"/>
                </a:solidFill>
              </a:rPr>
              <a:t>28. https://www.canada.ca/en/public-health/services/diseases/flu-influenza/get-your-flu-shot.html</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24</a:t>
            </a:fld>
            <a:endParaRPr lang="en-US" dirty="0"/>
          </a:p>
        </p:txBody>
      </p:sp>
    </p:spTree>
    <p:extLst>
      <p:ext uri="{BB962C8B-B14F-4D97-AF65-F5344CB8AC3E}">
        <p14:creationId xmlns:p14="http://schemas.microsoft.com/office/powerpoint/2010/main" val="1059251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dirty="0">
                <a:solidFill>
                  <a:schemeClr val="tx1"/>
                </a:solidFill>
              </a:rPr>
              <a:t>29. https://www.toronto.ca/community-people/health-wellness-care/health-programs-advice/immunization/flu-influenza-vaccines/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a:solidFill>
                  <a:schemeClr val="tx1"/>
                </a:solidFill>
              </a:rPr>
              <a:t>30. https://www.canada.ca/en/public-health/services/vaccination-children/safety-concerns-side-effects.html</a:t>
            </a:r>
            <a:endParaRPr lang="en-US" sz="1200" dirty="0">
              <a:solidFill>
                <a:schemeClr val="tx1"/>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31. https://www.canada.ca/en/public-health/services/reports-publications/canada-communicable-disease-report-ccdr/monthly-issue/2005-31/oculo-respiratory-syndrome-following-influenza-vaccination-review-post-marketing-surveillance-through-four-influenza-seasons-canada.html</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32. https://www.canada.ca/en/public-health/services/publications/healthy-living/canadian-immunization-guide-part-4-active-vaccines/page-10-influenza-vaccine.html</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25</a:t>
            </a:fld>
            <a:endParaRPr lang="en-US" dirty="0"/>
          </a:p>
        </p:txBody>
      </p:sp>
    </p:spTree>
    <p:extLst>
      <p:ext uri="{BB962C8B-B14F-4D97-AF65-F5344CB8AC3E}">
        <p14:creationId xmlns:p14="http://schemas.microsoft.com/office/powerpoint/2010/main" val="1817972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rPr>
              <a:t>33. </a:t>
            </a:r>
            <a:r>
              <a:rPr lang="en-US" sz="1200" dirty="0"/>
              <a:t>https://www.thelancet.com/journals/laninf/article/PIIS1473-3099(13)70104-X/abstract</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26</a:t>
            </a:fld>
            <a:endParaRPr lang="en-US" dirty="0"/>
          </a:p>
        </p:txBody>
      </p:sp>
    </p:spTree>
    <p:extLst>
      <p:ext uri="{BB962C8B-B14F-4D97-AF65-F5344CB8AC3E}">
        <p14:creationId xmlns:p14="http://schemas.microsoft.com/office/powerpoint/2010/main" val="3351336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34. https://www.princeedwardisland.ca/sites/default/files/publications/hd_influenza_inactivated_fact_sheet_2023_final.pdf</a:t>
            </a:r>
          </a:p>
          <a:p>
            <a:pPr marL="0" indent="0">
              <a:buNone/>
            </a:pPr>
            <a:r>
              <a:rPr lang="en-US" dirty="0"/>
              <a:t>35. https://www.fda.gov/consumers/consumer-updates/fdas-critical-role-ensuring-safe-and-effective-flu-vaccines</a:t>
            </a:r>
          </a:p>
          <a:p>
            <a:pPr marL="0" indent="0">
              <a:buNone/>
            </a:pPr>
            <a:r>
              <a:rPr lang="en-US" dirty="0"/>
              <a:t>36. http://web.archive.org/web/20250723123105/https://www.cedars-sinai.org/newsroom/how-does-the-flu-vaccine-work/ </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27</a:t>
            </a:fld>
            <a:endParaRPr lang="en-US" dirty="0"/>
          </a:p>
        </p:txBody>
      </p:sp>
    </p:spTree>
    <p:extLst>
      <p:ext uri="{BB962C8B-B14F-4D97-AF65-F5344CB8AC3E}">
        <p14:creationId xmlns:p14="http://schemas.microsoft.com/office/powerpoint/2010/main" val="1417291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26. http://web.archive.org/web/20240720005124/https://immunizebc.ca/vaccines/influenza</a:t>
            </a:r>
          </a:p>
          <a:p>
            <a:r>
              <a:rPr lang="en-US" sz="1200" dirty="0">
                <a:solidFill>
                  <a:schemeClr val="tx1"/>
                </a:solidFill>
              </a:rPr>
              <a:t>37. https://www.ontario.ca/files/2024-09/moh-uiip-24-25-6mo-64-fact-sheet-en-2024-09-25.pdf</a:t>
            </a:r>
            <a:endParaRPr lang="en-US" sz="1200" dirty="0"/>
          </a:p>
          <a:p>
            <a:r>
              <a:rPr lang="en-US" dirty="0"/>
              <a:t>38. http://web.archive.org/web/20241208112615/https://www.publichealthontario.ca/-/media/Documents/V/2023/vaccines-influenza-season.pdf</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28</a:t>
            </a:fld>
            <a:endParaRPr lang="en-US" dirty="0"/>
          </a:p>
        </p:txBody>
      </p:sp>
    </p:spTree>
    <p:extLst>
      <p:ext uri="{BB962C8B-B14F-4D97-AF65-F5344CB8AC3E}">
        <p14:creationId xmlns:p14="http://schemas.microsoft.com/office/powerpoint/2010/main" val="352673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8. https://www.hopkinsmedicine.org/health/conditions-and-diseases/coronavirus/covid-19-vaccine-what-you-need-to-know</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23. https://publichealth.jhu.edu/2024/what-to-know-about-updated-covid-vaccines-for-2024-25</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32. https://www.canada.ca/en/public-health/services/publications/healthy-living/canadian-immunization-guide-part-4-active-vaccines/page-10-Influenza-vaccine.html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Calibri" panose="020F0502020204030204" pitchFamily="34" charset="0"/>
                <a:ea typeface="Calibri" panose="020F0502020204030204" pitchFamily="34" charset="0"/>
                <a:cs typeface="Times New Roman" panose="02020603050405020304" pitchFamily="18" charset="0"/>
              </a:rPr>
              <a:t>39. https://www.canada.ca/en/public-health/services/diseases/2019-novel-coronavirus-infection/awareness-resources/know-vaccine.html</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40. https://www.healthlinkbc.ca/health-library/immunizations/schedules/children#:~:text=Children%20are%20offered%20routine%20vaccines,Rotavirus%20vaccine.</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41. https://www.canada.ca/en/public-health/services/publications/healthy-living/canadian-immunization-guide-part-1-key-immunization-information/page-13-recommended-immunization-schedules.html</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42. https://www.quebec.ca/en/health/advice-and-prevention/vaccination/flu-vaccine</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43. http://web.archive.org/web/20250726071628/https://www.uchicagomedicine.org/forefront/prevention-and-screening-articles/frequently-asked-questions-about-the-flu-vaccine</a:t>
            </a:r>
            <a:endParaRPr lang="en-US" sz="1200"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30</a:t>
            </a:fld>
            <a:endParaRPr lang="en-US" dirty="0"/>
          </a:p>
        </p:txBody>
      </p:sp>
    </p:spTree>
    <p:extLst>
      <p:ext uri="{BB962C8B-B14F-4D97-AF65-F5344CB8AC3E}">
        <p14:creationId xmlns:p14="http://schemas.microsoft.com/office/powerpoint/2010/main" val="936918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8. https://www.hopkinsmedicine.org/health/conditions-and-diseases/coronavirus/covid-19-vaccine-what-you-need-to-know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32. https://www.canada.ca/en/public-health/services/publications/healthy-living/canadian-immunization-guide-part-4-active-vaccines/page-10-Influenza-vaccine.html</a:t>
            </a:r>
            <a:endParaRPr lang="en-US" sz="1200"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31</a:t>
            </a:fld>
            <a:endParaRPr lang="en-US" dirty="0"/>
          </a:p>
        </p:txBody>
      </p:sp>
    </p:spTree>
    <p:extLst>
      <p:ext uri="{BB962C8B-B14F-4D97-AF65-F5344CB8AC3E}">
        <p14:creationId xmlns:p14="http://schemas.microsoft.com/office/powerpoint/2010/main" val="3370066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1200" kern="1200" dirty="0">
                <a:solidFill>
                  <a:schemeClr val="tx1"/>
                </a:solidFill>
                <a:latin typeface="+mn-lt"/>
                <a:ea typeface="+mn-ea"/>
                <a:cs typeface="+mn-cs"/>
              </a:rPr>
              <a:t>32.</a:t>
            </a:r>
            <a:r>
              <a:rPr lang="en-CA"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https://www.canada.ca/en/public-health/services/publications/healthy-living/canadian-immunization-guide-part-4-active-vaccines/page-10-Influenza-vaccine.html</a:t>
            </a:r>
          </a:p>
          <a:p>
            <a:pPr marL="0" indent="0">
              <a:buNone/>
            </a:pPr>
            <a:r>
              <a:rPr lang="en-US" sz="1200" kern="1200" dirty="0">
                <a:solidFill>
                  <a:schemeClr val="tx1"/>
                </a:solidFill>
                <a:latin typeface="+mn-lt"/>
                <a:ea typeface="+mn-ea"/>
                <a:cs typeface="+mn-cs"/>
              </a:rPr>
              <a:t>45. https://www.eurosurveillance.org/content/10.2807/1560-7917.ES.2024.29.7.2400076</a:t>
            </a:r>
          </a:p>
          <a:p>
            <a:pPr marL="0" indent="0">
              <a:buNone/>
            </a:pPr>
            <a:r>
              <a:rPr lang="en-US" sz="1200" kern="1200" dirty="0">
                <a:solidFill>
                  <a:schemeClr val="tx1"/>
                </a:solidFill>
                <a:latin typeface="+mn-lt"/>
                <a:ea typeface="+mn-ea"/>
                <a:cs typeface="+mn-cs"/>
              </a:rPr>
              <a:t>46. https://www.eurosurveillance.org/content/10.2807/1560-7917.ES.2025.30.4.2500059</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47. https://www.canada.ca/en/public-health/services/diseases/2019-novel-coronavirus-infection/symptoms/post-covid-19-condition/prevention-risks.html</a:t>
            </a:r>
            <a:endParaRPr lang="en-US" sz="1200" kern="1200" dirty="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32</a:t>
            </a:fld>
            <a:endParaRPr lang="en-US" dirty="0"/>
          </a:p>
        </p:txBody>
      </p:sp>
    </p:spTree>
    <p:extLst>
      <p:ext uri="{BB962C8B-B14F-4D97-AF65-F5344CB8AC3E}">
        <p14:creationId xmlns:p14="http://schemas.microsoft.com/office/powerpoint/2010/main" val="35304106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48. https://www.mayoclinic.org/diseases-conditions/heart-disease/in-depth/flu-shots/art-20044238</a:t>
            </a:r>
          </a:p>
          <a:p>
            <a:r>
              <a:rPr lang="en-US" sz="1200" kern="1200" dirty="0">
                <a:solidFill>
                  <a:schemeClr val="tx1"/>
                </a:solidFill>
                <a:latin typeface="+mn-lt"/>
                <a:ea typeface="+mn-ea"/>
                <a:cs typeface="+mn-cs"/>
              </a:rPr>
              <a:t>49. https://pubmed.ncbi.nlm.nih.gov/24150467/</a:t>
            </a:r>
          </a:p>
          <a:p>
            <a:r>
              <a:rPr lang="en-US" sz="1200" kern="1200" dirty="0">
                <a:solidFill>
                  <a:schemeClr val="tx1"/>
                </a:solidFill>
                <a:latin typeface="+mn-lt"/>
                <a:ea typeface="+mn-ea"/>
                <a:cs typeface="+mn-cs"/>
              </a:rPr>
              <a:t>50. https://www.nature.com/articles/s41598-023-47690-9</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33</a:t>
            </a:fld>
            <a:endParaRPr lang="en-US" dirty="0"/>
          </a:p>
        </p:txBody>
      </p:sp>
    </p:spTree>
    <p:extLst>
      <p:ext uri="{BB962C8B-B14F-4D97-AF65-F5344CB8AC3E}">
        <p14:creationId xmlns:p14="http://schemas.microsoft.com/office/powerpoint/2010/main" val="2536967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51. https://news.ontario.ca/en/release/1000917/ontario-taking-additional-steps-to-protect-long-term-care-home-residents</a:t>
            </a:r>
          </a:p>
          <a:p>
            <a:r>
              <a:rPr lang="en-US" sz="1200" dirty="0"/>
              <a:t>52. https://www.ontario.ca/page/ministers-directive-long-term-care-home-covid-19-immunization-policy</a:t>
            </a:r>
          </a:p>
          <a:p>
            <a:r>
              <a:rPr lang="en-US" sz="1200" dirty="0"/>
              <a:t>53. https://data.ontario.ca/dataset/long-term-care-home-covid-19-data</a:t>
            </a:r>
          </a:p>
          <a:p>
            <a:r>
              <a:rPr lang="en-US" sz="1200" dirty="0"/>
              <a:t>54. https://www.publichealthontario.ca/-/media/Documents/S/24/staff-Influenza-immunization-coverage-hospital-ltc.pdf?rev=35122f95ad714f83af1ed2751d973ff0&amp;sc_lang=en</a:t>
            </a:r>
          </a:p>
          <a:p>
            <a:r>
              <a:rPr lang="en-US" sz="1200" dirty="0"/>
              <a:t>55. https://health-infobase.canada.ca/vaccination-coverage/key-populations/plans.html</a:t>
            </a:r>
          </a:p>
          <a:p>
            <a:r>
              <a:rPr lang="en-US" sz="1200" dirty="0"/>
              <a:t>56. </a:t>
            </a:r>
            <a:r>
              <a:rPr lang="en-US" sz="1200" baseline="0" dirty="0"/>
              <a:t>https://www.canada.ca/content/dam/phac-aspc/documents/services/immunization-vaccines/vaccination-coverage/seasonal-influenza-survey-results-2023-2024/full-report/full-report.pdf</a:t>
            </a: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35</a:t>
            </a:fld>
            <a:endParaRPr lang="en-US" dirty="0"/>
          </a:p>
        </p:txBody>
      </p:sp>
    </p:spTree>
    <p:extLst>
      <p:ext uri="{BB962C8B-B14F-4D97-AF65-F5344CB8AC3E}">
        <p14:creationId xmlns:p14="http://schemas.microsoft.com/office/powerpoint/2010/main" val="2982818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77. </a:t>
            </a:r>
            <a:r>
              <a:rPr lang="en-US" sz="1200" u="none" kern="1200" dirty="0">
                <a:solidFill>
                  <a:schemeClr val="tx1"/>
                </a:solidFill>
                <a:effectLst/>
                <a:latin typeface="+mn-lt"/>
                <a:ea typeface="+mn-ea"/>
                <a:cs typeface="+mn-cs"/>
              </a:rPr>
              <a:t>https://cihr-irsc.gc.ca/e/49806.html#a4</a:t>
            </a:r>
            <a:endParaRPr lang="en-CA" sz="120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36</a:t>
            </a:fld>
            <a:endParaRPr lang="en-US" dirty="0"/>
          </a:p>
        </p:txBody>
      </p:sp>
    </p:spTree>
    <p:extLst>
      <p:ext uri="{BB962C8B-B14F-4D97-AF65-F5344CB8AC3E}">
        <p14:creationId xmlns:p14="http://schemas.microsoft.com/office/powerpoint/2010/main" val="22973097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37</a:t>
            </a:fld>
            <a:endParaRPr lang="en-US" dirty="0"/>
          </a:p>
        </p:txBody>
      </p:sp>
    </p:spTree>
    <p:extLst>
      <p:ext uri="{BB962C8B-B14F-4D97-AF65-F5344CB8AC3E}">
        <p14:creationId xmlns:p14="http://schemas.microsoft.com/office/powerpoint/2010/main" val="3707587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38</a:t>
            </a:fld>
            <a:endParaRPr lang="en-US" dirty="0"/>
          </a:p>
        </p:txBody>
      </p:sp>
    </p:spTree>
    <p:extLst>
      <p:ext uri="{BB962C8B-B14F-4D97-AF65-F5344CB8AC3E}">
        <p14:creationId xmlns:p14="http://schemas.microsoft.com/office/powerpoint/2010/main" val="2580146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39</a:t>
            </a:fld>
            <a:endParaRPr lang="en-US" dirty="0"/>
          </a:p>
        </p:txBody>
      </p:sp>
    </p:spTree>
    <p:extLst>
      <p:ext uri="{BB962C8B-B14F-4D97-AF65-F5344CB8AC3E}">
        <p14:creationId xmlns:p14="http://schemas.microsoft.com/office/powerpoint/2010/main" val="14195343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73. https://academic.oup.com/jid/article/175/1/1/825903?login=true </a:t>
            </a:r>
          </a:p>
          <a:p>
            <a:r>
              <a:rPr lang="en-US" dirty="0"/>
              <a:t>74. https://www.thelancet.com/journals/lancet/article/PIIS0140-6736(99)05190-9/fulltext </a:t>
            </a:r>
          </a:p>
          <a:p>
            <a:r>
              <a:rPr lang="en-US" dirty="0"/>
              <a:t>75. https://www.bmj.com/content/333/7581/1241</a:t>
            </a:r>
          </a:p>
          <a:p>
            <a:r>
              <a:rPr lang="en-US" dirty="0"/>
              <a:t>76. https://pubmed.ncbi.nlm.nih.gov/19682118/</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40</a:t>
            </a:fld>
            <a:endParaRPr lang="en-US" dirty="0"/>
          </a:p>
        </p:txBody>
      </p:sp>
    </p:spTree>
    <p:extLst>
      <p:ext uri="{BB962C8B-B14F-4D97-AF65-F5344CB8AC3E}">
        <p14:creationId xmlns:p14="http://schemas.microsoft.com/office/powerpoint/2010/main" val="2692944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54. https://www.publichealthontario.ca/-/media/Documents/S/24/staff-Influenza-immunization-coverage-hospital-ltc.pdf?rev=35122f95ad714f83af1ed2751d973ff0&amp;sc_lang=en</a:t>
            </a: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41</a:t>
            </a:fld>
            <a:endParaRPr lang="en-US" dirty="0"/>
          </a:p>
        </p:txBody>
      </p:sp>
    </p:spTree>
    <p:extLst>
      <p:ext uri="{BB962C8B-B14F-4D97-AF65-F5344CB8AC3E}">
        <p14:creationId xmlns:p14="http://schemas.microsoft.com/office/powerpoint/2010/main" val="14121508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42</a:t>
            </a:fld>
            <a:endParaRPr lang="en-US" dirty="0"/>
          </a:p>
        </p:txBody>
      </p:sp>
    </p:spTree>
    <p:extLst>
      <p:ext uri="{BB962C8B-B14F-4D97-AF65-F5344CB8AC3E}">
        <p14:creationId xmlns:p14="http://schemas.microsoft.com/office/powerpoint/2010/main" val="4036816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57. Wellness Hub, unpublished data.</a:t>
            </a:r>
            <a:r>
              <a:rPr lang="en-US" sz="1200" kern="1200" baseline="0" dirty="0">
                <a:solidFill>
                  <a:schemeClr val="tx1"/>
                </a:solidFill>
                <a:effectLst/>
                <a:latin typeface="+mn-lt"/>
                <a:ea typeface="+mn-ea"/>
                <a:cs typeface="+mn-cs"/>
              </a:rPr>
              <a:t> OSF protocol: https://osf.io/pmur4/?view_only=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43</a:t>
            </a:fld>
            <a:endParaRPr lang="en-US" dirty="0"/>
          </a:p>
        </p:txBody>
      </p:sp>
    </p:spTree>
    <p:extLst>
      <p:ext uri="{BB962C8B-B14F-4D97-AF65-F5344CB8AC3E}">
        <p14:creationId xmlns:p14="http://schemas.microsoft.com/office/powerpoint/2010/main" val="27062079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58. </a:t>
            </a:r>
            <a:r>
              <a:rPr lang="en-CA"/>
              <a:t>https://www.oltca.com/about-long-term-care/the-data/</a:t>
            </a:r>
          </a:p>
          <a:p>
            <a:r>
              <a:rPr lang="en-CA"/>
              <a:t>59</a:t>
            </a:r>
            <a:r>
              <a:rPr lang="en-CA" dirty="0"/>
              <a:t>. https://www.publichealthontario.ca/-/media/Documents/nCoV/ltcrh/23/covid-19-influenza-rsv-outbreaks-ltcrhs.pdf</a:t>
            </a:r>
          </a:p>
          <a:p>
            <a:r>
              <a:rPr lang="en-CA" dirty="0"/>
              <a:t>60. https://www.ontario.ca/page/find-retirement-home#:~:text=Ontario%20is%20home%20to%20nearly%20780%20licensed%20retirement%20homes.</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44</a:t>
            </a:fld>
            <a:endParaRPr lang="en-US" dirty="0"/>
          </a:p>
        </p:txBody>
      </p:sp>
    </p:spTree>
    <p:extLst>
      <p:ext uri="{BB962C8B-B14F-4D97-AF65-F5344CB8AC3E}">
        <p14:creationId xmlns:p14="http://schemas.microsoft.com/office/powerpoint/2010/main" val="1917428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61. https://science.gc.ca/site/science/en/office-chief-science-advisor/initiatives-covid-19/long-term-care-and-covid-19</a:t>
            </a:r>
          </a:p>
          <a:p>
            <a:r>
              <a:rPr lang="en-US" sz="1200" dirty="0"/>
              <a:t>62. https://publichealth.jmir.org/2022/10/e34927</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45</a:t>
            </a:fld>
            <a:endParaRPr lang="en-US" dirty="0"/>
          </a:p>
        </p:txBody>
      </p:sp>
    </p:spTree>
    <p:extLst>
      <p:ext uri="{BB962C8B-B14F-4D97-AF65-F5344CB8AC3E}">
        <p14:creationId xmlns:p14="http://schemas.microsoft.com/office/powerpoint/2010/main" val="690290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63. </a:t>
            </a:r>
            <a:r>
              <a:rPr lang="en-US" sz="1200">
                <a:solidFill>
                  <a:schemeClr val="tx1"/>
                </a:solidFill>
              </a:rPr>
              <a:t>https://www.publichealthontario.ca/-/media/documents/ncov/ltcrh/2020/06/covid-19-prevention-management-ltcrh.pdf</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46</a:t>
            </a:fld>
            <a:endParaRPr lang="en-US" dirty="0"/>
          </a:p>
        </p:txBody>
      </p:sp>
    </p:spTree>
    <p:extLst>
      <p:ext uri="{BB962C8B-B14F-4D97-AF65-F5344CB8AC3E}">
        <p14:creationId xmlns:p14="http://schemas.microsoft.com/office/powerpoint/2010/main" val="2902029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52. https://www.ontario.ca/page/ministers-directive-long-term-care-home-covid-19-immunization-policy</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47</a:t>
            </a:fld>
            <a:endParaRPr lang="en-US" dirty="0"/>
          </a:p>
        </p:txBody>
      </p:sp>
    </p:spTree>
    <p:extLst>
      <p:ext uri="{BB962C8B-B14F-4D97-AF65-F5344CB8AC3E}">
        <p14:creationId xmlns:p14="http://schemas.microsoft.com/office/powerpoint/2010/main" val="4254567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64. https://www.canada.ca/en/public-health/services/diseases/2019-novel-coronavirus-infection/symptoms.html</a:t>
            </a:r>
          </a:p>
          <a:p>
            <a:r>
              <a:rPr lang="en-CA" sz="1200" dirty="0">
                <a:solidFill>
                  <a:schemeClr val="tx1"/>
                </a:solidFill>
              </a:rPr>
              <a:t>65. https://www.canada.ca/en/public-health/services/diseases/flu-influenza/prevention-risks.html</a:t>
            </a:r>
          </a:p>
          <a:p>
            <a:r>
              <a:rPr lang="en-CA" sz="1200" dirty="0">
                <a:solidFill>
                  <a:schemeClr val="tx1"/>
                </a:solidFill>
              </a:rPr>
              <a:t>66. https://pmc.ncbi.nlm.nih.gov/articles/PMC3414018/#R-2-35</a:t>
            </a:r>
          </a:p>
          <a:p>
            <a:r>
              <a:rPr lang="en-CA" sz="1200" dirty="0">
                <a:solidFill>
                  <a:schemeClr val="tx1"/>
                </a:solidFill>
              </a:rPr>
              <a:t>67. https://www.sciencedirect.com/science/article/abs/pii/S1525861006003331</a:t>
            </a:r>
          </a:p>
          <a:p>
            <a:r>
              <a:rPr lang="en-CA" sz="1200" dirty="0">
                <a:solidFill>
                  <a:schemeClr val="tx1"/>
                </a:solidFill>
              </a:rPr>
              <a:t>68. https://www.cambridge.org/core/journals/infection-control-and-hospital-epidemiology/article/abs/influenza-vaccination-levels-and-influenzalike-illness-in-longtermcare-facilities-for-elderly-people-in-niigata-japan-during-an-influenza-a-h3n2-epidemic/02C1BC48438C959F0816AD6BC246778E</a:t>
            </a:r>
          </a:p>
          <a:p>
            <a:r>
              <a:rPr lang="en-CA" sz="1200" dirty="0">
                <a:solidFill>
                  <a:schemeClr val="tx1"/>
                </a:solidFill>
              </a:rPr>
              <a:t>69. https://www.cmaj.ca/content/164/10/1413.short</a:t>
            </a:r>
            <a:endParaRPr lang="en-US" sz="1200" dirty="0">
              <a:solidFill>
                <a:schemeClr val="tx1"/>
              </a:solidFill>
            </a:endParaRPr>
          </a:p>
          <a:p>
            <a:r>
              <a:rPr lang="en-US" sz="1200" dirty="0">
                <a:solidFill>
                  <a:schemeClr val="tx1"/>
                </a:solidFill>
              </a:rPr>
              <a:t>70. https://pmc.ncbi.nlm.nih.gov/articles/PMC8053216/</a:t>
            </a:r>
          </a:p>
          <a:p>
            <a:r>
              <a:rPr lang="en-US" sz="1200" baseline="0" dirty="0">
                <a:solidFill>
                  <a:schemeClr val="tx1"/>
                </a:solidFill>
              </a:rPr>
              <a:t>71. https://pmc.ncbi.nlm.nih.gov/articles/PMC8603404/</a:t>
            </a:r>
            <a:endParaRPr lang="en-US" sz="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48</a:t>
            </a:fld>
            <a:endParaRPr lang="en-US" dirty="0"/>
          </a:p>
        </p:txBody>
      </p:sp>
    </p:spTree>
    <p:extLst>
      <p:ext uri="{BB962C8B-B14F-4D97-AF65-F5344CB8AC3E}">
        <p14:creationId xmlns:p14="http://schemas.microsoft.com/office/powerpoint/2010/main" val="944094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61. https://science.gc.ca/site/science/en/office-chief-science-advisor/initiatives-covid-19/long-term-care-and-covid-19</a:t>
            </a:r>
          </a:p>
          <a:p>
            <a:r>
              <a:rPr lang="en-US" sz="1200" dirty="0">
                <a:solidFill>
                  <a:schemeClr val="tx1"/>
                </a:solidFill>
              </a:rPr>
              <a:t>72. https://www.nejm.org/doi/pdf/10.1056/NEJMc2115674</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49</a:t>
            </a:fld>
            <a:endParaRPr lang="en-US" dirty="0"/>
          </a:p>
        </p:txBody>
      </p:sp>
    </p:spTree>
    <p:extLst>
      <p:ext uri="{BB962C8B-B14F-4D97-AF65-F5344CB8AC3E}">
        <p14:creationId xmlns:p14="http://schemas.microsoft.com/office/powerpoint/2010/main" val="12098718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50</a:t>
            </a:fld>
            <a:endParaRPr lang="en-US" dirty="0"/>
          </a:p>
        </p:txBody>
      </p:sp>
    </p:spTree>
    <p:extLst>
      <p:ext uri="{BB962C8B-B14F-4D97-AF65-F5344CB8AC3E}">
        <p14:creationId xmlns:p14="http://schemas.microsoft.com/office/powerpoint/2010/main" val="16967331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51</a:t>
            </a:fld>
            <a:endParaRPr lang="en-US" dirty="0"/>
          </a:p>
        </p:txBody>
      </p:sp>
    </p:spTree>
    <p:extLst>
      <p:ext uri="{BB962C8B-B14F-4D97-AF65-F5344CB8AC3E}">
        <p14:creationId xmlns:p14="http://schemas.microsoft.com/office/powerpoint/2010/main" val="1417757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rgbClr val="0060A0"/>
        </a:solidFill>
        <a:effectLst/>
      </p:bgPr>
    </p:bg>
    <p:spTree>
      <p:nvGrpSpPr>
        <p:cNvPr id="1" name=""/>
        <p:cNvGrpSpPr/>
        <p:nvPr/>
      </p:nvGrpSpPr>
      <p:grpSpPr>
        <a:xfrm>
          <a:off x="0" y="0"/>
          <a:ext cx="0" cy="0"/>
          <a:chOff x="0" y="0"/>
          <a:chExt cx="0" cy="0"/>
        </a:xfrm>
      </p:grpSpPr>
      <p:grpSp>
        <p:nvGrpSpPr>
          <p:cNvPr id="12" name="Group 11"/>
          <p:cNvGrpSpPr/>
          <p:nvPr userDrawn="1"/>
        </p:nvGrpSpPr>
        <p:grpSpPr>
          <a:xfrm>
            <a:off x="-1" y="-10633"/>
            <a:ext cx="9168064" cy="6880602"/>
            <a:chOff x="-13649" y="861341"/>
            <a:chExt cx="9168064" cy="6880602"/>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12343" r="12729"/>
            <a:stretch/>
          </p:blipFill>
          <p:spPr>
            <a:xfrm>
              <a:off x="-13649" y="861341"/>
              <a:ext cx="9165265" cy="6880602"/>
            </a:xfrm>
            <a:prstGeom prst="rect">
              <a:avLst/>
            </a:prstGeom>
          </p:spPr>
        </p:pic>
        <p:sp>
          <p:nvSpPr>
            <p:cNvPr id="4" name="Rectangle 3"/>
            <p:cNvSpPr/>
            <p:nvPr userDrawn="1"/>
          </p:nvSpPr>
          <p:spPr>
            <a:xfrm>
              <a:off x="-13648" y="861341"/>
              <a:ext cx="9168063" cy="6858000"/>
            </a:xfrm>
            <a:prstGeom prst="rect">
              <a:avLst/>
            </a:prstGeom>
            <a:solidFill>
              <a:srgbClr val="006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grpSp>
      <p:sp>
        <p:nvSpPr>
          <p:cNvPr id="2" name="Title 1"/>
          <p:cNvSpPr>
            <a:spLocks noGrp="1"/>
          </p:cNvSpPr>
          <p:nvPr>
            <p:ph type="ctrTitle" hasCustomPrompt="1"/>
          </p:nvPr>
        </p:nvSpPr>
        <p:spPr>
          <a:xfrm>
            <a:off x="685800" y="1122363"/>
            <a:ext cx="7772400" cy="2387600"/>
          </a:xfrm>
        </p:spPr>
        <p:txBody>
          <a:bodyPr anchor="b">
            <a:normAutofit/>
          </a:bodyPr>
          <a:lstStyle>
            <a:lvl1pPr algn="ctr">
              <a:defRPr sz="5000">
                <a:solidFill>
                  <a:schemeClr val="bg1"/>
                </a:solidFill>
                <a:latin typeface="MarkPro" panose="020B0504020101010102" pitchFamily="34" charset="77"/>
                <a:cs typeface="Arial" panose="020B0604020202020204" pitchFamily="34" charset="0"/>
              </a:defRPr>
            </a:lvl1pPr>
          </a:lstStyle>
          <a:p>
            <a:r>
              <a:rPr lang="en-US" dirty="0"/>
              <a:t>DOCUMENT TITLE</a:t>
            </a:r>
          </a:p>
        </p:txBody>
      </p:sp>
      <p:sp>
        <p:nvSpPr>
          <p:cNvPr id="3" name="Subtitle 2"/>
          <p:cNvSpPr>
            <a:spLocks noGrp="1"/>
          </p:cNvSpPr>
          <p:nvPr>
            <p:ph type="subTitle" idx="1" hasCustomPrompt="1"/>
          </p:nvPr>
        </p:nvSpPr>
        <p:spPr>
          <a:xfrm>
            <a:off x="685800" y="3602038"/>
            <a:ext cx="7772400" cy="1655762"/>
          </a:xfrm>
        </p:spPr>
        <p:txBody>
          <a:bodyPr>
            <a:normAutofit/>
          </a:bodyPr>
          <a:lstStyle>
            <a:lvl1pPr marL="0" indent="0" algn="ctr">
              <a:buNone/>
              <a:defRPr sz="2400">
                <a:solidFill>
                  <a:schemeClr val="bg1"/>
                </a:solidFill>
                <a:latin typeface="MarkPro" panose="020B0504020101010102" pitchFamily="34"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Document subtitle</a:t>
            </a:r>
          </a:p>
        </p:txBody>
      </p:sp>
      <p:pic>
        <p:nvPicPr>
          <p:cNvPr id="13" name="Picture 12">
            <a:extLst>
              <a:ext uri="{FF2B5EF4-FFF2-40B4-BE49-F238E27FC236}">
                <a16:creationId xmlns:a16="http://schemas.microsoft.com/office/drawing/2014/main" id="{0E75261C-F1E4-527A-3CF6-5441A967B3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10497" y="304800"/>
            <a:ext cx="2249170" cy="533400"/>
          </a:xfrm>
          <a:prstGeom prst="rect">
            <a:avLst/>
          </a:prstGeom>
        </p:spPr>
      </p:pic>
      <p:pic>
        <p:nvPicPr>
          <p:cNvPr id="14" name="Picture 13">
            <a:extLst>
              <a:ext uri="{FF2B5EF4-FFF2-40B4-BE49-F238E27FC236}">
                <a16:creationId xmlns:a16="http://schemas.microsoft.com/office/drawing/2014/main" id="{19B8AACC-E227-FDA4-8FD3-0092181444D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3003" y="6282776"/>
            <a:ext cx="1333397" cy="286657"/>
          </a:xfrm>
          <a:prstGeom prst="rect">
            <a:avLst/>
          </a:prstGeom>
        </p:spPr>
      </p:pic>
    </p:spTree>
    <p:extLst>
      <p:ext uri="{BB962C8B-B14F-4D97-AF65-F5344CB8AC3E}">
        <p14:creationId xmlns:p14="http://schemas.microsoft.com/office/powerpoint/2010/main" val="213062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pPr>
              <a:defRPr/>
            </a:pPr>
            <a:fld id="{12151195-CB88-47CD-A2D2-9E9D2500EAB2}" type="slidenum">
              <a:rPr lang="en-US" smtClean="0"/>
              <a:pPr>
                <a:defRPr/>
              </a:pPr>
              <a:t>‹#›</a:t>
            </a:fld>
            <a:endParaRPr lang="en-US" dirty="0"/>
          </a:p>
        </p:txBody>
      </p:sp>
    </p:spTree>
    <p:extLst>
      <p:ext uri="{BB962C8B-B14F-4D97-AF65-F5344CB8AC3E}">
        <p14:creationId xmlns:p14="http://schemas.microsoft.com/office/powerpoint/2010/main" val="2440865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Slide title</a:t>
            </a:r>
          </a:p>
        </p:txBody>
      </p:sp>
      <p:sp>
        <p:nvSpPr>
          <p:cNvPr id="3" name="Content Placeholder 2"/>
          <p:cNvSpPr>
            <a:spLocks noGrp="1"/>
          </p:cNvSpPr>
          <p:nvPr>
            <p:ph idx="1"/>
          </p:nvPr>
        </p:nvSpPr>
        <p:spPr>
          <a:xfrm>
            <a:off x="628649" y="2134375"/>
            <a:ext cx="7886700" cy="3723937"/>
          </a:xfrm>
        </p:spPr>
        <p:txBody>
          <a:bodyPr>
            <a:normAutofit/>
          </a:bodyPr>
          <a:lstStyle>
            <a:lvl1pPr marL="0" indent="0">
              <a:buNone/>
              <a:defRPr sz="2000"/>
            </a:lvl1pPr>
          </a:lstStyle>
          <a:p>
            <a:pPr lvl="0"/>
            <a:r>
              <a:rPr lang="en-US"/>
              <a:t>Edit Master text styles</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pic>
        <p:nvPicPr>
          <p:cNvPr id="7" name="Picture 6">
            <a:extLst>
              <a:ext uri="{FF2B5EF4-FFF2-40B4-BE49-F238E27FC236}">
                <a16:creationId xmlns:a16="http://schemas.microsoft.com/office/drawing/2014/main" id="{C2622B5C-2B26-4346-984F-ECE70EE15711}"/>
              </a:ext>
            </a:extLst>
          </p:cNvPr>
          <p:cNvPicPr>
            <a:picLocks noChangeAspect="1"/>
          </p:cNvPicPr>
          <p:nvPr userDrawn="1"/>
        </p:nvPicPr>
        <p:blipFill>
          <a:blip r:embed="rId2"/>
          <a:stretch>
            <a:fillRect/>
          </a:stretch>
        </p:blipFill>
        <p:spPr>
          <a:xfrm>
            <a:off x="7292094" y="194560"/>
            <a:ext cx="1518261" cy="291643"/>
          </a:xfrm>
          <a:prstGeom prst="rect">
            <a:avLst/>
          </a:prstGeom>
        </p:spPr>
      </p:pic>
      <p:pic>
        <p:nvPicPr>
          <p:cNvPr id="9" name="Graphic 8">
            <a:extLst>
              <a:ext uri="{FF2B5EF4-FFF2-40B4-BE49-F238E27FC236}">
                <a16:creationId xmlns:a16="http://schemas.microsoft.com/office/drawing/2014/main" id="{FEAA1537-0D59-F7B6-9198-58DE9AD52D5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10" name="Picture 9">
            <a:extLst>
              <a:ext uri="{FF2B5EF4-FFF2-40B4-BE49-F238E27FC236}">
                <a16:creationId xmlns:a16="http://schemas.microsoft.com/office/drawing/2014/main" id="{481D5270-ECD7-655E-C919-DEA7C5DE8269}"/>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2" name="Straight Connector 11">
            <a:extLst>
              <a:ext uri="{FF2B5EF4-FFF2-40B4-BE49-F238E27FC236}">
                <a16:creationId xmlns:a16="http://schemas.microsoft.com/office/drawing/2014/main" id="{FBCC2EFC-26DF-9B7A-F766-5C8E6CC00724}"/>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65F5177-2C4A-CB67-73DC-27280DA83DF0}"/>
              </a:ext>
            </a:extLst>
          </p:cNvPr>
          <p:cNvPicPr>
            <a:picLocks noChangeAspect="1"/>
          </p:cNvPicPr>
          <p:nvPr userDrawn="1"/>
        </p:nvPicPr>
        <p:blipFill rotWithShape="1">
          <a:blip r:embed="rId5"/>
          <a:srcRect l="3448" t="65983" r="11871"/>
          <a:stretch/>
        </p:blipFill>
        <p:spPr>
          <a:xfrm>
            <a:off x="-1629" y="0"/>
            <a:ext cx="3670532" cy="623950"/>
          </a:xfrm>
          <a:prstGeom prst="rect">
            <a:avLst/>
          </a:prstGeom>
        </p:spPr>
      </p:pic>
      <p:cxnSp>
        <p:nvCxnSpPr>
          <p:cNvPr id="13" name="Straight Connector 12">
            <a:extLst>
              <a:ext uri="{FF2B5EF4-FFF2-40B4-BE49-F238E27FC236}">
                <a16:creationId xmlns:a16="http://schemas.microsoft.com/office/drawing/2014/main" id="{40CC8FAC-37C3-AAF5-75D5-B9AE33307356}"/>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712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306"/>
            <a:ext cx="7886700" cy="769069"/>
          </a:xfrm>
        </p:spPr>
        <p:txBody>
          <a:bodyPr/>
          <a:lstStyle/>
          <a:p>
            <a:r>
              <a:rPr lang="en-US"/>
              <a:t>Click to edit Master title style</a:t>
            </a:r>
          </a:p>
        </p:txBody>
      </p:sp>
      <p:sp>
        <p:nvSpPr>
          <p:cNvPr id="3" name="Content Placeholder 2"/>
          <p:cNvSpPr>
            <a:spLocks noGrp="1"/>
          </p:cNvSpPr>
          <p:nvPr>
            <p:ph sz="half" idx="1"/>
          </p:nvPr>
        </p:nvSpPr>
        <p:spPr>
          <a:xfrm>
            <a:off x="457200" y="2438400"/>
            <a:ext cx="4038600" cy="36877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4038600" cy="36877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22D2F8A-1BFD-4DA6-BB38-27F66A131E66}" type="slidenum">
              <a:rPr lang="en-US" smtClean="0"/>
              <a:pPr/>
              <a:t>‹#›</a:t>
            </a:fld>
            <a:endParaRPr lang="en-US" dirty="0"/>
          </a:p>
        </p:txBody>
      </p:sp>
    </p:spTree>
    <p:extLst>
      <p:ext uri="{BB962C8B-B14F-4D97-AF65-F5344CB8AC3E}">
        <p14:creationId xmlns:p14="http://schemas.microsoft.com/office/powerpoint/2010/main" val="130510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306"/>
            <a:ext cx="7886700" cy="769069"/>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2304182"/>
            <a:ext cx="4040188"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3027679"/>
            <a:ext cx="4040188" cy="3098483"/>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04182"/>
            <a:ext cx="4041775"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3027679"/>
            <a:ext cx="4041775" cy="3098483"/>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22D2F8A-1BFD-4DA6-BB38-27F66A131E66}" type="slidenum">
              <a:rPr lang="en-US" smtClean="0"/>
              <a:pPr/>
              <a:t>‹#›</a:t>
            </a:fld>
            <a:endParaRPr lang="en-US" dirty="0"/>
          </a:p>
        </p:txBody>
      </p:sp>
    </p:spTree>
    <p:extLst>
      <p:ext uri="{BB962C8B-B14F-4D97-AF65-F5344CB8AC3E}">
        <p14:creationId xmlns:p14="http://schemas.microsoft.com/office/powerpoint/2010/main" val="12268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pic>
        <p:nvPicPr>
          <p:cNvPr id="7" name="Picture 6">
            <a:extLst>
              <a:ext uri="{FF2B5EF4-FFF2-40B4-BE49-F238E27FC236}">
                <a16:creationId xmlns:a16="http://schemas.microsoft.com/office/drawing/2014/main" id="{16E9B716-5E48-B54F-9981-A410EE5C88F1}"/>
              </a:ext>
            </a:extLst>
          </p:cNvPr>
          <p:cNvPicPr>
            <a:picLocks noChangeAspect="1"/>
          </p:cNvPicPr>
          <p:nvPr userDrawn="1"/>
        </p:nvPicPr>
        <p:blipFill>
          <a:blip r:embed="rId2"/>
          <a:stretch>
            <a:fillRect/>
          </a:stretch>
        </p:blipFill>
        <p:spPr>
          <a:xfrm>
            <a:off x="7292094" y="194560"/>
            <a:ext cx="1518261" cy="291643"/>
          </a:xfrm>
          <a:prstGeom prst="rect">
            <a:avLst/>
          </a:prstGeom>
        </p:spPr>
      </p:pic>
      <p:pic>
        <p:nvPicPr>
          <p:cNvPr id="4" name="Graphic 3">
            <a:extLst>
              <a:ext uri="{FF2B5EF4-FFF2-40B4-BE49-F238E27FC236}">
                <a16:creationId xmlns:a16="http://schemas.microsoft.com/office/drawing/2014/main" id="{3B324F27-0478-CDDE-7921-6BE3C046495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5" name="Picture 4">
            <a:extLst>
              <a:ext uri="{FF2B5EF4-FFF2-40B4-BE49-F238E27FC236}">
                <a16:creationId xmlns:a16="http://schemas.microsoft.com/office/drawing/2014/main" id="{9D31B5FA-E5AA-888E-6EBE-FAD98CCFE77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0" name="Straight Connector 9">
            <a:extLst>
              <a:ext uri="{FF2B5EF4-FFF2-40B4-BE49-F238E27FC236}">
                <a16:creationId xmlns:a16="http://schemas.microsoft.com/office/drawing/2014/main" id="{659E43A4-EB95-9D92-CD2C-10A9E2F8FFB0}"/>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F7D8DE9-785D-8D47-5865-22608773044E}"/>
              </a:ext>
            </a:extLst>
          </p:cNvPr>
          <p:cNvPicPr>
            <a:picLocks noChangeAspect="1"/>
          </p:cNvPicPr>
          <p:nvPr userDrawn="1"/>
        </p:nvPicPr>
        <p:blipFill rotWithShape="1">
          <a:blip r:embed="rId5"/>
          <a:srcRect l="3448" t="65983" r="11871"/>
          <a:stretch/>
        </p:blipFill>
        <p:spPr>
          <a:xfrm>
            <a:off x="-1629" y="0"/>
            <a:ext cx="3670532" cy="623950"/>
          </a:xfrm>
          <a:prstGeom prst="rect">
            <a:avLst/>
          </a:prstGeom>
        </p:spPr>
      </p:pic>
      <p:cxnSp>
        <p:nvCxnSpPr>
          <p:cNvPr id="11" name="Straight Connector 10">
            <a:extLst>
              <a:ext uri="{FF2B5EF4-FFF2-40B4-BE49-F238E27FC236}">
                <a16:creationId xmlns:a16="http://schemas.microsoft.com/office/drawing/2014/main" id="{B7FD8077-7F4B-2703-728C-5A6FD9B53CA3}"/>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837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2DE265-3944-3CD2-E9B4-CD74CA5186A7}"/>
              </a:ext>
            </a:extLst>
          </p:cNvPr>
          <p:cNvPicPr>
            <a:picLocks noChangeAspect="1"/>
          </p:cNvPicPr>
          <p:nvPr userDrawn="1"/>
        </p:nvPicPr>
        <p:blipFill rotWithShape="1">
          <a:blip r:embed="rId2"/>
          <a:srcRect l="3448" t="65983" r="11871"/>
          <a:stretch/>
        </p:blipFill>
        <p:spPr>
          <a:xfrm>
            <a:off x="-1629" y="0"/>
            <a:ext cx="3670532" cy="623950"/>
          </a:xfrm>
          <a:prstGeom prst="rect">
            <a:avLst/>
          </a:prstGeom>
        </p:spPr>
      </p:pic>
      <p:sp>
        <p:nvSpPr>
          <p:cNvPr id="2" name="Rectangle 1">
            <a:extLst>
              <a:ext uri="{FF2B5EF4-FFF2-40B4-BE49-F238E27FC236}">
                <a16:creationId xmlns:a16="http://schemas.microsoft.com/office/drawing/2014/main" id="{526CB532-7A85-4CAC-238E-CE657B76688B}"/>
              </a:ext>
            </a:extLst>
          </p:cNvPr>
          <p:cNvSpPr/>
          <p:nvPr userDrawn="1"/>
        </p:nvSpPr>
        <p:spPr>
          <a:xfrm>
            <a:off x="-11152" y="609600"/>
            <a:ext cx="9166303" cy="5715000"/>
          </a:xfrm>
          <a:prstGeom prst="rect">
            <a:avLst/>
          </a:prstGeom>
          <a:solidFill>
            <a:srgbClr val="000D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3" name="Graphic 2">
            <a:extLst>
              <a:ext uri="{FF2B5EF4-FFF2-40B4-BE49-F238E27FC236}">
                <a16:creationId xmlns:a16="http://schemas.microsoft.com/office/drawing/2014/main" id="{1AAA3C07-E824-67F9-A7B2-03EFBDC2CD8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4" name="Picture 3">
            <a:extLst>
              <a:ext uri="{FF2B5EF4-FFF2-40B4-BE49-F238E27FC236}">
                <a16:creationId xmlns:a16="http://schemas.microsoft.com/office/drawing/2014/main" id="{16951094-D322-0113-38C7-04B83FFFD22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sp>
        <p:nvSpPr>
          <p:cNvPr id="6" name="Title 1">
            <a:extLst>
              <a:ext uri="{FF2B5EF4-FFF2-40B4-BE49-F238E27FC236}">
                <a16:creationId xmlns:a16="http://schemas.microsoft.com/office/drawing/2014/main" id="{820BFF3C-26EA-4709-9EA8-18545D70849C}"/>
              </a:ext>
            </a:extLst>
          </p:cNvPr>
          <p:cNvSpPr>
            <a:spLocks noGrp="1"/>
          </p:cNvSpPr>
          <p:nvPr>
            <p:ph type="ctrTitle"/>
          </p:nvPr>
        </p:nvSpPr>
        <p:spPr>
          <a:xfrm>
            <a:off x="533399" y="2952258"/>
            <a:ext cx="8077200" cy="953485"/>
          </a:xfrm>
        </p:spPr>
        <p:txBody>
          <a:bodyPr anchor="ctr"/>
          <a:lstStyle>
            <a:lvl1pPr algn="ctr">
              <a:lnSpc>
                <a:spcPct val="100000"/>
              </a:lnSpc>
              <a:defRPr>
                <a:solidFill>
                  <a:schemeClr val="bg1"/>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FE3859BB-83FE-A6AD-CFAC-19462D16715C}"/>
              </a:ext>
            </a:extLst>
          </p:cNvPr>
          <p:cNvSpPr>
            <a:spLocks noGrp="1"/>
          </p:cNvSpPr>
          <p:nvPr>
            <p:ph type="sldNum" sz="quarter" idx="12"/>
          </p:nvPr>
        </p:nvSpPr>
        <p:spPr>
          <a:xfrm>
            <a:off x="6457950" y="6356351"/>
            <a:ext cx="2057400" cy="365125"/>
          </a:xfrm>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spTree>
    <p:extLst>
      <p:ext uri="{BB962C8B-B14F-4D97-AF65-F5344CB8AC3E}">
        <p14:creationId xmlns:p14="http://schemas.microsoft.com/office/powerpoint/2010/main" val="1169463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2E7C61-99E5-F9CD-2E01-3BD8DE8C3936}"/>
              </a:ext>
            </a:extLst>
          </p:cNvPr>
          <p:cNvPicPr>
            <a:picLocks noChangeAspect="1"/>
          </p:cNvPicPr>
          <p:nvPr userDrawn="1"/>
        </p:nvPicPr>
        <p:blipFill rotWithShape="1">
          <a:blip r:embed="rId9"/>
          <a:srcRect l="3448" t="65983" r="11871"/>
          <a:stretch/>
        </p:blipFill>
        <p:spPr>
          <a:xfrm>
            <a:off x="-1629" y="0"/>
            <a:ext cx="3670532" cy="623950"/>
          </a:xfrm>
          <a:prstGeom prst="rect">
            <a:avLst/>
          </a:prstGeom>
        </p:spPr>
      </p:pic>
      <p:sp>
        <p:nvSpPr>
          <p:cNvPr id="2" name="Title Placeholder 1"/>
          <p:cNvSpPr>
            <a:spLocks noGrp="1"/>
          </p:cNvSpPr>
          <p:nvPr>
            <p:ph type="title"/>
          </p:nvPr>
        </p:nvSpPr>
        <p:spPr>
          <a:xfrm>
            <a:off x="628649" y="1365306"/>
            <a:ext cx="7886700" cy="769069"/>
          </a:xfrm>
          <a:prstGeom prst="rect">
            <a:avLst/>
          </a:prstGeom>
        </p:spPr>
        <p:txBody>
          <a:bodyPr vert="horz" lIns="91440" tIns="45720" rIns="91440" bIns="45720" rtlCol="0" anchor="ctr">
            <a:normAutofit/>
          </a:bodyPr>
          <a:lstStyle/>
          <a:p>
            <a:r>
              <a:rPr lang="en-US" dirty="0"/>
              <a:t>Slide title</a:t>
            </a:r>
          </a:p>
        </p:txBody>
      </p:sp>
      <p:sp>
        <p:nvSpPr>
          <p:cNvPr id="3" name="Text Placeholder 2"/>
          <p:cNvSpPr>
            <a:spLocks noGrp="1"/>
          </p:cNvSpPr>
          <p:nvPr>
            <p:ph type="body" idx="1"/>
          </p:nvPr>
        </p:nvSpPr>
        <p:spPr>
          <a:xfrm>
            <a:off x="628650" y="2497872"/>
            <a:ext cx="7886700" cy="37239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06F41-20F3-7F42-8B27-3B37AD6D179A}" type="slidenum">
              <a:rPr lang="en-US" smtClean="0"/>
              <a:t>‹#›</a:t>
            </a:fld>
            <a:endParaRPr lang="en-US" dirty="0"/>
          </a:p>
        </p:txBody>
      </p:sp>
      <p:pic>
        <p:nvPicPr>
          <p:cNvPr id="4" name="Graphic 3">
            <a:extLst>
              <a:ext uri="{FF2B5EF4-FFF2-40B4-BE49-F238E27FC236}">
                <a16:creationId xmlns:a16="http://schemas.microsoft.com/office/drawing/2014/main" id="{858940FC-B1C7-B74B-A94C-5F546DCBE45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7162800" y="196956"/>
            <a:ext cx="1607699" cy="326989"/>
          </a:xfrm>
          <a:prstGeom prst="rect">
            <a:avLst/>
          </a:prstGeom>
        </p:spPr>
      </p:pic>
      <p:pic>
        <p:nvPicPr>
          <p:cNvPr id="10" name="Picture 9">
            <a:extLst>
              <a:ext uri="{FF2B5EF4-FFF2-40B4-BE49-F238E27FC236}">
                <a16:creationId xmlns:a16="http://schemas.microsoft.com/office/drawing/2014/main" id="{B5EB0CB4-4BCD-DDEC-2CAD-C4F5D0770E47}"/>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2" name="Straight Connector 11">
            <a:extLst>
              <a:ext uri="{FF2B5EF4-FFF2-40B4-BE49-F238E27FC236}">
                <a16:creationId xmlns:a16="http://schemas.microsoft.com/office/drawing/2014/main" id="{565A242C-0C6F-E931-664B-9163EA38AB99}"/>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21AB396-0989-8BE6-21F8-908669438391}"/>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04126"/>
      </p:ext>
    </p:extLst>
  </p:cSld>
  <p:clrMap bg1="lt1" tx1="dk1" bg2="lt2" tx2="dk2" accent1="accent1" accent2="accent2" accent3="accent3" accent4="accent4" accent5="accent5" accent6="accent6" hlink="hlink" folHlink="folHlink"/>
  <p:sldLayoutIdLst>
    <p:sldLayoutId id="2147483703" r:id="rId1"/>
    <p:sldLayoutId id="2147483698" r:id="rId2"/>
    <p:sldLayoutId id="2147483699" r:id="rId3"/>
    <p:sldLayoutId id="2147483700" r:id="rId4"/>
    <p:sldLayoutId id="2147483701" r:id="rId5"/>
    <p:sldLayoutId id="2147483702" r:id="rId6"/>
    <p:sldLayoutId id="2147483704" r:id="rId7"/>
  </p:sldLayoutIdLst>
  <p:hf hdr="0" dt="0"/>
  <p:txStyles>
    <p:titleStyle>
      <a:lvl1pPr algn="l" defTabSz="914400" rtl="0" eaLnBrk="1" latinLnBrk="0" hangingPunct="1">
        <a:lnSpc>
          <a:spcPct val="90000"/>
        </a:lnSpc>
        <a:spcBef>
          <a:spcPct val="0"/>
        </a:spcBef>
        <a:buNone/>
        <a:defRPr sz="3000" b="1" kern="1200">
          <a:solidFill>
            <a:schemeClr val="tx1"/>
          </a:solidFill>
          <a:latin typeface="MarkPro" panose="020B0504020101010102" pitchFamily="34"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12.sv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png"/><Relationship Id="rId5" Type="http://schemas.openxmlformats.org/officeDocument/2006/relationships/image" Target="../media/image16.emf"/><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image" Target="../media/image19.sv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8.png"/><Relationship Id="rId5" Type="http://schemas.openxmlformats.org/officeDocument/2006/relationships/image" Target="../media/image20.png"/><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slideLayout" Target="../slideLayouts/slideLayout2.xml"/><Relationship Id="rId7" Type="http://schemas.openxmlformats.org/officeDocument/2006/relationships/image" Target="../media/image23.emf"/><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2.emf"/><Relationship Id="rId5" Type="http://schemas.openxmlformats.org/officeDocument/2006/relationships/image" Target="../media/image21.emf"/><Relationship Id="rId10" Type="http://schemas.openxmlformats.org/officeDocument/2006/relationships/image" Target="../media/image8.png"/><Relationship Id="rId4" Type="http://schemas.openxmlformats.org/officeDocument/2006/relationships/notesSlide" Target="../notesSlides/notesSlide10.xml"/><Relationship Id="rId9" Type="http://schemas.openxmlformats.org/officeDocument/2006/relationships/image" Target="../media/image25.e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8.png"/><Relationship Id="rId5" Type="http://schemas.openxmlformats.org/officeDocument/2006/relationships/image" Target="../media/image26.jpeg"/><Relationship Id="rId4"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8.png"/><Relationship Id="rId5" Type="http://schemas.openxmlformats.org/officeDocument/2006/relationships/image" Target="../media/image27.emf"/><Relationship Id="rId4"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8.png"/><Relationship Id="rId5" Type="http://schemas.openxmlformats.org/officeDocument/2006/relationships/image" Target="../media/image28.emf"/><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8.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8.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31.jpe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0.jpeg"/><Relationship Id="rId5" Type="http://schemas.openxmlformats.org/officeDocument/2006/relationships/image" Target="../media/image29.svg"/><Relationship Id="rId4"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1.emf"/><Relationship Id="rId5" Type="http://schemas.openxmlformats.org/officeDocument/2006/relationships/image" Target="../media/image29.svg"/><Relationship Id="rId4"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9.svg"/><Relationship Id="rId5" Type="http://schemas.openxmlformats.org/officeDocument/2006/relationships/image" Target="../media/image32.emf"/><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8.png"/><Relationship Id="rId5" Type="http://schemas.openxmlformats.org/officeDocument/2006/relationships/image" Target="../media/image29.svg"/><Relationship Id="rId4"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8.png"/><Relationship Id="rId5" Type="http://schemas.openxmlformats.org/officeDocument/2006/relationships/image" Target="../media/image33.jpe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8.png"/><Relationship Id="rId5" Type="http://schemas.openxmlformats.org/officeDocument/2006/relationships/image" Target="../media/image34.svg"/><Relationship Id="rId4"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8.png"/><Relationship Id="rId4"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8.png"/><Relationship Id="rId5" Type="http://schemas.openxmlformats.org/officeDocument/2006/relationships/image" Target="../media/image34.svg"/><Relationship Id="rId4"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8.png"/><Relationship Id="rId4"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8.png"/><Relationship Id="rId5" Type="http://schemas.openxmlformats.org/officeDocument/2006/relationships/image" Target="../media/image36.png"/><Relationship Id="rId4"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8.png"/><Relationship Id="rId4"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8.png"/><Relationship Id="rId4"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8.png"/><Relationship Id="rId4"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8.png"/><Relationship Id="rId4"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8.png"/><Relationship Id="rId5" Type="http://schemas.openxmlformats.org/officeDocument/2006/relationships/image" Target="../media/image37.png"/><Relationship Id="rId4"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8.png"/><Relationship Id="rId4"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8.png"/><Relationship Id="rId4" Type="http://schemas.openxmlformats.org/officeDocument/2006/relationships/notesSlide" Target="../notesSlides/notesSlide3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8.png"/><Relationship Id="rId5" Type="http://schemas.openxmlformats.org/officeDocument/2006/relationships/image" Target="../media/image38.png"/><Relationship Id="rId4"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8.png"/><Relationship Id="rId5" Type="http://schemas.openxmlformats.org/officeDocument/2006/relationships/image" Target="../media/image39.emf"/><Relationship Id="rId4" Type="http://schemas.openxmlformats.org/officeDocument/2006/relationships/notesSlide" Target="../notesSlides/notesSlide3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m4a"/><Relationship Id="rId1" Type="http://schemas.microsoft.com/office/2007/relationships/media" Target="../media/media46.m4a"/><Relationship Id="rId5" Type="http://schemas.openxmlformats.org/officeDocument/2006/relationships/image" Target="../media/image8.png"/><Relationship Id="rId4"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8.png"/><Relationship Id="rId4" Type="http://schemas.openxmlformats.org/officeDocument/2006/relationships/notesSlide" Target="../notesSlides/notesSlide4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5" Type="http://schemas.openxmlformats.org/officeDocument/2006/relationships/image" Target="../media/image8.png"/><Relationship Id="rId4"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9.m4a"/><Relationship Id="rId1" Type="http://schemas.microsoft.com/office/2007/relationships/media" Target="../media/media49.m4a"/><Relationship Id="rId5" Type="http://schemas.openxmlformats.org/officeDocument/2006/relationships/image" Target="../media/image8.png"/><Relationship Id="rId4"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m4a"/><Relationship Id="rId1" Type="http://schemas.microsoft.com/office/2007/relationships/media" Target="../media/media50.m4a"/><Relationship Id="rId5" Type="http://schemas.openxmlformats.org/officeDocument/2006/relationships/image" Target="../media/image8.png"/><Relationship Id="rId4"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1.m4a"/><Relationship Id="rId1" Type="http://schemas.microsoft.com/office/2007/relationships/media" Target="../media/media51.m4a"/><Relationship Id="rId5" Type="http://schemas.openxmlformats.org/officeDocument/2006/relationships/image" Target="../media/image8.png"/><Relationship Id="rId4"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D47C97-227F-DA4C-CA6B-30F24E3BD726}"/>
              </a:ext>
            </a:extLst>
          </p:cNvPr>
          <p:cNvSpPr>
            <a:spLocks noGrp="1"/>
          </p:cNvSpPr>
          <p:nvPr>
            <p:ph type="ctrTitle"/>
          </p:nvPr>
        </p:nvSpPr>
        <p:spPr>
          <a:xfrm>
            <a:off x="685800" y="2235200"/>
            <a:ext cx="7772400" cy="2387600"/>
          </a:xfrm>
        </p:spPr>
        <p:txBody>
          <a:bodyPr anchor="ctr"/>
          <a:lstStyle/>
          <a:p>
            <a:r>
              <a:rPr lang="en-US" dirty="0">
                <a:latin typeface="MarkPro" panose="020B0504020101010102" pitchFamily="34" charset="77"/>
              </a:rPr>
              <a:t>Module 3: Vaccines and their Importance</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1026" y="6096000"/>
            <a:ext cx="2901948" cy="713294"/>
          </a:xfrm>
          <a:prstGeom prst="rect">
            <a:avLst/>
          </a:prstGeom>
        </p:spPr>
      </p:pic>
    </p:spTree>
    <p:extLst>
      <p:ext uri="{BB962C8B-B14F-4D97-AF65-F5344CB8AC3E}">
        <p14:creationId xmlns:p14="http://schemas.microsoft.com/office/powerpoint/2010/main" val="979775512"/>
      </p:ext>
    </p:extLst>
  </p:cSld>
  <p:clrMapOvr>
    <a:masterClrMapping/>
  </p:clrMapOvr>
  <mc:AlternateContent xmlns:mc="http://schemas.openxmlformats.org/markup-compatibility/2006" xmlns:p14="http://schemas.microsoft.com/office/powerpoint/2010/main">
    <mc:Choice Requires="p14">
      <p:transition spd="slow" p14:dur="2000" advTm="6511"/>
    </mc:Choice>
    <mc:Fallback xmlns="">
      <p:transition spd="slow" advTm="6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952257"/>
            <a:ext cx="8077200" cy="953485"/>
          </a:xfrm>
        </p:spPr>
        <p:txBody>
          <a:bodyPr>
            <a:normAutofit fontScale="90000"/>
          </a:bodyPr>
          <a:lstStyle/>
          <a:p>
            <a:r>
              <a:rPr lang="en-US" dirty="0">
                <a:latin typeface="MarkPro" panose="020B0504020101010102" pitchFamily="34" charset="77"/>
              </a:rPr>
              <a:t>Development </a:t>
            </a:r>
            <a:r>
              <a:rPr lang="en-US" dirty="0"/>
              <a:t>of Vaccines and Monitoring Vaccine Safety in Canada</a:t>
            </a:r>
            <a:endParaRPr lang="en-US" dirty="0">
              <a:latin typeface="MarkPro" panose="020B0504020101010102" pitchFamily="34" charset="77"/>
            </a:endParaRPr>
          </a:p>
        </p:txBody>
      </p:sp>
      <p:sp>
        <p:nvSpPr>
          <p:cNvPr id="3" name="Slide Number Placeholder 2"/>
          <p:cNvSpPr>
            <a:spLocks noGrp="1"/>
          </p:cNvSpPr>
          <p:nvPr>
            <p:ph type="sldNum" sz="quarter" idx="12"/>
          </p:nvPr>
        </p:nvSpPr>
        <p:spPr/>
        <p:txBody>
          <a:bodyPr/>
          <a:lstStyle/>
          <a:p>
            <a:fld id="{05606F41-20F3-7F42-8B27-3B37AD6D179A}" type="slidenum">
              <a:rPr lang="en-US" smtClean="0"/>
              <a:pPr/>
              <a:t>2</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20507047"/>
      </p:ext>
    </p:extLst>
  </p:cSld>
  <p:clrMapOvr>
    <a:masterClrMapping/>
  </p:clrMapOvr>
  <mc:AlternateContent xmlns:mc="http://schemas.openxmlformats.org/markup-compatibility/2006" xmlns:p14="http://schemas.microsoft.com/office/powerpoint/2010/main">
    <mc:Choice Requires="p14">
      <p:transition spd="slow" p14:dur="2000" advTm="8837"/>
    </mc:Choice>
    <mc:Fallback xmlns="">
      <p:transition spd="slow" advTm="8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220400"/>
            <a:ext cx="7886700" cy="769069"/>
          </a:xfrm>
        </p:spPr>
        <p:txBody>
          <a:bodyPr/>
          <a:lstStyle/>
          <a:p>
            <a:r>
              <a:rPr lang="en-US" dirty="0">
                <a:latin typeface="MarkPro" panose="020B0504020101010102" pitchFamily="34" charset="77"/>
              </a:rPr>
              <a:t>Vaccine development and approval</a:t>
            </a:r>
          </a:p>
        </p:txBody>
      </p:sp>
      <p:sp>
        <p:nvSpPr>
          <p:cNvPr id="3" name="Content Placeholder 2"/>
          <p:cNvSpPr>
            <a:spLocks noGrp="1"/>
          </p:cNvSpPr>
          <p:nvPr>
            <p:ph idx="1"/>
          </p:nvPr>
        </p:nvSpPr>
        <p:spPr>
          <a:xfrm>
            <a:off x="628649" y="1905001"/>
            <a:ext cx="7886700" cy="609600"/>
          </a:xfrm>
        </p:spPr>
        <p:txBody>
          <a:bodyPr>
            <a:normAutofit/>
          </a:bodyPr>
          <a:lstStyle/>
          <a:p>
            <a:pPr>
              <a:lnSpc>
                <a:spcPct val="113000"/>
              </a:lnSpc>
            </a:pPr>
            <a:r>
              <a:rPr lang="en-US" dirty="0">
                <a:latin typeface="MarkPro" panose="020B0504020101010102" pitchFamily="34" charset="77"/>
              </a:rPr>
              <a:t>All vaccines go through 3 stages of development:</a:t>
            </a:r>
            <a:r>
              <a:rPr lang="en-US" baseline="30000" dirty="0"/>
              <a:t>1,2</a:t>
            </a:r>
            <a:endParaRPr lang="en-US" dirty="0">
              <a:latin typeface="MarkPro" panose="020B0504020101010102" pitchFamily="34" charset="77"/>
            </a:endParaRP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a:t>
            </a:fld>
            <a:endParaRPr lang="en-US" dirty="0"/>
          </a:p>
        </p:txBody>
      </p:sp>
      <p:sp>
        <p:nvSpPr>
          <p:cNvPr id="6" name="Content Placeholder 2">
            <a:extLst>
              <a:ext uri="{FF2B5EF4-FFF2-40B4-BE49-F238E27FC236}">
                <a16:creationId xmlns:a16="http://schemas.microsoft.com/office/drawing/2014/main" id="{D533185B-B1B1-FE74-6858-B8CD3734154B}"/>
              </a:ext>
            </a:extLst>
          </p:cNvPr>
          <p:cNvSpPr txBox="1">
            <a:spLocks/>
          </p:cNvSpPr>
          <p:nvPr/>
        </p:nvSpPr>
        <p:spPr>
          <a:xfrm>
            <a:off x="1752600" y="2590800"/>
            <a:ext cx="6934200" cy="366092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auto">
              <a:lnSpc>
                <a:spcPct val="113000"/>
              </a:lnSpc>
              <a:spcAft>
                <a:spcPts val="2400"/>
              </a:spcAft>
              <a:buFont typeface="+mj-lt"/>
              <a:buAutoNum type="arabicPeriod"/>
            </a:pPr>
            <a:r>
              <a:rPr lang="en-US" b="1" dirty="0"/>
              <a:t>Exploratory</a:t>
            </a:r>
            <a:r>
              <a:rPr lang="en-US" dirty="0"/>
              <a:t>: Scientists look for ways to help the body build protection (immunity) against a disease</a:t>
            </a:r>
          </a:p>
          <a:p>
            <a:pPr marL="342900" indent="-342900" fontAlgn="auto">
              <a:lnSpc>
                <a:spcPct val="113000"/>
              </a:lnSpc>
              <a:spcAft>
                <a:spcPts val="2400"/>
              </a:spcAft>
              <a:buFont typeface="+mj-lt"/>
              <a:buAutoNum type="arabicPeriod"/>
            </a:pPr>
            <a:r>
              <a:rPr lang="en-US" b="1" dirty="0"/>
              <a:t>Pre-clinical</a:t>
            </a:r>
            <a:r>
              <a:rPr lang="en-US" dirty="0"/>
              <a:t>: The vaccine is tested in labs and on animals to make sure it is safe before trying it in humans</a:t>
            </a:r>
          </a:p>
          <a:p>
            <a:pPr marL="342900" indent="-342900" fontAlgn="auto">
              <a:lnSpc>
                <a:spcPct val="113000"/>
              </a:lnSpc>
              <a:spcAft>
                <a:spcPts val="0"/>
              </a:spcAft>
              <a:buFont typeface="+mj-lt"/>
              <a:buAutoNum type="arabicPeriod"/>
            </a:pPr>
            <a:r>
              <a:rPr lang="en-US" b="1" dirty="0"/>
              <a:t>Clinical stage</a:t>
            </a:r>
            <a:r>
              <a:rPr lang="en-US" dirty="0"/>
              <a:t>: The vaccine is tested in humans to assess safety and effectiveness. Testing is first done in only a small number of people, then eventually it moves to testing thousands of people</a:t>
            </a:r>
          </a:p>
          <a:p>
            <a:pPr fontAlgn="auto">
              <a:spcAft>
                <a:spcPts val="0"/>
              </a:spcAft>
            </a:pPr>
            <a:endParaRPr lang="en-US" dirty="0"/>
          </a:p>
        </p:txBody>
      </p:sp>
      <p:pic>
        <p:nvPicPr>
          <p:cNvPr id="8" name="Graphic 7">
            <a:extLst>
              <a:ext uri="{FF2B5EF4-FFF2-40B4-BE49-F238E27FC236}">
                <a16:creationId xmlns:a16="http://schemas.microsoft.com/office/drawing/2014/main" id="{F5A4547E-014D-C331-CCB7-6665E91599E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6090" y="2514600"/>
            <a:ext cx="736600" cy="736600"/>
          </a:xfrm>
          <a:prstGeom prst="rect">
            <a:avLst/>
          </a:prstGeom>
        </p:spPr>
      </p:pic>
      <p:pic>
        <p:nvPicPr>
          <p:cNvPr id="10" name="Graphic 9">
            <a:extLst>
              <a:ext uri="{FF2B5EF4-FFF2-40B4-BE49-F238E27FC236}">
                <a16:creationId xmlns:a16="http://schemas.microsoft.com/office/drawing/2014/main" id="{30863786-6975-57B3-5EE5-830529F6CDD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6090" y="3683000"/>
            <a:ext cx="736600" cy="736600"/>
          </a:xfrm>
          <a:prstGeom prst="rect">
            <a:avLst/>
          </a:prstGeom>
        </p:spPr>
      </p:pic>
      <p:pic>
        <p:nvPicPr>
          <p:cNvPr id="12" name="Graphic 11">
            <a:extLst>
              <a:ext uri="{FF2B5EF4-FFF2-40B4-BE49-F238E27FC236}">
                <a16:creationId xmlns:a16="http://schemas.microsoft.com/office/drawing/2014/main" id="{1D06C0CA-8030-772C-D3CF-7365560902C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7267" y="5069353"/>
            <a:ext cx="874247" cy="874247"/>
          </a:xfrm>
          <a:prstGeom prst="rect">
            <a:avLst/>
          </a:prstGeom>
        </p:spPr>
      </p:pic>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93921813"/>
      </p:ext>
    </p:extLst>
  </p:cSld>
  <p:clrMapOvr>
    <a:masterClrMapping/>
  </p:clrMapOvr>
  <mc:AlternateContent xmlns:mc="http://schemas.openxmlformats.org/markup-compatibility/2006" xmlns:p14="http://schemas.microsoft.com/office/powerpoint/2010/main">
    <mc:Choice Requires="p14">
      <p:transition spd="slow" p14:dur="2000" advTm="36152"/>
    </mc:Choice>
    <mc:Fallback xmlns="">
      <p:transition spd="slow" advTm="36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Vaccines in Canada</a:t>
            </a:r>
            <a:endParaRPr lang="en-CA" dirty="0"/>
          </a:p>
        </p:txBody>
      </p:sp>
      <p:sp>
        <p:nvSpPr>
          <p:cNvPr id="3" name="Content Placeholder 2"/>
          <p:cNvSpPr>
            <a:spLocks noGrp="1"/>
          </p:cNvSpPr>
          <p:nvPr>
            <p:ph idx="1"/>
          </p:nvPr>
        </p:nvSpPr>
        <p:spPr>
          <a:xfrm>
            <a:off x="609600" y="2203421"/>
            <a:ext cx="7753351" cy="1349498"/>
          </a:xfrm>
        </p:spPr>
        <p:txBody>
          <a:bodyPr/>
          <a:lstStyle/>
          <a:p>
            <a:pPr marL="0" indent="0">
              <a:lnSpc>
                <a:spcPct val="113000"/>
              </a:lnSpc>
              <a:buNone/>
            </a:pPr>
            <a:r>
              <a:rPr lang="en-US" dirty="0"/>
              <a:t>After the vaccine is developed, Health Canada reviews the scientific and medical evidence to determine if a vaccine is safe and effective.</a:t>
            </a:r>
            <a:r>
              <a:rPr lang="en-US" baseline="30000" dirty="0"/>
              <a:t>1,2</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4</a:t>
            </a:fld>
            <a:endParaRPr lang="en-US" dirty="0"/>
          </a:p>
        </p:txBody>
      </p:sp>
      <p:pic>
        <p:nvPicPr>
          <p:cNvPr id="5" name="Picture 4"/>
          <p:cNvPicPr>
            <a:picLocks noChangeAspect="1"/>
          </p:cNvPicPr>
          <p:nvPr/>
        </p:nvPicPr>
        <p:blipFill rotWithShape="1">
          <a:blip r:embed="rId5"/>
          <a:srcRect t="31822" r="43755"/>
          <a:stretch/>
        </p:blipFill>
        <p:spPr>
          <a:xfrm>
            <a:off x="3373986" y="3048000"/>
            <a:ext cx="5353792" cy="3109103"/>
          </a:xfrm>
          <a:prstGeom prst="rect">
            <a:avLst/>
          </a:prstGeom>
        </p:spPr>
      </p:pic>
      <p:sp>
        <p:nvSpPr>
          <p:cNvPr id="6" name="Rectangle 5"/>
          <p:cNvSpPr/>
          <p:nvPr/>
        </p:nvSpPr>
        <p:spPr>
          <a:xfrm>
            <a:off x="609600" y="3505200"/>
            <a:ext cx="2809495" cy="2526846"/>
          </a:xfrm>
          <a:prstGeom prst="rect">
            <a:avLst/>
          </a:prstGeom>
        </p:spPr>
        <p:txBody>
          <a:bodyPr wrap="square">
            <a:spAutoFit/>
          </a:bodyPr>
          <a:lstStyle/>
          <a:p>
            <a:pPr>
              <a:lnSpc>
                <a:spcPct val="113000"/>
              </a:lnSpc>
            </a:pPr>
            <a:r>
              <a:rPr lang="en-US" sz="2000" dirty="0">
                <a:latin typeface="MarkPro" panose="020B0504020101010102" pitchFamily="34" charset="0"/>
              </a:rPr>
              <a:t>The COVID-19 and Influenza vaccines have been carefully and thoroughly tested, and meet Health Canada’s safety requirements.</a:t>
            </a: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78180830"/>
      </p:ext>
    </p:extLst>
  </p:cSld>
  <p:clrMapOvr>
    <a:masterClrMapping/>
  </p:clrMapOvr>
  <mc:AlternateContent xmlns:mc="http://schemas.openxmlformats.org/markup-compatibility/2006" xmlns:p14="http://schemas.microsoft.com/office/powerpoint/2010/main">
    <mc:Choice Requires="p14">
      <p:transition spd="slow" p14:dur="2000" advTm="40712"/>
    </mc:Choice>
    <mc:Fallback xmlns="">
      <p:transition spd="slow" advTm="40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lstStyle/>
          <a:p>
            <a:r>
              <a:rPr lang="en-CA" dirty="0">
                <a:latin typeface="MarkPro" panose="020B0504020101010102" pitchFamily="34" charset="77"/>
              </a:rPr>
              <a:t>Canada’s Vaccine Safety System</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81200"/>
            <a:ext cx="7886700" cy="4240609"/>
          </a:xfrm>
        </p:spPr>
        <p:txBody>
          <a:bodyPr>
            <a:normAutofit/>
          </a:bodyPr>
          <a:lstStyle/>
          <a:p>
            <a:pPr marL="0" indent="0">
              <a:lnSpc>
                <a:spcPct val="113000"/>
              </a:lnSpc>
              <a:buNone/>
            </a:pPr>
            <a:r>
              <a:rPr lang="en-CA" dirty="0">
                <a:latin typeface="MarkPro" panose="020B0504020101010102" pitchFamily="34" charset="77"/>
              </a:rPr>
              <a:t>Canada uses 8 steps to make sure every vaccine is safe:</a:t>
            </a:r>
            <a:r>
              <a:rPr lang="en-CA" baseline="30000" dirty="0"/>
              <a:t>3</a:t>
            </a:r>
            <a:endParaRPr lang="en-CA" dirty="0">
              <a:latin typeface="MarkPro" panose="020B0504020101010102" pitchFamily="34" charset="77"/>
            </a:endParaRPr>
          </a:p>
          <a:p>
            <a:pPr marL="457200" indent="-457200">
              <a:lnSpc>
                <a:spcPct val="113000"/>
              </a:lnSpc>
              <a:spcBef>
                <a:spcPts val="1800"/>
              </a:spcBef>
              <a:buAutoNum type="arabicParenR"/>
            </a:pPr>
            <a:r>
              <a:rPr lang="en-CA" dirty="0">
                <a:latin typeface="MarkPro" panose="020B0504020101010102" pitchFamily="34" charset="77"/>
              </a:rPr>
              <a:t>Before the vaccine is approved, </a:t>
            </a:r>
            <a:r>
              <a:rPr lang="en-US" dirty="0"/>
              <a:t>experts carefully review and test it in models, in the lab, in animals, and in people to make sure it’s safe and works well</a:t>
            </a:r>
          </a:p>
          <a:p>
            <a:pPr marL="457200" indent="-457200">
              <a:lnSpc>
                <a:spcPct val="113000"/>
              </a:lnSpc>
              <a:spcBef>
                <a:spcPts val="1800"/>
              </a:spcBef>
              <a:buAutoNum type="arabicParenR"/>
            </a:pPr>
            <a:r>
              <a:rPr lang="en-CA" dirty="0">
                <a:latin typeface="MarkPro" panose="020B0504020101010102" pitchFamily="34" charset="77"/>
              </a:rPr>
              <a:t>Manufacturers of vaccines must follow strict standards when producing vaccines to make sure they are safe </a:t>
            </a:r>
          </a:p>
        </p:txBody>
      </p:sp>
      <p:grpSp>
        <p:nvGrpSpPr>
          <p:cNvPr id="10" name="Group 9">
            <a:extLst>
              <a:ext uri="{FF2B5EF4-FFF2-40B4-BE49-F238E27FC236}">
                <a16:creationId xmlns:a16="http://schemas.microsoft.com/office/drawing/2014/main" id="{25A75949-0FAF-4199-A349-9F7D31299C77}"/>
              </a:ext>
            </a:extLst>
          </p:cNvPr>
          <p:cNvGrpSpPr/>
          <p:nvPr/>
        </p:nvGrpSpPr>
        <p:grpSpPr>
          <a:xfrm>
            <a:off x="760984" y="4764137"/>
            <a:ext cx="7622029" cy="1409944"/>
            <a:chOff x="-304800" y="4554054"/>
            <a:chExt cx="9743048" cy="1802296"/>
          </a:xfrm>
        </p:grpSpPr>
        <p:pic>
          <p:nvPicPr>
            <p:cNvPr id="8" name="Picture 7">
              <a:extLst>
                <a:ext uri="{FF2B5EF4-FFF2-40B4-BE49-F238E27FC236}">
                  <a16:creationId xmlns:a16="http://schemas.microsoft.com/office/drawing/2014/main" id="{10A52C09-9C44-FB19-1EAD-3135CD44D7B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63" t="7713" r="6863" b="54343"/>
            <a:stretch/>
          </p:blipFill>
          <p:spPr>
            <a:xfrm>
              <a:off x="-304800" y="4789791"/>
              <a:ext cx="4664765" cy="1537252"/>
            </a:xfrm>
            <a:prstGeom prst="rect">
              <a:avLst/>
            </a:prstGeom>
          </p:spPr>
        </p:pic>
        <p:pic>
          <p:nvPicPr>
            <p:cNvPr id="9" name="Picture 8">
              <a:extLst>
                <a:ext uri="{FF2B5EF4-FFF2-40B4-BE49-F238E27FC236}">
                  <a16:creationId xmlns:a16="http://schemas.microsoft.com/office/drawing/2014/main" id="{3D78E1BA-45E8-4C2B-92ED-DC2323D768B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902" t="48411" r="4902" b="7103"/>
            <a:stretch/>
          </p:blipFill>
          <p:spPr>
            <a:xfrm>
              <a:off x="4561448" y="4554055"/>
              <a:ext cx="4876800" cy="1802296"/>
            </a:xfrm>
            <a:prstGeom prst="rect">
              <a:avLst/>
            </a:prstGeom>
          </p:spPr>
        </p:pic>
      </p:gr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5</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86339102"/>
      </p:ext>
    </p:extLst>
  </p:cSld>
  <p:clrMapOvr>
    <a:masterClrMapping/>
  </p:clrMapOvr>
  <mc:AlternateContent xmlns:mc="http://schemas.openxmlformats.org/markup-compatibility/2006" xmlns:p14="http://schemas.microsoft.com/office/powerpoint/2010/main">
    <mc:Choice Requires="p14">
      <p:transition spd="slow" p14:dur="2000" advTm="26612"/>
    </mc:Choice>
    <mc:Fallback xmlns="">
      <p:transition spd="slow" advTm="26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lstStyle/>
          <a:p>
            <a:r>
              <a:rPr lang="en-CA" dirty="0">
                <a:latin typeface="MarkPro" panose="020B0504020101010102" pitchFamily="34" charset="77"/>
              </a:rPr>
              <a:t>Canada’s Vaccine Safety System</a:t>
            </a:r>
            <a:r>
              <a:rPr lang="en-CA" baseline="30000" dirty="0">
                <a:latin typeface="MarkPro" panose="020B0504020101010102" pitchFamily="34" charset="77"/>
              </a:rPr>
              <a:t>3</a:t>
            </a:r>
            <a:endParaRPr lang="en-US" baseline="30000"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81200"/>
            <a:ext cx="5543550" cy="4375151"/>
          </a:xfrm>
        </p:spPr>
        <p:txBody>
          <a:bodyPr>
            <a:normAutofit/>
          </a:bodyPr>
          <a:lstStyle/>
          <a:p>
            <a:pPr marL="457200" indent="-457200">
              <a:lnSpc>
                <a:spcPct val="113000"/>
              </a:lnSpc>
              <a:spcBef>
                <a:spcPts val="1800"/>
              </a:spcBef>
              <a:buFont typeface="+mj-lt"/>
              <a:buAutoNum type="arabicParenR" startAt="3"/>
            </a:pPr>
            <a:r>
              <a:rPr lang="en-CA" dirty="0"/>
              <a:t>An independent review of the vaccine is done by the National Advisory Committee on Immunization (NACI) to make sure the vaccine is safe and works well</a:t>
            </a:r>
          </a:p>
          <a:p>
            <a:pPr marL="457200" indent="-457200">
              <a:lnSpc>
                <a:spcPct val="113000"/>
              </a:lnSpc>
              <a:spcBef>
                <a:spcPts val="1800"/>
              </a:spcBef>
              <a:buFont typeface="+mj-lt"/>
              <a:buAutoNum type="arabicParenR" startAt="3"/>
            </a:pPr>
            <a:r>
              <a:rPr lang="en-CA" dirty="0"/>
              <a:t>Health care providers have access to a handbook on vaccine delivery that helps them give vaccines safely and correctly</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6</a:t>
            </a:fld>
            <a:endParaRPr lang="en-US" dirty="0"/>
          </a:p>
        </p:txBody>
      </p:sp>
      <p:pic>
        <p:nvPicPr>
          <p:cNvPr id="5" name="Picture 4">
            <a:extLst>
              <a:ext uri="{FF2B5EF4-FFF2-40B4-BE49-F238E27FC236}">
                <a16:creationId xmlns:a16="http://schemas.microsoft.com/office/drawing/2014/main" id="{FC43828A-4646-CD55-6AC3-BBC5BD5F1C5B}"/>
              </a:ext>
            </a:extLst>
          </p:cNvPr>
          <p:cNvPicPr>
            <a:picLocks noChangeAspect="1"/>
          </p:cNvPicPr>
          <p:nvPr/>
        </p:nvPicPr>
        <p:blipFill>
          <a:blip r:embed="rId5"/>
          <a:stretch>
            <a:fillRect/>
          </a:stretch>
        </p:blipFill>
        <p:spPr>
          <a:xfrm>
            <a:off x="6705600" y="2757303"/>
            <a:ext cx="2209799" cy="3417384"/>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94352862"/>
      </p:ext>
    </p:extLst>
  </p:cSld>
  <p:clrMapOvr>
    <a:masterClrMapping/>
  </p:clrMapOvr>
  <mc:AlternateContent xmlns:mc="http://schemas.openxmlformats.org/markup-compatibility/2006" xmlns:p14="http://schemas.microsoft.com/office/powerpoint/2010/main">
    <mc:Choice Requires="p14">
      <p:transition spd="slow" p14:dur="2000" advTm="20756"/>
    </mc:Choice>
    <mc:Fallback xmlns="">
      <p:transition spd="slow" advTm="20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lstStyle/>
          <a:p>
            <a:r>
              <a:rPr lang="en-CA" dirty="0">
                <a:latin typeface="MarkPro" panose="020B0504020101010102" pitchFamily="34" charset="77"/>
              </a:rPr>
              <a:t>Canada’s Vaccine Safety System</a:t>
            </a:r>
            <a:r>
              <a:rPr lang="en-CA" baseline="30000" dirty="0"/>
              <a:t>3</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81200"/>
            <a:ext cx="8134350" cy="4375151"/>
          </a:xfrm>
        </p:spPr>
        <p:txBody>
          <a:bodyPr>
            <a:normAutofit/>
          </a:bodyPr>
          <a:lstStyle/>
          <a:p>
            <a:pPr marL="457200" indent="-457200">
              <a:lnSpc>
                <a:spcPct val="113000"/>
              </a:lnSpc>
              <a:spcBef>
                <a:spcPts val="1800"/>
              </a:spcBef>
              <a:buFont typeface="+mj-lt"/>
              <a:buAutoNum type="arabicParenR" startAt="5"/>
            </a:pPr>
            <a:r>
              <a:rPr lang="en-CA" dirty="0">
                <a:latin typeface="MarkPro" panose="020B0504020101010102" pitchFamily="34" charset="77"/>
              </a:rPr>
              <a:t>There is ongoing monitoring of any adverse events or side effects after vaccination</a:t>
            </a:r>
          </a:p>
          <a:p>
            <a:pPr marL="457200" indent="-457200">
              <a:lnSpc>
                <a:spcPct val="113000"/>
              </a:lnSpc>
              <a:spcBef>
                <a:spcPts val="1800"/>
              </a:spcBef>
              <a:buAutoNum type="arabicParenR" startAt="5"/>
            </a:pPr>
            <a:r>
              <a:rPr lang="en-CA" dirty="0">
                <a:latin typeface="MarkPro" panose="020B0504020101010102" pitchFamily="34" charset="77"/>
              </a:rPr>
              <a:t>If an adverse event following immunization occurs, experts will investigate to check if the vaccine caused it</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7</a:t>
            </a:fld>
            <a:endParaRPr lang="en-US" dirty="0"/>
          </a:p>
        </p:txBody>
      </p:sp>
      <p:pic>
        <p:nvPicPr>
          <p:cNvPr id="8" name="Graphic 7">
            <a:extLst>
              <a:ext uri="{FF2B5EF4-FFF2-40B4-BE49-F238E27FC236}">
                <a16:creationId xmlns:a16="http://schemas.microsoft.com/office/drawing/2014/main" id="{E7AC2014-2206-6056-481B-FB34CBCA808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71999" y="4343400"/>
            <a:ext cx="1624013" cy="1624013"/>
          </a:xfrm>
          <a:prstGeom prst="rect">
            <a:avLst/>
          </a:prstGeom>
        </p:spPr>
      </p:pic>
      <p:pic>
        <p:nvPicPr>
          <p:cNvPr id="10" name="Graphic 9">
            <a:extLst>
              <a:ext uri="{FF2B5EF4-FFF2-40B4-BE49-F238E27FC236}">
                <a16:creationId xmlns:a16="http://schemas.microsoft.com/office/drawing/2014/main" id="{A4A6668F-AAF0-9C54-AACC-F701E28D062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04105" y="4482494"/>
            <a:ext cx="1484919" cy="1484919"/>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27669594"/>
      </p:ext>
    </p:extLst>
  </p:cSld>
  <p:clrMapOvr>
    <a:masterClrMapping/>
  </p:clrMapOvr>
  <mc:AlternateContent xmlns:mc="http://schemas.openxmlformats.org/markup-compatibility/2006" xmlns:p14="http://schemas.microsoft.com/office/powerpoint/2010/main">
    <mc:Choice Requires="p14">
      <p:transition spd="slow" p14:dur="2000" advTm="16893"/>
    </mc:Choice>
    <mc:Fallback xmlns="">
      <p:transition spd="slow" advTm="16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lstStyle/>
          <a:p>
            <a:r>
              <a:rPr lang="en-CA" dirty="0">
                <a:latin typeface="MarkPro" panose="020B0504020101010102" pitchFamily="34" charset="77"/>
              </a:rPr>
              <a:t>Canada’s Vaccine Safety System</a:t>
            </a:r>
            <a:r>
              <a:rPr lang="en-CA" baseline="30000" dirty="0"/>
              <a:t>3</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81200"/>
            <a:ext cx="8134350" cy="4375151"/>
          </a:xfrm>
        </p:spPr>
        <p:txBody>
          <a:bodyPr>
            <a:normAutofit/>
          </a:bodyPr>
          <a:lstStyle/>
          <a:p>
            <a:pPr marL="457200" indent="-457200">
              <a:lnSpc>
                <a:spcPct val="113000"/>
              </a:lnSpc>
              <a:spcBef>
                <a:spcPts val="1800"/>
              </a:spcBef>
              <a:buFont typeface="+mj-lt"/>
              <a:buAutoNum type="arabicParenR" startAt="7"/>
            </a:pPr>
            <a:r>
              <a:rPr lang="en-CA" dirty="0">
                <a:latin typeface="MarkPro" panose="020B0504020101010102" pitchFamily="34" charset="77"/>
              </a:rPr>
              <a:t>Procedures are in place to detect vaccine safety issues, and to immediately recall a vaccine if a safety issue is detected </a:t>
            </a:r>
          </a:p>
          <a:p>
            <a:pPr marL="457200" indent="-457200">
              <a:lnSpc>
                <a:spcPct val="113000"/>
              </a:lnSpc>
              <a:spcBef>
                <a:spcPts val="1800"/>
              </a:spcBef>
              <a:buAutoNum type="arabicParenR" startAt="7"/>
            </a:pPr>
            <a:r>
              <a:rPr lang="en-CA" dirty="0"/>
              <a:t>There are s</a:t>
            </a:r>
            <a:r>
              <a:rPr lang="en-CA" dirty="0">
                <a:latin typeface="MarkPro" panose="020B0504020101010102" pitchFamily="34" charset="77"/>
              </a:rPr>
              <a:t>pecial clinics with specialized, trained staff who can help people who have </a:t>
            </a:r>
            <a:r>
              <a:rPr lang="en-CA" dirty="0"/>
              <a:t>had side effects after vaccination</a:t>
            </a:r>
            <a:endParaRPr lang="en-US" baseline="300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8</a:t>
            </a:fld>
            <a:endParaRPr lang="en-US" dirty="0"/>
          </a:p>
        </p:txBody>
      </p:sp>
      <p:pic>
        <p:nvPicPr>
          <p:cNvPr id="6" name="Graphic 5">
            <a:extLst>
              <a:ext uri="{FF2B5EF4-FFF2-40B4-BE49-F238E27FC236}">
                <a16:creationId xmlns:a16="http://schemas.microsoft.com/office/drawing/2014/main" id="{8B00E1B7-4B2E-FDF3-427B-9DDC82BCEE9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57600" y="4191000"/>
            <a:ext cx="1714500" cy="171450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3925357"/>
      </p:ext>
    </p:extLst>
  </p:cSld>
  <p:clrMapOvr>
    <a:masterClrMapping/>
  </p:clrMapOvr>
  <mc:AlternateContent xmlns:mc="http://schemas.openxmlformats.org/markup-compatibility/2006" xmlns:p14="http://schemas.microsoft.com/office/powerpoint/2010/main">
    <mc:Choice Requires="p14">
      <p:transition spd="slow" p14:dur="2000" advTm="19000"/>
    </mc:Choice>
    <mc:Fallback xmlns="">
      <p:transition spd="slow" advTm="1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latin typeface="MarkPro" panose="020B0504020101010102" pitchFamily="34" charset="77"/>
              </a:rPr>
              <a:t>COVID-19 Vaccine Safety</a:t>
            </a:r>
            <a:endParaRPr lang="en-US" dirty="0">
              <a:latin typeface="MarkPro" panose="020B0504020101010102" pitchFamily="34" charset="77"/>
            </a:endParaRPr>
          </a:p>
        </p:txBody>
      </p:sp>
      <p:sp>
        <p:nvSpPr>
          <p:cNvPr id="3" name="Slide Number Placeholder 2"/>
          <p:cNvSpPr>
            <a:spLocks noGrp="1"/>
          </p:cNvSpPr>
          <p:nvPr>
            <p:ph type="sldNum" sz="quarter" idx="12"/>
          </p:nvPr>
        </p:nvSpPr>
        <p:spPr/>
        <p:txBody>
          <a:bodyPr/>
          <a:lstStyle/>
          <a:p>
            <a:fld id="{05606F41-20F3-7F42-8B27-3B37AD6D179A}" type="slidenum">
              <a:rPr lang="en-US" smtClean="0"/>
              <a:pPr/>
              <a:t>9</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52490198"/>
      </p:ext>
    </p:extLst>
  </p:cSld>
  <p:clrMapOvr>
    <a:masterClrMapping/>
  </p:clrMapOvr>
  <mc:AlternateContent xmlns:mc="http://schemas.openxmlformats.org/markup-compatibility/2006" xmlns:p14="http://schemas.microsoft.com/office/powerpoint/2010/main">
    <mc:Choice Requires="p14">
      <p:transition spd="slow" p14:dur="2000" advTm="7122"/>
    </mc:Choice>
    <mc:Fallback xmlns="">
      <p:transition spd="slow" advTm="7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886700" cy="769069"/>
          </a:xfrm>
        </p:spPr>
        <p:txBody>
          <a:bodyPr>
            <a:normAutofit/>
          </a:bodyPr>
          <a:lstStyle/>
          <a:p>
            <a:r>
              <a:rPr lang="en-CA" sz="2700" dirty="0"/>
              <a:t>What is COVID-19?</a:t>
            </a:r>
          </a:p>
        </p:txBody>
      </p:sp>
      <p:sp>
        <p:nvSpPr>
          <p:cNvPr id="3" name="Content Placeholder 2"/>
          <p:cNvSpPr>
            <a:spLocks noGrp="1"/>
          </p:cNvSpPr>
          <p:nvPr>
            <p:ph idx="1"/>
          </p:nvPr>
        </p:nvSpPr>
        <p:spPr>
          <a:xfrm>
            <a:off x="628648" y="1981200"/>
            <a:ext cx="7981952" cy="2500760"/>
          </a:xfrm>
        </p:spPr>
        <p:txBody>
          <a:bodyPr>
            <a:normAutofit lnSpcReduction="10000"/>
          </a:bodyPr>
          <a:lstStyle/>
          <a:p>
            <a:pPr>
              <a:lnSpc>
                <a:spcPct val="120000"/>
              </a:lnSpc>
            </a:pPr>
            <a:r>
              <a:rPr lang="en-CA" dirty="0"/>
              <a:t>COVID-19 is a respiratory illness (an illness that affects the lungs and airways)</a:t>
            </a:r>
            <a:r>
              <a:rPr lang="en-CA" baseline="30000" dirty="0"/>
              <a:t>4</a:t>
            </a:r>
          </a:p>
          <a:p>
            <a:pPr>
              <a:lnSpc>
                <a:spcPct val="120000"/>
              </a:lnSpc>
            </a:pPr>
            <a:r>
              <a:rPr lang="en-CA" dirty="0"/>
              <a:t>It can be very contagious, and spreads through the droplets released when infected people breathe, cough, sneeze, or talk</a:t>
            </a:r>
            <a:r>
              <a:rPr lang="en-CA" baseline="30000" dirty="0"/>
              <a:t>5,6</a:t>
            </a:r>
          </a:p>
          <a:p>
            <a:pPr>
              <a:lnSpc>
                <a:spcPct val="120000"/>
              </a:lnSpc>
            </a:pPr>
            <a:r>
              <a:rPr lang="en-CA" dirty="0"/>
              <a:t>Symptoms range from mild to severe. Examples include:</a:t>
            </a:r>
            <a:r>
              <a:rPr lang="en-CA" baseline="30000" dirty="0"/>
              <a:t>6</a:t>
            </a:r>
            <a:endParaRPr lang="en-CA"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10</a:t>
            </a:fld>
            <a:endParaRPr lang="en-US" dirty="0"/>
          </a:p>
        </p:txBody>
      </p:sp>
      <p:sp>
        <p:nvSpPr>
          <p:cNvPr id="5" name="Content Placeholder 2"/>
          <p:cNvSpPr txBox="1">
            <a:spLocks/>
          </p:cNvSpPr>
          <p:nvPr/>
        </p:nvSpPr>
        <p:spPr>
          <a:xfrm>
            <a:off x="647699" y="5105400"/>
            <a:ext cx="7886700" cy="10576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n-CA" dirty="0"/>
              <a:t>More severe outcomes and complications from infection can include respiratory failure, kidney failure, or lasting heart muscle damage</a:t>
            </a:r>
            <a:r>
              <a:rPr lang="en-CA" baseline="30000" dirty="0"/>
              <a:t>6</a:t>
            </a:r>
          </a:p>
        </p:txBody>
      </p:sp>
      <p:sp>
        <p:nvSpPr>
          <p:cNvPr id="6" name="Content Placeholder 2"/>
          <p:cNvSpPr txBox="1">
            <a:spLocks/>
          </p:cNvSpPr>
          <p:nvPr/>
        </p:nvSpPr>
        <p:spPr>
          <a:xfrm>
            <a:off x="647699" y="4267200"/>
            <a:ext cx="7124701" cy="1067004"/>
          </a:xfrm>
          <a:prstGeom prst="rect">
            <a:avLst/>
          </a:prstGeom>
        </p:spPr>
        <p:txBody>
          <a:bodyPr vert="horz" lIns="91440" tIns="45720" rIns="91440" bIns="45720" numCol="3"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20000"/>
              </a:lnSpc>
            </a:pPr>
            <a:r>
              <a:rPr lang="en-CA" sz="1900" dirty="0"/>
              <a:t>Coughing</a:t>
            </a:r>
          </a:p>
          <a:p>
            <a:pPr lvl="1">
              <a:lnSpc>
                <a:spcPct val="120000"/>
              </a:lnSpc>
            </a:pPr>
            <a:r>
              <a:rPr lang="en-CA" sz="1900" dirty="0"/>
              <a:t>Sore throat</a:t>
            </a:r>
          </a:p>
          <a:p>
            <a:pPr lvl="1">
              <a:lnSpc>
                <a:spcPct val="120000"/>
              </a:lnSpc>
            </a:pPr>
            <a:r>
              <a:rPr lang="en-CA" sz="1900" dirty="0"/>
              <a:t>Congestion</a:t>
            </a:r>
          </a:p>
          <a:p>
            <a:pPr lvl="1">
              <a:lnSpc>
                <a:spcPct val="120000"/>
              </a:lnSpc>
            </a:pPr>
            <a:r>
              <a:rPr lang="en-CA" sz="1900" dirty="0"/>
              <a:t>Vomiting</a:t>
            </a:r>
          </a:p>
          <a:p>
            <a:pPr lvl="1">
              <a:lnSpc>
                <a:spcPct val="120000"/>
              </a:lnSpc>
            </a:pPr>
            <a:r>
              <a:rPr lang="en-CA" sz="1900" dirty="0"/>
              <a:t>New loss of taste or smell</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011595957"/>
      </p:ext>
    </p:extLst>
  </p:cSld>
  <p:clrMapOvr>
    <a:masterClrMapping/>
  </p:clrMapOvr>
  <mc:AlternateContent xmlns:mc="http://schemas.openxmlformats.org/markup-compatibility/2006" xmlns:p14="http://schemas.microsoft.com/office/powerpoint/2010/main">
    <mc:Choice Requires="p14">
      <p:transition spd="slow" p14:dur="2000" advTm="45539"/>
    </mc:Choice>
    <mc:Fallback xmlns="">
      <p:transition spd="slow" advTm="45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81200"/>
            <a:ext cx="7886700" cy="4240609"/>
          </a:xfrm>
        </p:spPr>
        <p:txBody>
          <a:bodyPr>
            <a:normAutofit/>
          </a:bodyPr>
          <a:lstStyle/>
          <a:p>
            <a:pPr marL="0" indent="0">
              <a:buNone/>
            </a:pPr>
            <a:r>
              <a:rPr lang="en-CA" sz="2400" b="1" dirty="0">
                <a:latin typeface="MarkPro" panose="020B0504020101010102" pitchFamily="34" charset="77"/>
              </a:rPr>
              <a:t>Are </a:t>
            </a:r>
            <a:r>
              <a:rPr lang="en-US" sz="2400" b="1" dirty="0">
                <a:latin typeface="MarkPro" panose="020B0504020101010102" pitchFamily="34" charset="77"/>
              </a:rPr>
              <a:t>COVID-19 vaccines safe?</a:t>
            </a:r>
          </a:p>
          <a:p>
            <a:pPr marL="0" indent="0">
              <a:lnSpc>
                <a:spcPct val="110000"/>
              </a:lnSpc>
              <a:buNone/>
            </a:pPr>
            <a:r>
              <a:rPr lang="en-US" sz="2400" dirty="0">
                <a:latin typeface="MarkPro" panose="020B0504020101010102" pitchFamily="34" charset="77"/>
              </a:rPr>
              <a:t>Yes, the vaccines are safe. They have been tested rigorously and meet Health Canada’s safety requirements.</a:t>
            </a:r>
            <a:r>
              <a:rPr lang="en-US" sz="2400" baseline="30000" dirty="0"/>
              <a:t>7</a:t>
            </a:r>
            <a:r>
              <a:rPr lang="en-US" sz="2400" baseline="30000" dirty="0">
                <a:latin typeface="MarkPro" panose="020B0504020101010102" pitchFamily="34" charset="77"/>
              </a:rPr>
              <a:t>,8</a:t>
            </a:r>
            <a:r>
              <a:rPr lang="en-US" sz="2400" dirty="0">
                <a:latin typeface="MarkPro" panose="020B0504020101010102" pitchFamily="34" charset="77"/>
              </a:rPr>
              <a:t> </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11</a:t>
            </a:fld>
            <a:endParaRPr lang="en-US" dirty="0"/>
          </a:p>
        </p:txBody>
      </p:sp>
      <p:grpSp>
        <p:nvGrpSpPr>
          <p:cNvPr id="5" name="Group 4">
            <a:extLst>
              <a:ext uri="{FF2B5EF4-FFF2-40B4-BE49-F238E27FC236}">
                <a16:creationId xmlns:a16="http://schemas.microsoft.com/office/drawing/2014/main" id="{97092167-DF8D-E3B1-265B-9300E2279445}"/>
              </a:ext>
            </a:extLst>
          </p:cNvPr>
          <p:cNvGrpSpPr/>
          <p:nvPr/>
        </p:nvGrpSpPr>
        <p:grpSpPr>
          <a:xfrm>
            <a:off x="760984" y="4764137"/>
            <a:ext cx="7622029" cy="1409944"/>
            <a:chOff x="-304800" y="4554055"/>
            <a:chExt cx="9743048" cy="1802296"/>
          </a:xfrm>
        </p:grpSpPr>
        <p:pic>
          <p:nvPicPr>
            <p:cNvPr id="6" name="Picture 5">
              <a:extLst>
                <a:ext uri="{FF2B5EF4-FFF2-40B4-BE49-F238E27FC236}">
                  <a16:creationId xmlns:a16="http://schemas.microsoft.com/office/drawing/2014/main" id="{BE70A8BA-1DD0-76B3-4A53-3AD79F76360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63" t="7713" r="6863" b="54343"/>
            <a:stretch/>
          </p:blipFill>
          <p:spPr>
            <a:xfrm>
              <a:off x="-304800" y="4789791"/>
              <a:ext cx="4664765" cy="1537252"/>
            </a:xfrm>
            <a:prstGeom prst="rect">
              <a:avLst/>
            </a:prstGeom>
          </p:spPr>
        </p:pic>
        <p:pic>
          <p:nvPicPr>
            <p:cNvPr id="7" name="Picture 6">
              <a:extLst>
                <a:ext uri="{FF2B5EF4-FFF2-40B4-BE49-F238E27FC236}">
                  <a16:creationId xmlns:a16="http://schemas.microsoft.com/office/drawing/2014/main" id="{92EA3C6A-C1DA-67C6-B34C-F6E5D36E2FB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902" t="48411" r="4902" b="7103"/>
            <a:stretch/>
          </p:blipFill>
          <p:spPr>
            <a:xfrm>
              <a:off x="4561448" y="4554055"/>
              <a:ext cx="4876800" cy="1802296"/>
            </a:xfrm>
            <a:prstGeom prst="rect">
              <a:avLst/>
            </a:prstGeom>
          </p:spPr>
        </p:pic>
      </p:grpSp>
      <p:sp>
        <p:nvSpPr>
          <p:cNvPr id="8" name="Title 1">
            <a:extLst>
              <a:ext uri="{FF2B5EF4-FFF2-40B4-BE49-F238E27FC236}">
                <a16:creationId xmlns:a16="http://schemas.microsoft.com/office/drawing/2014/main" id="{00061589-8B33-9C68-C418-1FE2D566CDFC}"/>
              </a:ext>
            </a:extLst>
          </p:cNvPr>
          <p:cNvSpPr txBox="1">
            <a:spLocks/>
          </p:cNvSpPr>
          <p:nvPr/>
        </p:nvSpPr>
        <p:spPr>
          <a:xfrm>
            <a:off x="628648" y="914400"/>
            <a:ext cx="8362951" cy="769069"/>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3000" b="1" kern="1200">
                <a:solidFill>
                  <a:schemeClr val="tx1"/>
                </a:solidFill>
                <a:latin typeface="MarkPro" panose="020B0504020101010102" pitchFamily="34" charset="77"/>
                <a:ea typeface="+mj-ea"/>
                <a:cs typeface="Arial" panose="020B0604020202020204" pitchFamily="34" charset="0"/>
              </a:defRPr>
            </a:lvl1pPr>
          </a:lstStyle>
          <a:p>
            <a:pPr fontAlgn="auto">
              <a:spcAft>
                <a:spcPts val="0"/>
              </a:spcAft>
            </a:pPr>
            <a:r>
              <a:rPr lang="en-CA" dirty="0"/>
              <a:t>COVID-19 Vaccine Safety – Common Questions</a:t>
            </a:r>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82840195"/>
      </p:ext>
    </p:extLst>
  </p:cSld>
  <p:clrMapOvr>
    <a:masterClrMapping/>
  </p:clrMapOvr>
  <mc:AlternateContent xmlns:mc="http://schemas.openxmlformats.org/markup-compatibility/2006" xmlns:p14="http://schemas.microsoft.com/office/powerpoint/2010/main">
    <mc:Choice Requires="p14">
      <p:transition spd="slow" p14:dur="2000" advTm="29931"/>
    </mc:Choice>
    <mc:Fallback xmlns="">
      <p:transition spd="slow" advTm="299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828800"/>
            <a:ext cx="8134350" cy="2057400"/>
          </a:xfrm>
        </p:spPr>
        <p:txBody>
          <a:bodyPr>
            <a:normAutofit/>
          </a:bodyPr>
          <a:lstStyle/>
          <a:p>
            <a:pPr marL="0" indent="0">
              <a:buNone/>
            </a:pPr>
            <a:r>
              <a:rPr lang="en-CA" sz="2100" b="1" dirty="0">
                <a:latin typeface="MarkPro" panose="020B0504020101010102" pitchFamily="34" charset="77"/>
              </a:rPr>
              <a:t>Were the COVID-19 vaccines rushed out?</a:t>
            </a:r>
          </a:p>
          <a:p>
            <a:pPr marL="0" indent="0">
              <a:lnSpc>
                <a:spcPct val="100000"/>
              </a:lnSpc>
              <a:buNone/>
            </a:pPr>
            <a:r>
              <a:rPr lang="en-CA" dirty="0">
                <a:latin typeface="MarkPro" panose="020B0504020101010102" pitchFamily="34" charset="77"/>
              </a:rPr>
              <a:t>No, the vaccines were not rushed out. They were created quickly and successfully because:</a:t>
            </a:r>
          </a:p>
          <a:p>
            <a:pPr>
              <a:lnSpc>
                <a:spcPct val="100000"/>
              </a:lnSpc>
            </a:pPr>
            <a:r>
              <a:rPr lang="en-US" dirty="0">
                <a:latin typeface="MarkPro" panose="020B0504020101010102" pitchFamily="34" charset="77"/>
              </a:rPr>
              <a:t>Scientists used decades of research done before the COVID-19 pandemic to help create the vaccines</a:t>
            </a:r>
            <a:endParaRPr lang="en-CA" sz="18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12</a:t>
            </a:fld>
            <a:endParaRPr lang="en-US" dirty="0"/>
          </a:p>
        </p:txBody>
      </p:sp>
      <p:sp>
        <p:nvSpPr>
          <p:cNvPr id="9" name="Content Placeholder 2">
            <a:extLst>
              <a:ext uri="{FF2B5EF4-FFF2-40B4-BE49-F238E27FC236}">
                <a16:creationId xmlns:a16="http://schemas.microsoft.com/office/drawing/2014/main" id="{BCCAD40A-5C71-907E-0774-B465D7D8B51E}"/>
              </a:ext>
            </a:extLst>
          </p:cNvPr>
          <p:cNvSpPr txBox="1">
            <a:spLocks/>
          </p:cNvSpPr>
          <p:nvPr/>
        </p:nvSpPr>
        <p:spPr>
          <a:xfrm>
            <a:off x="628650" y="3729882"/>
            <a:ext cx="5086350" cy="17565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Aft>
                <a:spcPts val="0"/>
              </a:spcAft>
            </a:pPr>
            <a:r>
              <a:rPr lang="en-CA" dirty="0"/>
              <a:t>There were world-wide, coordinated efforts in the development</a:t>
            </a:r>
            <a:r>
              <a:rPr lang="en-CA" baseline="30000" dirty="0"/>
              <a:t>9</a:t>
            </a:r>
          </a:p>
          <a:p>
            <a:pPr lvl="1" fontAlgn="auto">
              <a:lnSpc>
                <a:spcPct val="100000"/>
              </a:lnSpc>
              <a:spcAft>
                <a:spcPts val="0"/>
              </a:spcAft>
            </a:pPr>
            <a:r>
              <a:rPr lang="en-US" dirty="0"/>
              <a:t>Imagine a group of chefs preparing a meal together; they would create it much more quickly than if they were working alone</a:t>
            </a:r>
            <a:endParaRPr lang="en-CA" dirty="0"/>
          </a:p>
        </p:txBody>
      </p:sp>
      <p:sp>
        <p:nvSpPr>
          <p:cNvPr id="5" name="TextBox 4">
            <a:extLst>
              <a:ext uri="{FF2B5EF4-FFF2-40B4-BE49-F238E27FC236}">
                <a16:creationId xmlns:a16="http://schemas.microsoft.com/office/drawing/2014/main" id="{E13527FE-A255-FB8A-E8C1-C79DB43A27E1}"/>
              </a:ext>
            </a:extLst>
          </p:cNvPr>
          <p:cNvSpPr txBox="1"/>
          <p:nvPr/>
        </p:nvSpPr>
        <p:spPr>
          <a:xfrm>
            <a:off x="7875965" y="5956756"/>
            <a:ext cx="1039067" cy="215444"/>
          </a:xfrm>
          <a:prstGeom prst="rect">
            <a:avLst/>
          </a:prstGeom>
          <a:noFill/>
        </p:spPr>
        <p:txBody>
          <a:bodyPr wrap="none" rtlCol="0">
            <a:spAutoFit/>
          </a:bodyPr>
          <a:lstStyle/>
          <a:p>
            <a:pPr algn="r"/>
            <a:r>
              <a:rPr lang="en-US" sz="800" dirty="0">
                <a:latin typeface="MarkPro" panose="020B0504020101010102" pitchFamily="34" charset="77"/>
              </a:rPr>
              <a:t>Image by </a:t>
            </a:r>
            <a:r>
              <a:rPr lang="en-US" sz="800" dirty="0" err="1">
                <a:latin typeface="MarkPro" panose="020B0504020101010102" pitchFamily="34" charset="77"/>
              </a:rPr>
              <a:t>Freepik</a:t>
            </a:r>
            <a:endParaRPr lang="en-US" sz="800" dirty="0">
              <a:latin typeface="MarkPro" panose="020B0504020101010102" pitchFamily="34" charset="77"/>
            </a:endParaRPr>
          </a:p>
        </p:txBody>
      </p:sp>
      <p:pic>
        <p:nvPicPr>
          <p:cNvPr id="13" name="Picture 12">
            <a:extLst>
              <a:ext uri="{FF2B5EF4-FFF2-40B4-BE49-F238E27FC236}">
                <a16:creationId xmlns:a16="http://schemas.microsoft.com/office/drawing/2014/main" id="{2FE4763D-876A-A885-5AC5-0C5D1FFA70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6794" y="4564845"/>
            <a:ext cx="3203549" cy="1391911"/>
          </a:xfrm>
          <a:prstGeom prst="rect">
            <a:avLst/>
          </a:prstGeom>
        </p:spPr>
      </p:pic>
      <p:sp>
        <p:nvSpPr>
          <p:cNvPr id="10" name="Title 1">
            <a:extLst>
              <a:ext uri="{FF2B5EF4-FFF2-40B4-BE49-F238E27FC236}">
                <a16:creationId xmlns:a16="http://schemas.microsoft.com/office/drawing/2014/main" id="{00061589-8B33-9C68-C418-1FE2D566CDFC}"/>
              </a:ext>
            </a:extLst>
          </p:cNvPr>
          <p:cNvSpPr txBox="1">
            <a:spLocks/>
          </p:cNvSpPr>
          <p:nvPr/>
        </p:nvSpPr>
        <p:spPr>
          <a:xfrm>
            <a:off x="628648" y="914400"/>
            <a:ext cx="8362951" cy="769069"/>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3000" b="1" kern="1200">
                <a:solidFill>
                  <a:schemeClr val="tx1"/>
                </a:solidFill>
                <a:latin typeface="MarkPro" panose="020B0504020101010102" pitchFamily="34" charset="77"/>
                <a:ea typeface="+mj-ea"/>
                <a:cs typeface="Arial" panose="020B0604020202020204" pitchFamily="34" charset="0"/>
              </a:defRPr>
            </a:lvl1pPr>
          </a:lstStyle>
          <a:p>
            <a:pPr fontAlgn="auto">
              <a:spcAft>
                <a:spcPts val="0"/>
              </a:spcAft>
            </a:pPr>
            <a:r>
              <a:rPr lang="en-CA" dirty="0"/>
              <a:t>COVID-19 Vaccine Safety – Common Questions</a:t>
            </a:r>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22246226"/>
      </p:ext>
    </p:extLst>
  </p:cSld>
  <p:clrMapOvr>
    <a:masterClrMapping/>
  </p:clrMapOvr>
  <mc:AlternateContent xmlns:mc="http://schemas.openxmlformats.org/markup-compatibility/2006" xmlns:p14="http://schemas.microsoft.com/office/powerpoint/2010/main">
    <mc:Choice Requires="p14">
      <p:transition spd="slow" p14:dur="2000" advTm="48370"/>
    </mc:Choice>
    <mc:Fallback xmlns="">
      <p:transition spd="slow" advTm="48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7007C2B-626A-7E6E-67D9-2F71982517B6}"/>
              </a:ext>
            </a:extLst>
          </p:cNvPr>
          <p:cNvGrpSpPr/>
          <p:nvPr/>
        </p:nvGrpSpPr>
        <p:grpSpPr>
          <a:xfrm>
            <a:off x="1087468" y="5016397"/>
            <a:ext cx="6969063" cy="1205588"/>
            <a:chOff x="1499933" y="5016397"/>
            <a:chExt cx="6969063" cy="1205588"/>
          </a:xfrm>
        </p:grpSpPr>
        <p:pic>
          <p:nvPicPr>
            <p:cNvPr id="5" name="Picture 4">
              <a:extLst>
                <a:ext uri="{FF2B5EF4-FFF2-40B4-BE49-F238E27FC236}">
                  <a16:creationId xmlns:a16="http://schemas.microsoft.com/office/drawing/2014/main" id="{7F1CCE47-8A6B-1381-8C27-7A4BAA1FEFE6}"/>
                </a:ext>
              </a:extLst>
            </p:cNvPr>
            <p:cNvPicPr>
              <a:picLocks noChangeAspect="1"/>
            </p:cNvPicPr>
            <p:nvPr/>
          </p:nvPicPr>
          <p:blipFill>
            <a:blip r:embed="rId5"/>
            <a:stretch>
              <a:fillRect/>
            </a:stretch>
          </p:blipFill>
          <p:spPr>
            <a:xfrm>
              <a:off x="5882226" y="5132670"/>
              <a:ext cx="1166101" cy="1086794"/>
            </a:xfrm>
            <a:prstGeom prst="rect">
              <a:avLst/>
            </a:prstGeom>
          </p:spPr>
        </p:pic>
        <p:pic>
          <p:nvPicPr>
            <p:cNvPr id="6" name="Picture 5">
              <a:extLst>
                <a:ext uri="{FF2B5EF4-FFF2-40B4-BE49-F238E27FC236}">
                  <a16:creationId xmlns:a16="http://schemas.microsoft.com/office/drawing/2014/main" id="{776D1215-5D61-26B6-7678-2993E8034DCA}"/>
                </a:ext>
              </a:extLst>
            </p:cNvPr>
            <p:cNvPicPr>
              <a:picLocks noChangeAspect="1"/>
            </p:cNvPicPr>
            <p:nvPr/>
          </p:nvPicPr>
          <p:blipFill>
            <a:blip r:embed="rId6"/>
            <a:stretch>
              <a:fillRect/>
            </a:stretch>
          </p:blipFill>
          <p:spPr>
            <a:xfrm>
              <a:off x="7444881" y="5139997"/>
              <a:ext cx="1024115" cy="1081812"/>
            </a:xfrm>
            <a:prstGeom prst="rect">
              <a:avLst/>
            </a:prstGeom>
          </p:spPr>
        </p:pic>
        <p:pic>
          <p:nvPicPr>
            <p:cNvPr id="7" name="Picture 6">
              <a:extLst>
                <a:ext uri="{FF2B5EF4-FFF2-40B4-BE49-F238E27FC236}">
                  <a16:creationId xmlns:a16="http://schemas.microsoft.com/office/drawing/2014/main" id="{7905FE9C-5296-2214-F08C-AABB762E7375}"/>
                </a:ext>
              </a:extLst>
            </p:cNvPr>
            <p:cNvPicPr>
              <a:picLocks noChangeAspect="1"/>
            </p:cNvPicPr>
            <p:nvPr/>
          </p:nvPicPr>
          <p:blipFill>
            <a:blip r:embed="rId7"/>
            <a:stretch>
              <a:fillRect/>
            </a:stretch>
          </p:blipFill>
          <p:spPr>
            <a:xfrm>
              <a:off x="4222360" y="5016397"/>
              <a:ext cx="1421742" cy="1205588"/>
            </a:xfrm>
            <a:prstGeom prst="rect">
              <a:avLst/>
            </a:prstGeom>
          </p:spPr>
        </p:pic>
        <p:pic>
          <p:nvPicPr>
            <p:cNvPr id="8" name="Picture 7">
              <a:extLst>
                <a:ext uri="{FF2B5EF4-FFF2-40B4-BE49-F238E27FC236}">
                  <a16:creationId xmlns:a16="http://schemas.microsoft.com/office/drawing/2014/main" id="{5E1C884B-D945-5134-E647-6BADA249B8A7}"/>
                </a:ext>
              </a:extLst>
            </p:cNvPr>
            <p:cNvPicPr>
              <a:picLocks noChangeAspect="1"/>
            </p:cNvPicPr>
            <p:nvPr/>
          </p:nvPicPr>
          <p:blipFill>
            <a:blip r:embed="rId8"/>
            <a:stretch>
              <a:fillRect/>
            </a:stretch>
          </p:blipFill>
          <p:spPr>
            <a:xfrm>
              <a:off x="1499933" y="5139997"/>
              <a:ext cx="1020077" cy="1081811"/>
            </a:xfrm>
            <a:prstGeom prst="rect">
              <a:avLst/>
            </a:prstGeom>
          </p:spPr>
        </p:pic>
        <p:pic>
          <p:nvPicPr>
            <p:cNvPr id="9" name="Picture 8">
              <a:extLst>
                <a:ext uri="{FF2B5EF4-FFF2-40B4-BE49-F238E27FC236}">
                  <a16:creationId xmlns:a16="http://schemas.microsoft.com/office/drawing/2014/main" id="{57BBA5A0-34B3-A895-7028-F0DC9B5EC4DE}"/>
                </a:ext>
              </a:extLst>
            </p:cNvPr>
            <p:cNvPicPr>
              <a:picLocks noChangeAspect="1"/>
            </p:cNvPicPr>
            <p:nvPr/>
          </p:nvPicPr>
          <p:blipFill>
            <a:blip r:embed="rId9"/>
            <a:stretch>
              <a:fillRect/>
            </a:stretch>
          </p:blipFill>
          <p:spPr>
            <a:xfrm>
              <a:off x="2910361" y="5132670"/>
              <a:ext cx="915445" cy="1084450"/>
            </a:xfrm>
            <a:prstGeom prst="rect">
              <a:avLst/>
            </a:prstGeom>
          </p:spPr>
        </p:pic>
      </p:gr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676400"/>
            <a:ext cx="7886700" cy="4240609"/>
          </a:xfrm>
        </p:spPr>
        <p:txBody>
          <a:bodyPr>
            <a:normAutofit/>
          </a:bodyPr>
          <a:lstStyle/>
          <a:p>
            <a:pPr marL="0" indent="0">
              <a:buNone/>
            </a:pPr>
            <a:r>
              <a:rPr lang="en-US" sz="2100" b="1" dirty="0">
                <a:latin typeface="MarkPro" panose="020B0504020101010102" pitchFamily="34" charset="77"/>
              </a:rPr>
              <a:t>Does getting vaccinated lead to adverse reactions (side effects)?</a:t>
            </a:r>
            <a:r>
              <a:rPr lang="en-US" sz="2100" b="1" baseline="30000" dirty="0"/>
              <a:t>10</a:t>
            </a:r>
            <a:endParaRPr lang="en-US" sz="2100" b="1" dirty="0">
              <a:latin typeface="MarkPro" panose="020B0504020101010102" pitchFamily="34" charset="77"/>
            </a:endParaRPr>
          </a:p>
          <a:p>
            <a:pPr>
              <a:lnSpc>
                <a:spcPct val="120000"/>
              </a:lnSpc>
              <a:spcBef>
                <a:spcPts val="1200"/>
              </a:spcBef>
            </a:pPr>
            <a:r>
              <a:rPr lang="en-US" sz="2100" dirty="0">
                <a:latin typeface="MarkPro" panose="020B0504020101010102" pitchFamily="34" charset="77"/>
              </a:rPr>
              <a:t>Most side effects after vaccination are mild and only last a few days (e.g., you may experience headaches, fatigue, your arm being sore and/or red)</a:t>
            </a:r>
            <a:r>
              <a:rPr lang="en-US" sz="2100" baseline="30000" dirty="0"/>
              <a:t>7</a:t>
            </a:r>
            <a:endParaRPr lang="en-US" sz="2100" dirty="0"/>
          </a:p>
          <a:p>
            <a:pPr>
              <a:lnSpc>
                <a:spcPct val="120000"/>
              </a:lnSpc>
              <a:spcBef>
                <a:spcPts val="1200"/>
              </a:spcBef>
            </a:pPr>
            <a:r>
              <a:rPr lang="en-US" sz="2100" dirty="0"/>
              <a:t>Serious side effects are rare. All serious side effects are reviewed to determine any additional safety steps to be taken.  </a:t>
            </a:r>
            <a:endParaRPr lang="en-US" sz="2100" dirty="0">
              <a:latin typeface="MarkPro" panose="020B0504020101010102" pitchFamily="34" charset="77"/>
            </a:endParaRPr>
          </a:p>
          <a:p>
            <a:pPr marL="0" indent="0">
              <a:buNone/>
            </a:pPr>
            <a:endParaRPr lang="en-US" b="1"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13</a:t>
            </a:fld>
            <a:endParaRPr lang="en-US" dirty="0"/>
          </a:p>
        </p:txBody>
      </p:sp>
      <p:sp>
        <p:nvSpPr>
          <p:cNvPr id="12" name="Title 1">
            <a:extLst>
              <a:ext uri="{FF2B5EF4-FFF2-40B4-BE49-F238E27FC236}">
                <a16:creationId xmlns:a16="http://schemas.microsoft.com/office/drawing/2014/main" id="{00061589-8B33-9C68-C418-1FE2D566CDFC}"/>
              </a:ext>
            </a:extLst>
          </p:cNvPr>
          <p:cNvSpPr txBox="1">
            <a:spLocks/>
          </p:cNvSpPr>
          <p:nvPr/>
        </p:nvSpPr>
        <p:spPr>
          <a:xfrm>
            <a:off x="628648" y="914400"/>
            <a:ext cx="8362951" cy="769069"/>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3000" b="1" kern="1200">
                <a:solidFill>
                  <a:schemeClr val="tx1"/>
                </a:solidFill>
                <a:latin typeface="MarkPro" panose="020B0504020101010102" pitchFamily="34" charset="77"/>
                <a:ea typeface="+mj-ea"/>
                <a:cs typeface="Arial" panose="020B0604020202020204" pitchFamily="34" charset="0"/>
              </a:defRPr>
            </a:lvl1pPr>
          </a:lstStyle>
          <a:p>
            <a:pPr fontAlgn="auto">
              <a:spcAft>
                <a:spcPts val="0"/>
              </a:spcAft>
            </a:pPr>
            <a:r>
              <a:rPr lang="en-CA" dirty="0"/>
              <a:t>COVID-19 Vaccine Safety – Common Questions</a:t>
            </a:r>
            <a:endParaRPr lang="en-US" dirty="0"/>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90813900"/>
      </p:ext>
    </p:extLst>
  </p:cSld>
  <p:clrMapOvr>
    <a:masterClrMapping/>
  </p:clrMapOvr>
  <mc:AlternateContent xmlns:mc="http://schemas.openxmlformats.org/markup-compatibility/2006" xmlns:p14="http://schemas.microsoft.com/office/powerpoint/2010/main">
    <mc:Choice Requires="p14">
      <p:transition spd="slow" p14:dur="2000" advTm="26745"/>
    </mc:Choice>
    <mc:Fallback xmlns="">
      <p:transition spd="slow" advTm="26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8" y="914400"/>
            <a:ext cx="8362951" cy="769069"/>
          </a:xfrm>
        </p:spPr>
        <p:txBody>
          <a:bodyPr>
            <a:normAutofit fontScale="90000"/>
          </a:bodyPr>
          <a:lstStyle/>
          <a:p>
            <a:r>
              <a:rPr lang="en-CA" dirty="0">
                <a:latin typeface="MarkPro" panose="020B0504020101010102" pitchFamily="34" charset="77"/>
              </a:rPr>
              <a:t>COVID-19 Vaccine </a:t>
            </a:r>
            <a:r>
              <a:rPr lang="en-CA" dirty="0"/>
              <a:t>Safety – Common Questions</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8" y="1288995"/>
            <a:ext cx="8134350" cy="5067356"/>
          </a:xfrm>
        </p:spPr>
        <p:txBody>
          <a:bodyPr>
            <a:normAutofit/>
          </a:bodyPr>
          <a:lstStyle/>
          <a:p>
            <a:pPr marL="0" indent="0">
              <a:buNone/>
            </a:pPr>
            <a:endParaRPr lang="en-US" b="1" dirty="0">
              <a:latin typeface="MarkPro" panose="020B0504020101010102" pitchFamily="34" charset="77"/>
            </a:endParaRPr>
          </a:p>
          <a:p>
            <a:pPr marL="0" indent="0">
              <a:buNone/>
            </a:pPr>
            <a:r>
              <a:rPr lang="en-US" sz="2100" b="1" dirty="0"/>
              <a:t>What are some potential side effects?</a:t>
            </a:r>
          </a:p>
          <a:p>
            <a:pPr>
              <a:lnSpc>
                <a:spcPct val="120000"/>
              </a:lnSpc>
            </a:pPr>
            <a:r>
              <a:rPr lang="en-US" dirty="0"/>
              <a:t>Severe allergic reactions, which may involve signs such as difficulty breathing, rapid heartbeat, or widespread skin rash or swelling</a:t>
            </a:r>
            <a:r>
              <a:rPr lang="en-US" baseline="30000" dirty="0"/>
              <a:t>7</a:t>
            </a:r>
            <a:r>
              <a:rPr lang="en-US" dirty="0"/>
              <a:t> are seen in only about 1 per 100,000 vaccinations in Canada</a:t>
            </a:r>
            <a:r>
              <a:rPr lang="en-US" baseline="30000" dirty="0"/>
              <a:t>12</a:t>
            </a:r>
          </a:p>
          <a:p>
            <a:pPr>
              <a:lnSpc>
                <a:spcPct val="120000"/>
              </a:lnSpc>
            </a:pPr>
            <a:r>
              <a:rPr lang="en-US" dirty="0"/>
              <a:t>Myocarditis (inflammation of the heart muscle) or pericarditis (inflammation of the lining around the heart), which are rare</a:t>
            </a:r>
          </a:p>
          <a:p>
            <a:pPr lvl="1">
              <a:lnSpc>
                <a:spcPct val="100000"/>
              </a:lnSpc>
            </a:pPr>
            <a:r>
              <a:rPr lang="en-US" dirty="0"/>
              <a:t>People are more likely to experience myocarditis or pericarditis due to a COVID-19 infection than due to the vaccine</a:t>
            </a:r>
            <a:r>
              <a:rPr lang="en-US" baseline="30000" dirty="0"/>
              <a:t>14-16</a:t>
            </a:r>
            <a:endParaRPr lang="en-US" baseline="30000" dirty="0">
              <a:solidFill>
                <a:srgbClr val="FF0000"/>
              </a:solidFill>
            </a:endParaRPr>
          </a:p>
          <a:p>
            <a:pPr lvl="1">
              <a:lnSpc>
                <a:spcPct val="100000"/>
              </a:lnSpc>
            </a:pPr>
            <a:r>
              <a:rPr lang="en-US" dirty="0"/>
              <a:t>Most people can receive medicine and recover quickly from these conditions</a:t>
            </a:r>
            <a:r>
              <a:rPr lang="en-US" baseline="30000" dirty="0"/>
              <a:t>7,12</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14</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30206333"/>
      </p:ext>
    </p:extLst>
  </p:cSld>
  <p:clrMapOvr>
    <a:masterClrMapping/>
  </p:clrMapOvr>
  <mc:AlternateContent xmlns:mc="http://schemas.openxmlformats.org/markup-compatibility/2006" xmlns:p14="http://schemas.microsoft.com/office/powerpoint/2010/main">
    <mc:Choice Requires="p14">
      <p:transition spd="slow" p14:dur="2000" advTm="40908"/>
    </mc:Choice>
    <mc:Fallback xmlns="">
      <p:transition spd="slow" advTm="40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8" y="914400"/>
            <a:ext cx="8362951" cy="769069"/>
          </a:xfrm>
        </p:spPr>
        <p:txBody>
          <a:bodyPr>
            <a:normAutofit fontScale="90000"/>
          </a:bodyPr>
          <a:lstStyle/>
          <a:p>
            <a:r>
              <a:rPr lang="en-CA" dirty="0">
                <a:latin typeface="MarkPro" panose="020B0504020101010102" pitchFamily="34" charset="77"/>
              </a:rPr>
              <a:t>COVID-19 Vaccine </a:t>
            </a:r>
            <a:r>
              <a:rPr lang="en-CA" dirty="0"/>
              <a:t>Safety – Common Questions</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8" y="1288995"/>
            <a:ext cx="7886702" cy="4419600"/>
          </a:xfrm>
        </p:spPr>
        <p:txBody>
          <a:bodyPr>
            <a:normAutofit/>
          </a:bodyPr>
          <a:lstStyle/>
          <a:p>
            <a:pPr marL="0" indent="0">
              <a:buNone/>
            </a:pPr>
            <a:endParaRPr lang="en-US" b="1" dirty="0">
              <a:latin typeface="MarkPro" panose="020B0504020101010102" pitchFamily="34" charset="77"/>
            </a:endParaRPr>
          </a:p>
          <a:p>
            <a:pPr marL="0" indent="0">
              <a:buNone/>
            </a:pPr>
            <a:r>
              <a:rPr lang="en-US" sz="2100" b="1" dirty="0"/>
              <a:t>What are some potential side effects? (Continued)</a:t>
            </a:r>
          </a:p>
          <a:p>
            <a:pPr>
              <a:lnSpc>
                <a:spcPct val="120000"/>
              </a:lnSpc>
            </a:pPr>
            <a:r>
              <a:rPr lang="en-US" sz="2100" dirty="0"/>
              <a:t>Experiences of facial muscle weakness or paralysis (Bell’s Palsy) are rare, and are generally temporary and start to improve after a few weeks</a:t>
            </a:r>
            <a:r>
              <a:rPr lang="en-US" sz="2100" baseline="30000" dirty="0"/>
              <a:t>7</a:t>
            </a:r>
          </a:p>
          <a:p>
            <a:pPr>
              <a:lnSpc>
                <a:spcPct val="120000"/>
              </a:lnSpc>
            </a:pPr>
            <a:endParaRPr lang="en-US" sz="1900" baseline="30000" dirty="0"/>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15</a:t>
            </a:fld>
            <a:endParaRPr lang="en-US" dirty="0"/>
          </a:p>
        </p:txBody>
      </p:sp>
      <p:sp>
        <p:nvSpPr>
          <p:cNvPr id="6" name="Rectangle 5"/>
          <p:cNvSpPr/>
          <p:nvPr/>
        </p:nvSpPr>
        <p:spPr>
          <a:xfrm>
            <a:off x="929094" y="4114800"/>
            <a:ext cx="7285813" cy="1569660"/>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20000"/>
              </a:lnSpc>
            </a:pPr>
            <a:r>
              <a:rPr lang="en-CA" sz="2000" dirty="0">
                <a:latin typeface="MarkPro" panose="020B0504020101010102" pitchFamily="34" charset="77"/>
                <a:cs typeface="Arial" panose="020B0604020202020204" pitchFamily="34" charset="0"/>
              </a:rPr>
              <a:t>After vaccination, it is important to wait and be monitored for the recommended amount of time to watch for possible side effects. If you experience any side effects after leaving, report it to your healthcare provider.</a:t>
            </a:r>
            <a:endParaRPr lang="en-US" sz="2000" dirty="0">
              <a:latin typeface="MarkPro" panose="020B0504020101010102" pitchFamily="34" charset="77"/>
              <a:cs typeface="Arial" panose="020B0604020202020204" pitchFamily="34"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81952651"/>
      </p:ext>
    </p:extLst>
  </p:cSld>
  <p:clrMapOvr>
    <a:masterClrMapping/>
  </p:clrMapOvr>
  <mc:AlternateContent xmlns:mc="http://schemas.openxmlformats.org/markup-compatibility/2006" xmlns:p14="http://schemas.microsoft.com/office/powerpoint/2010/main">
    <mc:Choice Requires="p14">
      <p:transition spd="slow" p14:dur="2000" advTm="26967"/>
    </mc:Choice>
    <mc:Fallback xmlns="">
      <p:transition spd="slow" advTm="26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066800"/>
            <a:ext cx="7886700" cy="769069"/>
          </a:xfrm>
        </p:spPr>
        <p:txBody>
          <a:bodyPr>
            <a:normAutofit/>
          </a:bodyPr>
          <a:lstStyle/>
          <a:p>
            <a:r>
              <a:rPr lang="en-CA" dirty="0">
                <a:latin typeface="MarkPro" panose="020B0504020101010102" pitchFamily="34" charset="77"/>
              </a:rPr>
              <a:t>How do COVID-19 vaccines work?</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8" y="1905000"/>
            <a:ext cx="7981951" cy="1524000"/>
          </a:xfrm>
        </p:spPr>
        <p:txBody>
          <a:bodyPr>
            <a:normAutofit/>
          </a:bodyPr>
          <a:lstStyle/>
          <a:p>
            <a:pPr marL="0" indent="0">
              <a:lnSpc>
                <a:spcPct val="113000"/>
              </a:lnSpc>
              <a:spcAft>
                <a:spcPts val="600"/>
              </a:spcAft>
              <a:buNone/>
            </a:pPr>
            <a:r>
              <a:rPr lang="en-CA" b="1" dirty="0"/>
              <a:t>Step 1. </a:t>
            </a:r>
            <a:r>
              <a:rPr lang="en-CA" dirty="0"/>
              <a:t>The vaccines protect you by teaching your immune system how to produce antibodies to a small section of the COVID-19 virus—without the harmful effects of getting sick from the virus. </a:t>
            </a:r>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16</a:t>
            </a:fld>
            <a:endParaRPr lang="en-US" dirty="0"/>
          </a:p>
        </p:txBody>
      </p:sp>
      <p:sp>
        <p:nvSpPr>
          <p:cNvPr id="6" name="Content Placeholder 2">
            <a:extLst>
              <a:ext uri="{FF2B5EF4-FFF2-40B4-BE49-F238E27FC236}">
                <a16:creationId xmlns:a16="http://schemas.microsoft.com/office/drawing/2014/main" id="{7F2E6883-E2CA-DA92-4EB6-B829BF950119}"/>
              </a:ext>
            </a:extLst>
          </p:cNvPr>
          <p:cNvSpPr txBox="1">
            <a:spLocks/>
          </p:cNvSpPr>
          <p:nvPr/>
        </p:nvSpPr>
        <p:spPr>
          <a:xfrm>
            <a:off x="628648" y="3360836"/>
            <a:ext cx="5403851" cy="28321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13000"/>
              </a:lnSpc>
              <a:spcAft>
                <a:spcPts val="600"/>
              </a:spcAft>
              <a:buNone/>
            </a:pPr>
            <a:r>
              <a:rPr lang="en-CA" dirty="0"/>
              <a:t>Getting sick from the virus also produces antibodies. However, vaccination causes a more predictable immune response to the virus that causes COVID-19.</a:t>
            </a:r>
            <a:r>
              <a:rPr lang="en-CA" baseline="30000" dirty="0"/>
              <a:t>8,17</a:t>
            </a:r>
          </a:p>
        </p:txBody>
      </p:sp>
      <p:pic>
        <p:nvPicPr>
          <p:cNvPr id="7" name="Picture 6">
            <a:extLst>
              <a:ext uri="{FF2B5EF4-FFF2-40B4-BE49-F238E27FC236}">
                <a16:creationId xmlns:a16="http://schemas.microsoft.com/office/drawing/2014/main" id="{B9B83522-5466-3A66-2BBF-A671041CF3BE}"/>
              </a:ext>
            </a:extLst>
          </p:cNvPr>
          <p:cNvPicPr>
            <a:picLocks noChangeAspect="1"/>
          </p:cNvPicPr>
          <p:nvPr/>
        </p:nvPicPr>
        <p:blipFill>
          <a:blip r:embed="rId5"/>
          <a:stretch>
            <a:fillRect/>
          </a:stretch>
        </p:blipFill>
        <p:spPr>
          <a:xfrm>
            <a:off x="6004364" y="3448308"/>
            <a:ext cx="2612372" cy="2544664"/>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43825930"/>
      </p:ext>
    </p:extLst>
  </p:cSld>
  <p:clrMapOvr>
    <a:masterClrMapping/>
  </p:clrMapOvr>
  <mc:AlternateContent xmlns:mc="http://schemas.openxmlformats.org/markup-compatibility/2006" xmlns:p14="http://schemas.microsoft.com/office/powerpoint/2010/main">
    <mc:Choice Requires="p14">
      <p:transition spd="slow" p14:dur="2000" advTm="27700"/>
    </mc:Choice>
    <mc:Fallback xmlns="">
      <p:transition spd="slow" advTm="27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066800"/>
            <a:ext cx="7886700" cy="769069"/>
          </a:xfrm>
        </p:spPr>
        <p:txBody>
          <a:bodyPr>
            <a:normAutofit/>
          </a:bodyPr>
          <a:lstStyle/>
          <a:p>
            <a:r>
              <a:rPr lang="en-CA" dirty="0">
                <a:latin typeface="MarkPro" panose="020B0504020101010102" pitchFamily="34" charset="77"/>
              </a:rPr>
              <a:t>How do COVID-19 vaccines work?</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8" y="2057400"/>
            <a:ext cx="7981951" cy="4572000"/>
          </a:xfrm>
        </p:spPr>
        <p:txBody>
          <a:bodyPr>
            <a:normAutofit/>
          </a:bodyPr>
          <a:lstStyle/>
          <a:p>
            <a:pPr marL="0" indent="0">
              <a:lnSpc>
                <a:spcPct val="113000"/>
              </a:lnSpc>
              <a:spcAft>
                <a:spcPts val="600"/>
              </a:spcAft>
              <a:buNone/>
            </a:pPr>
            <a:r>
              <a:rPr lang="en-CA" b="1" dirty="0">
                <a:latin typeface="MarkPro" panose="020B0504020101010102" pitchFamily="34" charset="77"/>
              </a:rPr>
              <a:t>Step 2. </a:t>
            </a:r>
            <a:r>
              <a:rPr lang="en-CA" dirty="0">
                <a:latin typeface="MarkPro" panose="020B0504020101010102" pitchFamily="34" charset="77"/>
              </a:rPr>
              <a:t>If you are exposed to the COVID-19 virus, your body recognizes the protein on the virus, remembers the immune response, and begins to make the antibodies that will attack the virus and protect you from serious disease.</a:t>
            </a:r>
            <a:r>
              <a:rPr lang="en-CA" baseline="30000" dirty="0"/>
              <a:t>18-20</a:t>
            </a:r>
            <a:endParaRPr lang="en-CA" baseline="30000" dirty="0">
              <a:latin typeface="MarkPro" panose="020B0504020101010102" pitchFamily="34" charset="77"/>
            </a:endParaRPr>
          </a:p>
          <a:p>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17</a:t>
            </a:fld>
            <a:endParaRPr lang="en-US" dirty="0"/>
          </a:p>
        </p:txBody>
      </p:sp>
      <p:pic>
        <p:nvPicPr>
          <p:cNvPr id="5" name="Picture 4">
            <a:extLst>
              <a:ext uri="{FF2B5EF4-FFF2-40B4-BE49-F238E27FC236}">
                <a16:creationId xmlns:a16="http://schemas.microsoft.com/office/drawing/2014/main" id="{8DDEF6A4-AED4-029B-02C4-AC0C84748982}"/>
              </a:ext>
            </a:extLst>
          </p:cNvPr>
          <p:cNvPicPr>
            <a:picLocks noChangeAspect="1"/>
          </p:cNvPicPr>
          <p:nvPr/>
        </p:nvPicPr>
        <p:blipFill>
          <a:blip r:embed="rId5"/>
          <a:stretch>
            <a:fillRect/>
          </a:stretch>
        </p:blipFill>
        <p:spPr>
          <a:xfrm>
            <a:off x="2968883" y="3657600"/>
            <a:ext cx="3206234" cy="2384499"/>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79881850"/>
      </p:ext>
    </p:extLst>
  </p:cSld>
  <p:clrMapOvr>
    <a:masterClrMapping/>
  </p:clrMapOvr>
  <mc:AlternateContent xmlns:mc="http://schemas.openxmlformats.org/markup-compatibility/2006" xmlns:p14="http://schemas.microsoft.com/office/powerpoint/2010/main">
    <mc:Choice Requires="p14">
      <p:transition spd="slow" p14:dur="2000" advTm="17210"/>
    </mc:Choice>
    <mc:Fallback xmlns="">
      <p:transition spd="slow" advTm="17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2131"/>
            <a:ext cx="8178996" cy="769069"/>
          </a:xfrm>
        </p:spPr>
        <p:txBody>
          <a:bodyPr>
            <a:normAutofit fontScale="90000"/>
          </a:bodyPr>
          <a:lstStyle/>
          <a:p>
            <a:r>
              <a:rPr lang="en-CA" dirty="0">
                <a:latin typeface="MarkPro" panose="020B0504020101010102" pitchFamily="34" charset="77"/>
              </a:rPr>
              <a:t>Which COVID-19 vaccines are approved in Canada? </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2133600"/>
            <a:ext cx="5829300" cy="3905854"/>
          </a:xfrm>
        </p:spPr>
        <p:txBody>
          <a:bodyPr>
            <a:noAutofit/>
          </a:bodyPr>
          <a:lstStyle/>
          <a:p>
            <a:pPr marL="0" indent="0">
              <a:lnSpc>
                <a:spcPct val="100000"/>
              </a:lnSpc>
              <a:spcBef>
                <a:spcPts val="600"/>
              </a:spcBef>
              <a:buNone/>
            </a:pPr>
            <a:r>
              <a:rPr lang="en-CA" b="1" u="sng" dirty="0"/>
              <a:t>mRNA vaccines</a:t>
            </a:r>
            <a:r>
              <a:rPr lang="en-CA" baseline="30000" dirty="0"/>
              <a:t>18-20</a:t>
            </a:r>
            <a:endParaRPr lang="en-CA" dirty="0"/>
          </a:p>
          <a:p>
            <a:pPr marL="0" indent="0">
              <a:lnSpc>
                <a:spcPct val="100000"/>
              </a:lnSpc>
              <a:spcBef>
                <a:spcPts val="600"/>
              </a:spcBef>
              <a:buNone/>
            </a:pPr>
            <a:r>
              <a:rPr lang="en-CA" sz="1600" dirty="0"/>
              <a:t>Includes Pfizer-BioNTech Comirnaty (also known as just Pfizer) and Moderna Spikevax (also known as just Moderna)</a:t>
            </a:r>
            <a:r>
              <a:rPr lang="en-CA" sz="1600" baseline="30000" dirty="0"/>
              <a:t>21</a:t>
            </a:r>
          </a:p>
          <a:p>
            <a:pPr>
              <a:lnSpc>
                <a:spcPct val="100000"/>
              </a:lnSpc>
              <a:spcAft>
                <a:spcPts val="600"/>
              </a:spcAft>
            </a:pPr>
            <a:r>
              <a:rPr lang="en-CA" sz="1800" dirty="0"/>
              <a:t>These vaccines carry </a:t>
            </a:r>
            <a:r>
              <a:rPr lang="en-CA" sz="1800" dirty="0">
                <a:latin typeface="MarkPro" panose="020B0504020101010102" pitchFamily="34" charset="77"/>
              </a:rPr>
              <a:t>instructions (mRNA) from the COVID-19 virus to make harmless proteins or virus pieces that don’t cause disease, but trigger your immune system to make antibodies</a:t>
            </a:r>
          </a:p>
          <a:p>
            <a:pPr>
              <a:lnSpc>
                <a:spcPct val="100000"/>
              </a:lnSpc>
              <a:spcAft>
                <a:spcPts val="600"/>
              </a:spcAft>
            </a:pPr>
            <a:r>
              <a:rPr lang="en-CA" sz="1800" dirty="0">
                <a:latin typeface="MarkPro" panose="020B0504020101010102" pitchFamily="34" charset="77"/>
              </a:rPr>
              <a:t>After the proteins/virus pieces are made, your body will then remove the instructions (mRNA) from your body </a:t>
            </a:r>
          </a:p>
          <a:p>
            <a:pPr>
              <a:lnSpc>
                <a:spcPct val="100000"/>
              </a:lnSpc>
              <a:spcAft>
                <a:spcPts val="600"/>
              </a:spcAft>
            </a:pPr>
            <a:r>
              <a:rPr lang="en-CA" sz="1800" dirty="0">
                <a:latin typeface="MarkPro" panose="020B0504020101010102" pitchFamily="34" charset="77"/>
              </a:rPr>
              <a:t>These do not alter your DNA in any way</a:t>
            </a:r>
            <a:endParaRPr lang="en-CA" sz="1800" baseline="30000" dirty="0"/>
          </a:p>
          <a:p>
            <a:pPr marL="0" indent="0">
              <a:lnSpc>
                <a:spcPct val="100000"/>
              </a:lnSpc>
              <a:spcAft>
                <a:spcPts val="600"/>
              </a:spcAft>
              <a:buNone/>
            </a:pPr>
            <a:endParaRPr lang="en-US" sz="18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18</a:t>
            </a:fld>
            <a:endParaRPr lang="en-US" dirty="0"/>
          </a:p>
        </p:txBody>
      </p:sp>
      <p:pic>
        <p:nvPicPr>
          <p:cNvPr id="5" name="Picture 4">
            <a:extLst>
              <a:ext uri="{FF2B5EF4-FFF2-40B4-BE49-F238E27FC236}">
                <a16:creationId xmlns:a16="http://schemas.microsoft.com/office/drawing/2014/main" id="{FFB1CB9D-2937-6A61-73A7-5E4EA421C557}"/>
              </a:ext>
            </a:extLst>
          </p:cNvPr>
          <p:cNvPicPr>
            <a:picLocks noChangeAspect="1"/>
          </p:cNvPicPr>
          <p:nvPr/>
        </p:nvPicPr>
        <p:blipFill>
          <a:blip r:embed="rId5"/>
          <a:stretch>
            <a:fillRect/>
          </a:stretch>
        </p:blipFill>
        <p:spPr>
          <a:xfrm>
            <a:off x="6400800" y="3581400"/>
            <a:ext cx="2559245" cy="1861269"/>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06282425"/>
      </p:ext>
    </p:extLst>
  </p:cSld>
  <p:clrMapOvr>
    <a:masterClrMapping/>
  </p:clrMapOvr>
  <mc:AlternateContent xmlns:mc="http://schemas.openxmlformats.org/markup-compatibility/2006" xmlns:p14="http://schemas.microsoft.com/office/powerpoint/2010/main">
    <mc:Choice Requires="p14">
      <p:transition spd="slow" p14:dur="2000" advTm="38289"/>
    </mc:Choice>
    <mc:Fallback xmlns="">
      <p:transition spd="slow" advTm="38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2131"/>
            <a:ext cx="8178996" cy="769069"/>
          </a:xfrm>
        </p:spPr>
        <p:txBody>
          <a:bodyPr>
            <a:normAutofit fontScale="90000"/>
          </a:bodyPr>
          <a:lstStyle/>
          <a:p>
            <a:r>
              <a:rPr lang="en-CA" dirty="0">
                <a:latin typeface="MarkPro" panose="020B0504020101010102" pitchFamily="34" charset="77"/>
              </a:rPr>
              <a:t>Which COVID-19 vaccines are approved in Canada? </a:t>
            </a:r>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19</a:t>
            </a:fld>
            <a:endParaRPr lang="en-US" dirty="0"/>
          </a:p>
        </p:txBody>
      </p:sp>
      <p:sp>
        <p:nvSpPr>
          <p:cNvPr id="6" name="Content Placeholder 2">
            <a:extLst>
              <a:ext uri="{FF2B5EF4-FFF2-40B4-BE49-F238E27FC236}">
                <a16:creationId xmlns:a16="http://schemas.microsoft.com/office/drawing/2014/main" id="{3360968C-E313-B8B0-8CB8-74938E329E50}"/>
              </a:ext>
            </a:extLst>
          </p:cNvPr>
          <p:cNvSpPr txBox="1">
            <a:spLocks/>
          </p:cNvSpPr>
          <p:nvPr/>
        </p:nvSpPr>
        <p:spPr>
          <a:xfrm>
            <a:off x="628649" y="2286000"/>
            <a:ext cx="7296151" cy="2667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600"/>
              </a:spcBef>
              <a:spcAft>
                <a:spcPts val="0"/>
              </a:spcAft>
              <a:buNone/>
            </a:pPr>
            <a:r>
              <a:rPr lang="en-CA" b="1" u="sng" dirty="0"/>
              <a:t>Protein subunit vaccines</a:t>
            </a:r>
            <a:r>
              <a:rPr lang="en-CA" baseline="30000" dirty="0"/>
              <a:t>18-20 </a:t>
            </a:r>
            <a:endParaRPr lang="en-CA" b="1" dirty="0"/>
          </a:p>
          <a:p>
            <a:pPr marL="0" indent="0" fontAlgn="auto">
              <a:lnSpc>
                <a:spcPct val="100000"/>
              </a:lnSpc>
              <a:spcBef>
                <a:spcPts val="600"/>
              </a:spcBef>
              <a:spcAft>
                <a:spcPts val="0"/>
              </a:spcAft>
              <a:buFont typeface="Arial" panose="020B0604020202020204" pitchFamily="34" charset="0"/>
              <a:buNone/>
            </a:pPr>
            <a:r>
              <a:rPr lang="en-CA" sz="1600" dirty="0"/>
              <a:t>Includes </a:t>
            </a:r>
            <a:r>
              <a:rPr lang="en-CA" sz="1600" dirty="0" err="1"/>
              <a:t>Novavax</a:t>
            </a:r>
            <a:r>
              <a:rPr lang="en-CA" sz="1600" dirty="0"/>
              <a:t> </a:t>
            </a:r>
            <a:r>
              <a:rPr lang="en-CA" sz="1600" dirty="0" err="1"/>
              <a:t>Nuvaxoivid</a:t>
            </a:r>
            <a:r>
              <a:rPr lang="en-CA" sz="1600" dirty="0"/>
              <a:t> (also known as just </a:t>
            </a:r>
            <a:r>
              <a:rPr lang="en-CA" sz="1600" dirty="0" err="1"/>
              <a:t>Novavax</a:t>
            </a:r>
            <a:r>
              <a:rPr lang="en-CA" sz="1600" dirty="0"/>
              <a:t>)</a:t>
            </a:r>
          </a:p>
          <a:p>
            <a:pPr fontAlgn="auto">
              <a:lnSpc>
                <a:spcPct val="100000"/>
              </a:lnSpc>
              <a:spcAft>
                <a:spcPts val="600"/>
              </a:spcAft>
            </a:pPr>
            <a:r>
              <a:rPr lang="en-CA" sz="1900" dirty="0"/>
              <a:t>This vaccine carries harmless proteins or virus pieces that don’t cause disease from the COVID-19 virus, but like the mRNA vaccines they trigger your immune system to make antibodies</a:t>
            </a:r>
          </a:p>
          <a:p>
            <a:pPr fontAlgn="auto">
              <a:lnSpc>
                <a:spcPct val="100000"/>
              </a:lnSpc>
              <a:spcAft>
                <a:spcPts val="600"/>
              </a:spcAft>
            </a:pPr>
            <a:r>
              <a:rPr lang="en-CA" sz="1900" dirty="0"/>
              <a:t>Due to low demand, this type of vaccine is not available in Canada</a:t>
            </a:r>
            <a:r>
              <a:rPr lang="en-CA" sz="1900" baseline="30000" dirty="0"/>
              <a:t>21</a:t>
            </a:r>
          </a:p>
        </p:txBody>
      </p:sp>
      <p:pic>
        <p:nvPicPr>
          <p:cNvPr id="3" name="Recorded Sound">
            <a:hlinkClick r:id="" action="ppaction://media"/>
            <a:extLst>
              <a:ext uri="{FF2B5EF4-FFF2-40B4-BE49-F238E27FC236}">
                <a16:creationId xmlns:a16="http://schemas.microsoft.com/office/drawing/2014/main" id="{6E99120A-4884-A769-CE36-B57B6BA37E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65268" y="5645869"/>
            <a:ext cx="609600" cy="609600"/>
          </a:xfrm>
          <a:prstGeom prst="rect">
            <a:avLst/>
          </a:prstGeom>
        </p:spPr>
      </p:pic>
    </p:spTree>
    <p:extLst>
      <p:ext uri="{BB962C8B-B14F-4D97-AF65-F5344CB8AC3E}">
        <p14:creationId xmlns:p14="http://schemas.microsoft.com/office/powerpoint/2010/main" val="118618745"/>
      </p:ext>
    </p:extLst>
  </p:cSld>
  <p:clrMapOvr>
    <a:masterClrMapping/>
  </p:clrMapOvr>
  <mc:AlternateContent xmlns:mc="http://schemas.openxmlformats.org/markup-compatibility/2006" xmlns:p14="http://schemas.microsoft.com/office/powerpoint/2010/main">
    <mc:Choice Requires="p14">
      <p:transition spd="slow" p14:dur="2000" advTm="25867"/>
    </mc:Choice>
    <mc:Fallback xmlns="">
      <p:transition spd="slow" advTm="25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8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135931"/>
            <a:ext cx="7448551" cy="769069"/>
          </a:xfrm>
        </p:spPr>
        <p:txBody>
          <a:bodyPr>
            <a:normAutofit fontScale="90000"/>
          </a:bodyPr>
          <a:lstStyle/>
          <a:p>
            <a:r>
              <a:rPr lang="en-CA" dirty="0">
                <a:latin typeface="MarkPro" panose="020B0504020101010102" pitchFamily="34" charset="77"/>
              </a:rPr>
              <a:t>COVID-19 Vaccines in Canada </a:t>
            </a:r>
            <a:r>
              <a:rPr lang="en-CA" dirty="0"/>
              <a:t>– Common Questions</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1980600"/>
            <a:ext cx="7524751" cy="3886800"/>
          </a:xfrm>
        </p:spPr>
        <p:txBody>
          <a:bodyPr>
            <a:noAutofit/>
          </a:bodyPr>
          <a:lstStyle/>
          <a:p>
            <a:pPr marL="0" indent="0">
              <a:lnSpc>
                <a:spcPct val="100000"/>
              </a:lnSpc>
              <a:spcAft>
                <a:spcPts val="600"/>
              </a:spcAft>
              <a:buNone/>
            </a:pPr>
            <a:r>
              <a:rPr lang="en-CA" b="1" dirty="0"/>
              <a:t>Is the AstraZeneca vaccine still available in Canada?</a:t>
            </a:r>
          </a:p>
          <a:p>
            <a:pPr>
              <a:lnSpc>
                <a:spcPct val="100000"/>
              </a:lnSpc>
              <a:spcAft>
                <a:spcPts val="600"/>
              </a:spcAft>
            </a:pPr>
            <a:r>
              <a:rPr lang="en-CA" sz="1800" dirty="0"/>
              <a:t>No, the AstraZeneca vaccine is no longer available in Canada</a:t>
            </a:r>
            <a:r>
              <a:rPr lang="en-CA" sz="1800" baseline="30000" dirty="0"/>
              <a:t>22</a:t>
            </a:r>
          </a:p>
          <a:p>
            <a:pPr marL="0" indent="0">
              <a:lnSpc>
                <a:spcPct val="100000"/>
              </a:lnSpc>
              <a:spcAft>
                <a:spcPts val="600"/>
              </a:spcAft>
              <a:buNone/>
            </a:pPr>
            <a:endParaRPr lang="en-CA" sz="600" b="1" dirty="0"/>
          </a:p>
          <a:p>
            <a:pPr marL="0" indent="0">
              <a:lnSpc>
                <a:spcPct val="100000"/>
              </a:lnSpc>
              <a:spcAft>
                <a:spcPts val="600"/>
              </a:spcAft>
              <a:buNone/>
            </a:pPr>
            <a:r>
              <a:rPr lang="en-CA" b="1" dirty="0"/>
              <a:t>Of the different vaccines in Canada, is one better than the other?</a:t>
            </a:r>
          </a:p>
          <a:p>
            <a:pPr>
              <a:lnSpc>
                <a:spcPct val="100000"/>
              </a:lnSpc>
              <a:spcBef>
                <a:spcPts val="600"/>
              </a:spcBef>
              <a:spcAft>
                <a:spcPts val="600"/>
              </a:spcAft>
            </a:pPr>
            <a:r>
              <a:rPr lang="en-CA" sz="1800" dirty="0"/>
              <a:t>Both the mRNA and protein subunit vaccines are effective</a:t>
            </a:r>
            <a:r>
              <a:rPr lang="en-CA" sz="1800" baseline="30000" dirty="0"/>
              <a:t>21</a:t>
            </a:r>
            <a:r>
              <a:rPr lang="en-CA" sz="1800" dirty="0"/>
              <a:t> </a:t>
            </a:r>
          </a:p>
          <a:p>
            <a:pPr>
              <a:lnSpc>
                <a:spcPct val="100000"/>
              </a:lnSpc>
              <a:spcBef>
                <a:spcPts val="600"/>
              </a:spcBef>
              <a:spcAft>
                <a:spcPts val="600"/>
              </a:spcAft>
            </a:pPr>
            <a:r>
              <a:rPr lang="en-CA" sz="1800" dirty="0"/>
              <a:t>Both of the mRNA vaccines (Pfizer and Moderna) are also similarly effective to one another</a:t>
            </a:r>
            <a:r>
              <a:rPr lang="en-CA" sz="1800" baseline="30000" dirty="0"/>
              <a:t>21</a:t>
            </a:r>
          </a:p>
          <a:p>
            <a:pPr>
              <a:lnSpc>
                <a:spcPct val="100000"/>
              </a:lnSpc>
              <a:spcBef>
                <a:spcPts val="600"/>
              </a:spcBef>
              <a:spcAft>
                <a:spcPts val="600"/>
              </a:spcAft>
            </a:pPr>
            <a:r>
              <a:rPr lang="en-CA" sz="1800" dirty="0"/>
              <a:t>As such, it is recommended that you receive whichever vaccine is currently available</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20</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017282508"/>
      </p:ext>
    </p:extLst>
  </p:cSld>
  <p:clrMapOvr>
    <a:masterClrMapping/>
  </p:clrMapOvr>
  <mc:AlternateContent xmlns:mc="http://schemas.openxmlformats.org/markup-compatibility/2006" xmlns:p14="http://schemas.microsoft.com/office/powerpoint/2010/main">
    <mc:Choice Requires="p14">
      <p:transition spd="slow" p14:dur="2000" advTm="41038"/>
    </mc:Choice>
    <mc:Fallback xmlns="">
      <p:transition spd="slow" advTm="410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Influenza</a:t>
            </a:r>
            <a:r>
              <a:rPr lang="en-CA" dirty="0">
                <a:latin typeface="MarkPro" panose="020B0504020101010102" pitchFamily="34" charset="77"/>
              </a:rPr>
              <a:t> Vaccine Safety</a:t>
            </a:r>
            <a:endParaRPr lang="en-US" dirty="0">
              <a:latin typeface="MarkPro" panose="020B0504020101010102" pitchFamily="34" charset="77"/>
            </a:endParaRPr>
          </a:p>
        </p:txBody>
      </p:sp>
      <p:sp>
        <p:nvSpPr>
          <p:cNvPr id="3" name="Slide Number Placeholder 2"/>
          <p:cNvSpPr>
            <a:spLocks noGrp="1"/>
          </p:cNvSpPr>
          <p:nvPr>
            <p:ph type="sldNum" sz="quarter" idx="12"/>
          </p:nvPr>
        </p:nvSpPr>
        <p:spPr/>
        <p:txBody>
          <a:bodyPr/>
          <a:lstStyle/>
          <a:p>
            <a:fld id="{05606F41-20F3-7F42-8B27-3B37AD6D179A}" type="slidenum">
              <a:rPr lang="en-US" smtClean="0"/>
              <a:pPr/>
              <a:t>21</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31201769"/>
      </p:ext>
    </p:extLst>
  </p:cSld>
  <p:clrMapOvr>
    <a:masterClrMapping/>
  </p:clrMapOvr>
  <mc:AlternateContent xmlns:mc="http://schemas.openxmlformats.org/markup-compatibility/2006" xmlns:p14="http://schemas.microsoft.com/office/powerpoint/2010/main">
    <mc:Choice Requires="p14">
      <p:transition spd="slow" p14:dur="2000" advTm="3730"/>
    </mc:Choice>
    <mc:Fallback xmlns="">
      <p:transition spd="slow" advTm="3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058152" cy="769069"/>
          </a:xfrm>
        </p:spPr>
        <p:txBody>
          <a:bodyPr>
            <a:normAutofit fontScale="90000"/>
          </a:bodyPr>
          <a:lstStyle/>
          <a:p>
            <a:r>
              <a:rPr lang="en-CA" dirty="0"/>
              <a:t>What is Influenza (also known as the flu)?</a:t>
            </a:r>
          </a:p>
        </p:txBody>
      </p:sp>
      <p:sp>
        <p:nvSpPr>
          <p:cNvPr id="3" name="Content Placeholder 2"/>
          <p:cNvSpPr>
            <a:spLocks noGrp="1"/>
          </p:cNvSpPr>
          <p:nvPr>
            <p:ph idx="1"/>
          </p:nvPr>
        </p:nvSpPr>
        <p:spPr>
          <a:xfrm>
            <a:off x="645855" y="2112135"/>
            <a:ext cx="7886700" cy="1845528"/>
          </a:xfrm>
        </p:spPr>
        <p:txBody>
          <a:bodyPr>
            <a:noAutofit/>
          </a:bodyPr>
          <a:lstStyle/>
          <a:p>
            <a:pPr>
              <a:lnSpc>
                <a:spcPct val="100000"/>
              </a:lnSpc>
            </a:pPr>
            <a:r>
              <a:rPr lang="en-CA" dirty="0"/>
              <a:t>Influenza is a respiratory illness caused by viruses that infect the nose, throat, and sometimes the lungs</a:t>
            </a:r>
            <a:r>
              <a:rPr lang="en-CA" baseline="30000" dirty="0"/>
              <a:t>24,25,78</a:t>
            </a:r>
          </a:p>
          <a:p>
            <a:pPr>
              <a:lnSpc>
                <a:spcPct val="100000"/>
              </a:lnSpc>
            </a:pPr>
            <a:r>
              <a:rPr lang="en-CA" dirty="0"/>
              <a:t>It is contagious, and spreads mainly from the droplets released when infected people breathe, cough, sneeze, or talk</a:t>
            </a:r>
            <a:r>
              <a:rPr lang="en-CA" baseline="30000" dirty="0"/>
              <a:t>24</a:t>
            </a:r>
          </a:p>
          <a:p>
            <a:pPr>
              <a:lnSpc>
                <a:spcPct val="100000"/>
              </a:lnSpc>
            </a:pPr>
            <a:r>
              <a:rPr lang="en-CA" dirty="0"/>
              <a:t>Symptoms range from mild to severe. Examples include:</a:t>
            </a:r>
            <a:r>
              <a:rPr lang="en-CA" baseline="30000" dirty="0"/>
              <a:t>25</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22</a:t>
            </a:fld>
            <a:endParaRPr lang="en-US" dirty="0"/>
          </a:p>
        </p:txBody>
      </p:sp>
      <p:sp>
        <p:nvSpPr>
          <p:cNvPr id="6" name="Content Placeholder 2"/>
          <p:cNvSpPr txBox="1">
            <a:spLocks/>
          </p:cNvSpPr>
          <p:nvPr/>
        </p:nvSpPr>
        <p:spPr>
          <a:xfrm>
            <a:off x="631107" y="4191000"/>
            <a:ext cx="6838951" cy="1067004"/>
          </a:xfrm>
          <a:prstGeom prst="rect">
            <a:avLst/>
          </a:prstGeom>
        </p:spPr>
        <p:txBody>
          <a:bodyPr vert="horz" lIns="91440" tIns="45720" rIns="91440" bIns="45720" numCol="3"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20000"/>
              </a:lnSpc>
            </a:pPr>
            <a:r>
              <a:rPr lang="en-CA" sz="1900" dirty="0"/>
              <a:t>Fever</a:t>
            </a:r>
          </a:p>
          <a:p>
            <a:pPr lvl="1">
              <a:lnSpc>
                <a:spcPct val="120000"/>
              </a:lnSpc>
            </a:pPr>
            <a:r>
              <a:rPr lang="en-CA" sz="1900" dirty="0"/>
              <a:t>Headache</a:t>
            </a:r>
          </a:p>
          <a:p>
            <a:pPr lvl="1">
              <a:lnSpc>
                <a:spcPct val="120000"/>
              </a:lnSpc>
            </a:pPr>
            <a:r>
              <a:rPr lang="en-CA" sz="1900" dirty="0"/>
              <a:t>Cough</a:t>
            </a:r>
          </a:p>
          <a:p>
            <a:pPr lvl="1">
              <a:lnSpc>
                <a:spcPct val="120000"/>
              </a:lnSpc>
            </a:pPr>
            <a:r>
              <a:rPr lang="en-CA" sz="1900" dirty="0"/>
              <a:t>Sore throat</a:t>
            </a:r>
          </a:p>
          <a:p>
            <a:pPr lvl="1">
              <a:lnSpc>
                <a:spcPct val="120000"/>
              </a:lnSpc>
            </a:pPr>
            <a:r>
              <a:rPr lang="en-CA" sz="1900" dirty="0"/>
              <a:t>General aches/pains</a:t>
            </a:r>
          </a:p>
        </p:txBody>
      </p:sp>
      <p:sp>
        <p:nvSpPr>
          <p:cNvPr id="7" name="Rectangle 6"/>
          <p:cNvSpPr/>
          <p:nvPr/>
        </p:nvSpPr>
        <p:spPr>
          <a:xfrm>
            <a:off x="628649" y="5083314"/>
            <a:ext cx="7903906" cy="1015663"/>
          </a:xfrm>
          <a:prstGeom prst="rect">
            <a:avLst/>
          </a:prstGeom>
        </p:spPr>
        <p:txBody>
          <a:bodyPr wrap="square">
            <a:spAutoFit/>
          </a:bodyPr>
          <a:lstStyle/>
          <a:p>
            <a:pPr marL="342900" indent="-342900">
              <a:buFont typeface="Arial" panose="020B0604020202020204" pitchFamily="34" charset="0"/>
              <a:buChar char="•"/>
            </a:pPr>
            <a:r>
              <a:rPr lang="en-CA" sz="2000" dirty="0">
                <a:latin typeface="MarkPro" panose="020B0504020101010102" pitchFamily="34" charset="77"/>
                <a:cs typeface="Arial" panose="020B0604020202020204" pitchFamily="34" charset="0"/>
              </a:rPr>
              <a:t>More severe outcomes and complications from infection can include ear infections, pneumonia, sinus infections, and heart complications</a:t>
            </a:r>
            <a:r>
              <a:rPr lang="en-CA" sz="2000" baseline="30000" dirty="0">
                <a:latin typeface="MarkPro" panose="020B0504020101010102" pitchFamily="34" charset="77"/>
                <a:cs typeface="Arial" panose="020B0604020202020204" pitchFamily="34" charset="0"/>
              </a:rPr>
              <a:t>79</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348144786"/>
      </p:ext>
    </p:extLst>
  </p:cSld>
  <p:clrMapOvr>
    <a:masterClrMapping/>
  </p:clrMapOvr>
  <mc:AlternateContent xmlns:mc="http://schemas.openxmlformats.org/markup-compatibility/2006" xmlns:p14="http://schemas.microsoft.com/office/powerpoint/2010/main">
    <mc:Choice Requires="p14">
      <p:transition spd="slow" p14:dur="2000" advTm="41241"/>
    </mc:Choice>
    <mc:Fallback xmlns="">
      <p:transition spd="slow" advTm="41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405407" y="1219200"/>
            <a:ext cx="8109942" cy="769069"/>
          </a:xfrm>
        </p:spPr>
        <p:txBody>
          <a:bodyPr>
            <a:normAutofit fontScale="90000"/>
          </a:bodyPr>
          <a:lstStyle/>
          <a:p>
            <a:r>
              <a:rPr lang="en-US" dirty="0">
                <a:latin typeface="MarkPro" panose="020B0504020101010102" pitchFamily="34" charset="77"/>
              </a:rPr>
              <a:t>Influenza Vaccine Safety – Common questions</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88270"/>
            <a:ext cx="7886700" cy="4233540"/>
          </a:xfrm>
        </p:spPr>
        <p:txBody>
          <a:bodyPr>
            <a:normAutofit/>
          </a:bodyPr>
          <a:lstStyle/>
          <a:p>
            <a:pPr marL="0" indent="0">
              <a:lnSpc>
                <a:spcPct val="113000"/>
              </a:lnSpc>
              <a:buNone/>
            </a:pPr>
            <a:r>
              <a:rPr lang="en-CA" sz="2400" b="1" dirty="0">
                <a:latin typeface="MarkPro" panose="020B0504020101010102" pitchFamily="34" charset="77"/>
              </a:rPr>
              <a:t>Are Influenza vaccines safe?</a:t>
            </a:r>
          </a:p>
          <a:p>
            <a:pPr marL="0" indent="0">
              <a:lnSpc>
                <a:spcPct val="113000"/>
              </a:lnSpc>
              <a:buNone/>
            </a:pPr>
            <a:r>
              <a:rPr lang="en-US" sz="2400" dirty="0">
                <a:latin typeface="MarkPro" panose="020B0504020101010102" pitchFamily="34" charset="77"/>
              </a:rPr>
              <a:t>Yes, the vaccines are safe. They have been tested rigorously and meet Health Canada’s safety requirements.</a:t>
            </a:r>
            <a:r>
              <a:rPr lang="en-US" sz="2400" baseline="30000" dirty="0">
                <a:latin typeface="MarkPro" panose="020B0504020101010102" pitchFamily="34" charset="77"/>
              </a:rPr>
              <a:t>26,27</a:t>
            </a:r>
            <a:endParaRPr lang="en-US" sz="2400" dirty="0">
              <a:latin typeface="MarkPro" panose="020B0504020101010102" pitchFamily="34" charset="77"/>
            </a:endParaRPr>
          </a:p>
          <a:p>
            <a:pPr marL="0" indent="0">
              <a:lnSpc>
                <a:spcPct val="113000"/>
              </a:lnSpc>
              <a:buNone/>
            </a:pPr>
            <a:endParaRPr lang="en-CA"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23</a:t>
            </a:fld>
            <a:endParaRPr lang="en-US" dirty="0"/>
          </a:p>
        </p:txBody>
      </p:sp>
      <p:pic>
        <p:nvPicPr>
          <p:cNvPr id="8" name="Graphic 7">
            <a:extLst>
              <a:ext uri="{FF2B5EF4-FFF2-40B4-BE49-F238E27FC236}">
                <a16:creationId xmlns:a16="http://schemas.microsoft.com/office/drawing/2014/main" id="{9F091F74-F367-CEF1-1278-147639276CA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43800" y="4864969"/>
            <a:ext cx="1194793" cy="1194793"/>
          </a:xfrm>
          <a:prstGeom prst="rect">
            <a:avLst/>
          </a:prstGeom>
        </p:spPr>
      </p:pic>
      <p:grpSp>
        <p:nvGrpSpPr>
          <p:cNvPr id="5" name="Group 4">
            <a:extLst>
              <a:ext uri="{FF2B5EF4-FFF2-40B4-BE49-F238E27FC236}">
                <a16:creationId xmlns:a16="http://schemas.microsoft.com/office/drawing/2014/main" id="{B0D92703-C8C3-0FF8-1210-66AB0F300616}"/>
              </a:ext>
            </a:extLst>
          </p:cNvPr>
          <p:cNvGrpSpPr/>
          <p:nvPr/>
        </p:nvGrpSpPr>
        <p:grpSpPr>
          <a:xfrm>
            <a:off x="762000" y="4917823"/>
            <a:ext cx="6173216" cy="1141939"/>
            <a:chOff x="-304800" y="4554055"/>
            <a:chExt cx="9743048" cy="1802296"/>
          </a:xfrm>
        </p:grpSpPr>
        <p:pic>
          <p:nvPicPr>
            <p:cNvPr id="6" name="Picture 5">
              <a:extLst>
                <a:ext uri="{FF2B5EF4-FFF2-40B4-BE49-F238E27FC236}">
                  <a16:creationId xmlns:a16="http://schemas.microsoft.com/office/drawing/2014/main" id="{E0B1C1C3-5532-11EB-CF93-7659669A59C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863" t="7713" r="6863" b="54343"/>
            <a:stretch/>
          </p:blipFill>
          <p:spPr>
            <a:xfrm>
              <a:off x="-304800" y="4789791"/>
              <a:ext cx="4664765" cy="1537252"/>
            </a:xfrm>
            <a:prstGeom prst="rect">
              <a:avLst/>
            </a:prstGeom>
          </p:spPr>
        </p:pic>
        <p:pic>
          <p:nvPicPr>
            <p:cNvPr id="7" name="Picture 6">
              <a:extLst>
                <a:ext uri="{FF2B5EF4-FFF2-40B4-BE49-F238E27FC236}">
                  <a16:creationId xmlns:a16="http://schemas.microsoft.com/office/drawing/2014/main" id="{D0DEA391-AF33-16F2-B1BA-5E08F1C44F7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902" t="48411" r="4902" b="7103"/>
            <a:stretch/>
          </p:blipFill>
          <p:spPr>
            <a:xfrm>
              <a:off x="4561448" y="4554055"/>
              <a:ext cx="4876800" cy="1802296"/>
            </a:xfrm>
            <a:prstGeom prst="rect">
              <a:avLst/>
            </a:prstGeom>
          </p:spPr>
        </p:pic>
      </p:gr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62874861"/>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405407" y="1219200"/>
            <a:ext cx="8109942" cy="769069"/>
          </a:xfrm>
        </p:spPr>
        <p:txBody>
          <a:bodyPr>
            <a:normAutofit fontScale="90000"/>
          </a:bodyPr>
          <a:lstStyle/>
          <a:p>
            <a:r>
              <a:rPr lang="en-US" dirty="0">
                <a:latin typeface="MarkPro" panose="020B0504020101010102" pitchFamily="34" charset="77"/>
              </a:rPr>
              <a:t>Influenza Vaccine Safety – Common questions</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09600" y="1905000"/>
            <a:ext cx="7886700" cy="4233540"/>
          </a:xfrm>
        </p:spPr>
        <p:txBody>
          <a:bodyPr>
            <a:normAutofit/>
          </a:bodyPr>
          <a:lstStyle/>
          <a:p>
            <a:pPr marL="0" indent="0">
              <a:buNone/>
            </a:pPr>
            <a:r>
              <a:rPr lang="en-US" sz="2100" b="1" dirty="0"/>
              <a:t>Does getting vaccinated lead to adverse reactions (side effects)? </a:t>
            </a:r>
          </a:p>
          <a:p>
            <a:pPr marL="0" indent="0">
              <a:lnSpc>
                <a:spcPct val="113000"/>
              </a:lnSpc>
              <a:buNone/>
            </a:pPr>
            <a:r>
              <a:rPr lang="en-US" sz="2100" dirty="0"/>
              <a:t>Severe adverse reactions or side effects are rare. Most side effects after vaccination are mild and only last a few days (e.g., you may experience headaches, fatigue, your arm being sore and/or red).</a:t>
            </a:r>
            <a:r>
              <a:rPr lang="en-US" sz="2100" baseline="30000" dirty="0"/>
              <a:t>26,28</a:t>
            </a:r>
            <a:endParaRPr lang="en-US" sz="2100" dirty="0"/>
          </a:p>
          <a:p>
            <a:pPr marL="0" indent="0">
              <a:buNone/>
            </a:pPr>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24</a:t>
            </a:fld>
            <a:endParaRPr lang="en-US" dirty="0"/>
          </a:p>
        </p:txBody>
      </p:sp>
      <p:pic>
        <p:nvPicPr>
          <p:cNvPr id="8" name="Graphic 7">
            <a:extLst>
              <a:ext uri="{FF2B5EF4-FFF2-40B4-BE49-F238E27FC236}">
                <a16:creationId xmlns:a16="http://schemas.microsoft.com/office/drawing/2014/main" id="{9F091F74-F367-CEF1-1278-147639276CA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43800" y="4864969"/>
            <a:ext cx="1194793" cy="1194793"/>
          </a:xfrm>
          <a:prstGeom prst="rect">
            <a:avLst/>
          </a:prstGeom>
        </p:spPr>
      </p:pic>
      <p:pic>
        <p:nvPicPr>
          <p:cNvPr id="5" name="Picture 4">
            <a:extLst>
              <a:ext uri="{FF2B5EF4-FFF2-40B4-BE49-F238E27FC236}">
                <a16:creationId xmlns:a16="http://schemas.microsoft.com/office/drawing/2014/main" id="{EBB0D3E5-B741-C13E-4F30-6F5CDFF17BD3}"/>
              </a:ext>
            </a:extLst>
          </p:cNvPr>
          <p:cNvPicPr>
            <a:picLocks noChangeAspect="1"/>
          </p:cNvPicPr>
          <p:nvPr/>
        </p:nvPicPr>
        <p:blipFill>
          <a:blip r:embed="rId6"/>
          <a:stretch>
            <a:fillRect/>
          </a:stretch>
        </p:blipFill>
        <p:spPr>
          <a:xfrm>
            <a:off x="3352800" y="4191000"/>
            <a:ext cx="2179005" cy="2030810"/>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1478959"/>
      </p:ext>
    </p:extLst>
  </p:cSld>
  <p:clrMapOvr>
    <a:masterClrMapping/>
  </p:clrMapOvr>
  <mc:AlternateContent xmlns:mc="http://schemas.openxmlformats.org/markup-compatibility/2006" xmlns:p14="http://schemas.microsoft.com/office/powerpoint/2010/main">
    <mc:Choice Requires="p14">
      <p:transition spd="slow" p14:dur="2000" advTm="20871"/>
    </mc:Choice>
    <mc:Fallback xmlns="">
      <p:transition spd="slow" advTm="208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05000"/>
            <a:ext cx="7886700" cy="3574330"/>
          </a:xfrm>
        </p:spPr>
        <p:txBody>
          <a:bodyPr>
            <a:normAutofit/>
          </a:bodyPr>
          <a:lstStyle/>
          <a:p>
            <a:pPr marL="0" indent="0">
              <a:buNone/>
            </a:pPr>
            <a:r>
              <a:rPr lang="en-CA" sz="2100" b="1" dirty="0"/>
              <a:t>What are some potential side effects?</a:t>
            </a:r>
          </a:p>
          <a:p>
            <a:pPr>
              <a:lnSpc>
                <a:spcPct val="113000"/>
              </a:lnSpc>
            </a:pPr>
            <a:r>
              <a:rPr lang="en-CA" sz="2100" dirty="0"/>
              <a:t>Serious </a:t>
            </a:r>
            <a:r>
              <a:rPr lang="en-US" sz="2100" dirty="0"/>
              <a:t>allergic reactions, which may involve signs such as difficulty breathing, rapid heartbeat, or an itchy rash, can occur in rare cases</a:t>
            </a:r>
            <a:r>
              <a:rPr lang="en-US" sz="2100" baseline="30000" dirty="0"/>
              <a:t>29,30</a:t>
            </a:r>
          </a:p>
          <a:p>
            <a:pPr marL="0" indent="0">
              <a:buNone/>
            </a:pPr>
            <a:endParaRPr lang="en-US" sz="19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25</a:t>
            </a:fld>
            <a:endParaRPr lang="en-US" dirty="0"/>
          </a:p>
        </p:txBody>
      </p:sp>
      <p:pic>
        <p:nvPicPr>
          <p:cNvPr id="6" name="Picture 5">
            <a:extLst>
              <a:ext uri="{FF2B5EF4-FFF2-40B4-BE49-F238E27FC236}">
                <a16:creationId xmlns:a16="http://schemas.microsoft.com/office/drawing/2014/main" id="{9108E81E-BC56-1CE0-9E4F-786D9BE8F565}"/>
              </a:ext>
            </a:extLst>
          </p:cNvPr>
          <p:cNvPicPr>
            <a:picLocks noChangeAspect="1"/>
          </p:cNvPicPr>
          <p:nvPr/>
        </p:nvPicPr>
        <p:blipFill>
          <a:blip r:embed="rId5"/>
          <a:stretch>
            <a:fillRect/>
          </a:stretch>
        </p:blipFill>
        <p:spPr>
          <a:xfrm>
            <a:off x="6134907" y="4419600"/>
            <a:ext cx="1327148" cy="1685954"/>
          </a:xfrm>
          <a:prstGeom prst="rect">
            <a:avLst/>
          </a:prstGeom>
        </p:spPr>
      </p:pic>
      <p:sp>
        <p:nvSpPr>
          <p:cNvPr id="7" name="Content Placeholder 2">
            <a:extLst>
              <a:ext uri="{FF2B5EF4-FFF2-40B4-BE49-F238E27FC236}">
                <a16:creationId xmlns:a16="http://schemas.microsoft.com/office/drawing/2014/main" id="{8AD05088-A5EE-5852-A045-91A00DB90562}"/>
              </a:ext>
            </a:extLst>
          </p:cNvPr>
          <p:cNvSpPr txBox="1">
            <a:spLocks/>
          </p:cNvSpPr>
          <p:nvPr/>
        </p:nvSpPr>
        <p:spPr>
          <a:xfrm>
            <a:off x="720296" y="5382926"/>
            <a:ext cx="5446521" cy="14452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endParaRPr lang="en-US" sz="1900" dirty="0"/>
          </a:p>
        </p:txBody>
      </p:sp>
      <p:sp>
        <p:nvSpPr>
          <p:cNvPr id="9" name="Title 1">
            <a:extLst>
              <a:ext uri="{FF2B5EF4-FFF2-40B4-BE49-F238E27FC236}">
                <a16:creationId xmlns:a16="http://schemas.microsoft.com/office/drawing/2014/main" id="{00061589-8B33-9C68-C418-1FE2D566CDFC}"/>
              </a:ext>
            </a:extLst>
          </p:cNvPr>
          <p:cNvSpPr>
            <a:spLocks noGrp="1"/>
          </p:cNvSpPr>
          <p:nvPr>
            <p:ph type="title"/>
          </p:nvPr>
        </p:nvSpPr>
        <p:spPr>
          <a:xfrm>
            <a:off x="405407" y="1219200"/>
            <a:ext cx="8109942" cy="769069"/>
          </a:xfrm>
        </p:spPr>
        <p:txBody>
          <a:bodyPr>
            <a:normAutofit fontScale="90000"/>
          </a:bodyPr>
          <a:lstStyle/>
          <a:p>
            <a:r>
              <a:rPr lang="en-US" dirty="0">
                <a:latin typeface="MarkPro" panose="020B0504020101010102" pitchFamily="34" charset="77"/>
              </a:rPr>
              <a:t>Influenza Vaccine Safety – Common questions</a:t>
            </a:r>
          </a:p>
        </p:txBody>
      </p:sp>
      <p:pic>
        <p:nvPicPr>
          <p:cNvPr id="8" name="Graphic 7">
            <a:extLst>
              <a:ext uri="{FF2B5EF4-FFF2-40B4-BE49-F238E27FC236}">
                <a16:creationId xmlns:a16="http://schemas.microsoft.com/office/drawing/2014/main" id="{9F091F74-F367-CEF1-1278-147639276CA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43800" y="4864969"/>
            <a:ext cx="1194793" cy="1194793"/>
          </a:xfrm>
          <a:prstGeom prst="rect">
            <a:avLst/>
          </a:prstGeom>
        </p:spPr>
      </p:pic>
      <p:sp>
        <p:nvSpPr>
          <p:cNvPr id="10" name="Content Placeholder 2">
            <a:extLst>
              <a:ext uri="{FF2B5EF4-FFF2-40B4-BE49-F238E27FC236}">
                <a16:creationId xmlns:a16="http://schemas.microsoft.com/office/drawing/2014/main" id="{8AD05088-A5EE-5852-A045-91A00DB90562}"/>
              </a:ext>
            </a:extLst>
          </p:cNvPr>
          <p:cNvSpPr txBox="1">
            <a:spLocks/>
          </p:cNvSpPr>
          <p:nvPr/>
        </p:nvSpPr>
        <p:spPr>
          <a:xfrm>
            <a:off x="628650" y="3595761"/>
            <a:ext cx="5606057" cy="3574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3000"/>
              </a:lnSpc>
              <a:spcAft>
                <a:spcPts val="0"/>
              </a:spcAft>
            </a:pPr>
            <a:r>
              <a:rPr lang="en-US" sz="2100" dirty="0" err="1"/>
              <a:t>Oculo</a:t>
            </a:r>
            <a:r>
              <a:rPr lang="en-US" sz="2100" dirty="0"/>
              <a:t>-respiratory syndrome (ORS), is another side effect which can lead to red eyes and a cough or sore throat. ORS has become less frequent through the years. Some data suggest that ORS occurs in 19 cases per 1 million Influenza vaccines given</a:t>
            </a:r>
            <a:r>
              <a:rPr lang="en-US" sz="2100" baseline="30000" dirty="0"/>
              <a:t>31,32</a:t>
            </a:r>
          </a:p>
          <a:p>
            <a:pPr marL="0" indent="0" fontAlgn="auto">
              <a:spcAft>
                <a:spcPts val="0"/>
              </a:spcAft>
              <a:buFont typeface="Arial" panose="020B0604020202020204" pitchFamily="34" charset="0"/>
              <a:buNone/>
            </a:pPr>
            <a:endParaRPr lang="en-US" sz="1900" dirty="0"/>
          </a:p>
        </p:txBody>
      </p:sp>
      <p:pic>
        <p:nvPicPr>
          <p:cNvPr id="15" name="Audio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308815531"/>
      </p:ext>
    </p:extLst>
  </p:cSld>
  <p:clrMapOvr>
    <a:masterClrMapping/>
  </p:clrMapOvr>
  <mc:AlternateContent xmlns:mc="http://schemas.openxmlformats.org/markup-compatibility/2006" xmlns:p14="http://schemas.microsoft.com/office/powerpoint/2010/main">
    <mc:Choice Requires="p14">
      <p:transition spd="slow" p14:dur="2000" advTm="31307"/>
    </mc:Choice>
    <mc:Fallback xmlns="">
      <p:transition spd="slow" advTm="31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12070"/>
            <a:ext cx="7886700" cy="3574330"/>
          </a:xfrm>
        </p:spPr>
        <p:txBody>
          <a:bodyPr>
            <a:normAutofit/>
          </a:bodyPr>
          <a:lstStyle/>
          <a:p>
            <a:pPr marL="0" indent="0">
              <a:buNone/>
            </a:pPr>
            <a:r>
              <a:rPr lang="en-CA" sz="2100" b="1" dirty="0"/>
              <a:t>What are some potential side effects? (Continued)</a:t>
            </a:r>
          </a:p>
          <a:p>
            <a:pPr>
              <a:lnSpc>
                <a:spcPct val="113000"/>
              </a:lnSpc>
            </a:pPr>
            <a:r>
              <a:rPr lang="en-US" sz="2100" dirty="0" err="1"/>
              <a:t>Guillain-Barré</a:t>
            </a:r>
            <a:r>
              <a:rPr lang="en-US" sz="2100" dirty="0"/>
              <a:t> syndrome, which can cause muscle weakness and paralysis, only occurs in about 1-2 cases per 1 million Influenza vaccines given</a:t>
            </a:r>
          </a:p>
          <a:p>
            <a:pPr lvl="1">
              <a:lnSpc>
                <a:spcPct val="113000"/>
              </a:lnSpc>
            </a:pPr>
            <a:r>
              <a:rPr lang="en-US" sz="2100" dirty="0"/>
              <a:t>People are more likely to get this syndrome from influenza itself than from the vaccine</a:t>
            </a:r>
            <a:r>
              <a:rPr lang="en-US" sz="2100" baseline="30000" dirty="0"/>
              <a:t>33</a:t>
            </a:r>
          </a:p>
          <a:p>
            <a:pPr>
              <a:lnSpc>
                <a:spcPct val="113000"/>
              </a:lnSpc>
            </a:pPr>
            <a:endParaRPr lang="en-US" sz="1900" baseline="30000" dirty="0">
              <a:latin typeface="MarkPro" panose="020B0504020101010102" pitchFamily="34" charset="77"/>
            </a:endParaRPr>
          </a:p>
          <a:p>
            <a:pPr marL="0" indent="0">
              <a:buNone/>
            </a:pPr>
            <a:endParaRPr lang="en-US" sz="19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26</a:t>
            </a:fld>
            <a:endParaRPr lang="en-US" dirty="0"/>
          </a:p>
        </p:txBody>
      </p:sp>
      <p:sp>
        <p:nvSpPr>
          <p:cNvPr id="7" name="Content Placeholder 2">
            <a:extLst>
              <a:ext uri="{FF2B5EF4-FFF2-40B4-BE49-F238E27FC236}">
                <a16:creationId xmlns:a16="http://schemas.microsoft.com/office/drawing/2014/main" id="{8AD05088-A5EE-5852-A045-91A00DB90562}"/>
              </a:ext>
            </a:extLst>
          </p:cNvPr>
          <p:cNvSpPr txBox="1">
            <a:spLocks/>
          </p:cNvSpPr>
          <p:nvPr/>
        </p:nvSpPr>
        <p:spPr>
          <a:xfrm>
            <a:off x="720296" y="5382926"/>
            <a:ext cx="5446521" cy="14452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endParaRPr lang="en-US" sz="1900" dirty="0"/>
          </a:p>
        </p:txBody>
      </p:sp>
      <p:pic>
        <p:nvPicPr>
          <p:cNvPr id="9" name="Graphic 4">
            <a:extLst>
              <a:ext uri="{FF2B5EF4-FFF2-40B4-BE49-F238E27FC236}">
                <a16:creationId xmlns:a16="http://schemas.microsoft.com/office/drawing/2014/main" id="{C4CA2525-BF58-1D8F-8619-6498ADF7CEA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77200" y="4800600"/>
            <a:ext cx="914400" cy="914400"/>
          </a:xfrm>
          <a:prstGeom prst="rect">
            <a:avLst/>
          </a:prstGeom>
        </p:spPr>
      </p:pic>
      <p:sp>
        <p:nvSpPr>
          <p:cNvPr id="10" name="Rectangle 9"/>
          <p:cNvSpPr/>
          <p:nvPr/>
        </p:nvSpPr>
        <p:spPr>
          <a:xfrm>
            <a:off x="609600" y="4419600"/>
            <a:ext cx="7285813" cy="1569660"/>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20000"/>
              </a:lnSpc>
            </a:pPr>
            <a:r>
              <a:rPr lang="en-CA" sz="2000" dirty="0">
                <a:latin typeface="MarkPro" panose="020B0504020101010102" pitchFamily="34" charset="77"/>
                <a:cs typeface="Arial" panose="020B0604020202020204" pitchFamily="34" charset="0"/>
              </a:rPr>
              <a:t>After vaccination, it is important to wait and be monitored for the recommended amount of time to watch for possible side effects. If you experience any side effects after leaving, report it to your healthcare provider.</a:t>
            </a:r>
            <a:endParaRPr lang="en-US" sz="2000" dirty="0">
              <a:latin typeface="MarkPro" panose="020B0504020101010102" pitchFamily="34" charset="77"/>
              <a:cs typeface="Arial" panose="020B0604020202020204" pitchFamily="34" charset="0"/>
            </a:endParaRPr>
          </a:p>
        </p:txBody>
      </p:sp>
      <p:sp>
        <p:nvSpPr>
          <p:cNvPr id="11" name="Title 1">
            <a:extLst>
              <a:ext uri="{FF2B5EF4-FFF2-40B4-BE49-F238E27FC236}">
                <a16:creationId xmlns:a16="http://schemas.microsoft.com/office/drawing/2014/main" id="{00061589-8B33-9C68-C418-1FE2D566CDFC}"/>
              </a:ext>
            </a:extLst>
          </p:cNvPr>
          <p:cNvSpPr txBox="1">
            <a:spLocks/>
          </p:cNvSpPr>
          <p:nvPr/>
        </p:nvSpPr>
        <p:spPr>
          <a:xfrm>
            <a:off x="405407" y="1219200"/>
            <a:ext cx="8109942" cy="769069"/>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3000" b="1" kern="1200">
                <a:solidFill>
                  <a:schemeClr val="tx1"/>
                </a:solidFill>
                <a:latin typeface="MarkPro" panose="020B0504020101010102" pitchFamily="34" charset="77"/>
                <a:ea typeface="+mj-ea"/>
                <a:cs typeface="Arial" panose="020B0604020202020204" pitchFamily="34" charset="0"/>
              </a:defRPr>
            </a:lvl1pPr>
          </a:lstStyle>
          <a:p>
            <a:pPr fontAlgn="auto">
              <a:spcAft>
                <a:spcPts val="0"/>
              </a:spcAft>
            </a:pPr>
            <a:r>
              <a:rPr lang="en-US"/>
              <a:t>Influenza Vaccine Safety – Common questions</a:t>
            </a: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65657824"/>
      </p:ext>
    </p:extLst>
  </p:cSld>
  <p:clrMapOvr>
    <a:masterClrMapping/>
  </p:clrMapOvr>
  <mc:AlternateContent xmlns:mc="http://schemas.openxmlformats.org/markup-compatibility/2006" xmlns:p14="http://schemas.microsoft.com/office/powerpoint/2010/main">
    <mc:Choice Requires="p14">
      <p:transition spd="slow" p14:dur="2000" advTm="32951"/>
    </mc:Choice>
    <mc:Fallback xmlns="">
      <p:transition spd="slow" advTm="32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p:txBody>
          <a:bodyPr>
            <a:normAutofit/>
          </a:bodyPr>
          <a:lstStyle/>
          <a:p>
            <a:r>
              <a:rPr lang="en-US" dirty="0">
                <a:latin typeface="MarkPro" panose="020B0504020101010102" pitchFamily="34" charset="77"/>
              </a:rPr>
              <a:t>How do Influenza vaccines work?</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704849" y="2286000"/>
            <a:ext cx="7448551" cy="4459366"/>
          </a:xfrm>
        </p:spPr>
        <p:txBody>
          <a:bodyPr>
            <a:normAutofit/>
          </a:bodyPr>
          <a:lstStyle/>
          <a:p>
            <a:pPr marL="0" indent="0">
              <a:lnSpc>
                <a:spcPct val="100000"/>
              </a:lnSpc>
              <a:spcBef>
                <a:spcPts val="600"/>
              </a:spcBef>
              <a:spcAft>
                <a:spcPts val="1200"/>
              </a:spcAft>
              <a:buNone/>
            </a:pPr>
            <a:r>
              <a:rPr lang="en-CA" sz="2200" b="1" dirty="0"/>
              <a:t>Step 1. </a:t>
            </a:r>
            <a:r>
              <a:rPr lang="en-CA" sz="2200" dirty="0"/>
              <a:t>The Influenza vaccine contains an inactivated Influenza virus, or proteins from the virus. This exposure teaches your immune system to produce antibodies in response to Influenza.</a:t>
            </a:r>
          </a:p>
          <a:p>
            <a:pPr marL="0" indent="0">
              <a:lnSpc>
                <a:spcPct val="100000"/>
              </a:lnSpc>
              <a:spcBef>
                <a:spcPts val="600"/>
              </a:spcBef>
              <a:spcAft>
                <a:spcPts val="1200"/>
              </a:spcAft>
              <a:buNone/>
            </a:pPr>
            <a:r>
              <a:rPr lang="en-CA" sz="2200" b="1" dirty="0"/>
              <a:t>Step 2. </a:t>
            </a:r>
            <a:r>
              <a:rPr lang="en-CA" sz="2200" dirty="0"/>
              <a:t>If you are exposed to Influenza, your body recognizes the protein on the virus, and produces antibodies that attack the virus and provide protection against illness.</a:t>
            </a:r>
            <a:r>
              <a:rPr lang="en-CA" sz="2200" baseline="30000" dirty="0"/>
              <a:t>34-36</a:t>
            </a:r>
            <a:endParaRPr lang="en-CA" sz="2200" dirty="0"/>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27</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39413392"/>
      </p:ext>
    </p:extLst>
  </p:cSld>
  <p:clrMapOvr>
    <a:masterClrMapping/>
  </p:clrMapOvr>
  <mc:AlternateContent xmlns:mc="http://schemas.openxmlformats.org/markup-compatibility/2006" xmlns:p14="http://schemas.microsoft.com/office/powerpoint/2010/main">
    <mc:Choice Requires="p14">
      <p:transition spd="slow" p14:dur="2000" advTm="28874"/>
    </mc:Choice>
    <mc:Fallback xmlns="">
      <p:transition spd="slow" advTm="288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p:txBody>
          <a:bodyPr>
            <a:normAutofit fontScale="90000"/>
          </a:bodyPr>
          <a:lstStyle/>
          <a:p>
            <a:r>
              <a:rPr lang="en-US" dirty="0">
                <a:latin typeface="MarkPro" panose="020B0504020101010102" pitchFamily="34" charset="77"/>
              </a:rPr>
              <a:t>What types of Influenza vaccines are available? </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2209800"/>
            <a:ext cx="7886700" cy="2097166"/>
          </a:xfrm>
        </p:spPr>
        <p:txBody>
          <a:bodyPr>
            <a:normAutofit/>
          </a:bodyPr>
          <a:lstStyle/>
          <a:p>
            <a:pPr marL="0" indent="0">
              <a:lnSpc>
                <a:spcPct val="100000"/>
              </a:lnSpc>
              <a:spcBef>
                <a:spcPts val="600"/>
              </a:spcBef>
              <a:spcAft>
                <a:spcPts val="1200"/>
              </a:spcAft>
              <a:buNone/>
            </a:pPr>
            <a:r>
              <a:rPr lang="en-CA" dirty="0">
                <a:latin typeface="MarkPro" panose="020B0504020101010102" pitchFamily="34" charset="77"/>
              </a:rPr>
              <a:t>All </a:t>
            </a:r>
            <a:r>
              <a:rPr lang="en-US" dirty="0">
                <a:latin typeface="MarkPro" panose="020B0504020101010102" pitchFamily="34" charset="77"/>
              </a:rPr>
              <a:t>publicly funded Influenza vaccines in Ontario are made using inactivated Influenza viruses. This vaccine is given as an injection in your </a:t>
            </a:r>
            <a:r>
              <a:rPr lang="en-US" dirty="0"/>
              <a:t>shoulder</a:t>
            </a:r>
            <a:r>
              <a:rPr lang="en-US" dirty="0">
                <a:latin typeface="MarkPro" panose="020B0504020101010102" pitchFamily="34" charset="77"/>
              </a:rPr>
              <a:t>.</a:t>
            </a:r>
            <a:r>
              <a:rPr lang="en-US" baseline="30000" dirty="0"/>
              <a:t>37</a:t>
            </a:r>
            <a:r>
              <a:rPr lang="en-US" dirty="0">
                <a:latin typeface="MarkPro" panose="020B0504020101010102" pitchFamily="34" charset="77"/>
              </a:rPr>
              <a:t> </a:t>
            </a:r>
          </a:p>
          <a:p>
            <a:pPr marL="0" indent="0">
              <a:lnSpc>
                <a:spcPct val="100000"/>
              </a:lnSpc>
              <a:spcBef>
                <a:spcPts val="600"/>
              </a:spcBef>
              <a:spcAft>
                <a:spcPts val="1200"/>
              </a:spcAft>
              <a:buNone/>
            </a:pPr>
            <a:r>
              <a:rPr lang="en-US" dirty="0">
                <a:latin typeface="MarkPro" panose="020B0504020101010102" pitchFamily="34" charset="77"/>
              </a:rPr>
              <a:t>Different Influenza vaccines are available each year to target the Influenza viruses that are expected to spread that year.</a:t>
            </a:r>
            <a:r>
              <a:rPr lang="en-US" baseline="30000" dirty="0"/>
              <a:t>26</a:t>
            </a:r>
            <a:r>
              <a:rPr lang="en-US" dirty="0">
                <a:latin typeface="MarkPro" panose="020B0504020101010102" pitchFamily="34" charset="77"/>
              </a:rPr>
              <a:t> </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28</a:t>
            </a:fld>
            <a:endParaRPr lang="en-US" dirty="0"/>
          </a:p>
        </p:txBody>
      </p:sp>
      <p:pic>
        <p:nvPicPr>
          <p:cNvPr id="5" name="Picture 4">
            <a:extLst>
              <a:ext uri="{FF2B5EF4-FFF2-40B4-BE49-F238E27FC236}">
                <a16:creationId xmlns:a16="http://schemas.microsoft.com/office/drawing/2014/main" id="{62C7A38F-322E-0E39-B4F8-F7ACFC85DEB5}"/>
              </a:ext>
            </a:extLst>
          </p:cNvPr>
          <p:cNvPicPr>
            <a:picLocks noChangeAspect="1"/>
          </p:cNvPicPr>
          <p:nvPr/>
        </p:nvPicPr>
        <p:blipFill>
          <a:blip r:embed="rId5"/>
          <a:stretch>
            <a:fillRect/>
          </a:stretch>
        </p:blipFill>
        <p:spPr>
          <a:xfrm>
            <a:off x="7086600" y="4495800"/>
            <a:ext cx="1590471" cy="1559198"/>
          </a:xfrm>
          <a:prstGeom prst="rect">
            <a:avLst/>
          </a:prstGeom>
        </p:spPr>
      </p:pic>
      <p:sp>
        <p:nvSpPr>
          <p:cNvPr id="6" name="Content Placeholder 2">
            <a:extLst>
              <a:ext uri="{FF2B5EF4-FFF2-40B4-BE49-F238E27FC236}">
                <a16:creationId xmlns:a16="http://schemas.microsoft.com/office/drawing/2014/main" id="{FB638AE3-04E7-ABEC-DDDE-A18ECF7E8AD1}"/>
              </a:ext>
            </a:extLst>
          </p:cNvPr>
          <p:cNvSpPr txBox="1">
            <a:spLocks/>
          </p:cNvSpPr>
          <p:nvPr/>
        </p:nvSpPr>
        <p:spPr>
          <a:xfrm>
            <a:off x="618098" y="4114800"/>
            <a:ext cx="5839852" cy="21653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10000"/>
              </a:lnSpc>
              <a:spcBef>
                <a:spcPts val="600"/>
              </a:spcBef>
              <a:spcAft>
                <a:spcPts val="0"/>
              </a:spcAft>
              <a:buFont typeface="Arial" panose="020B0604020202020204" pitchFamily="34" charset="0"/>
              <a:buNone/>
            </a:pPr>
            <a:r>
              <a:rPr lang="en-US" dirty="0"/>
              <a:t>Certain populations, such as older adults and those with weaker immune systems are eligible to receive enhanced vaccines, which contain either larger amounts of an ingredient, or an extra ingredient, which help to build a stronger immune response.</a:t>
            </a:r>
            <a:r>
              <a:rPr lang="en-US" baseline="30000" dirty="0"/>
              <a:t>38</a:t>
            </a:r>
            <a:r>
              <a:rPr lang="en-US" dirty="0"/>
              <a:t>  </a:t>
            </a:r>
          </a:p>
          <a:p>
            <a:pPr marL="0" indent="0" fontAlgn="auto">
              <a:spcAft>
                <a:spcPts val="0"/>
              </a:spcAft>
              <a:buFont typeface="Arial" panose="020B0604020202020204" pitchFamily="34" charset="0"/>
              <a:buNone/>
            </a:pPr>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61554028"/>
      </p:ext>
    </p:extLst>
  </p:cSld>
  <p:clrMapOvr>
    <a:masterClrMapping/>
  </p:clrMapOvr>
  <mc:AlternateContent xmlns:mc="http://schemas.openxmlformats.org/markup-compatibility/2006" xmlns:p14="http://schemas.microsoft.com/office/powerpoint/2010/main">
    <mc:Choice Requires="p14">
      <p:transition spd="slow" p14:dur="2000" advTm="40324"/>
    </mc:Choice>
    <mc:Fallback xmlns="">
      <p:transition spd="slow" advTm="40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MarkPro" panose="020B0504020101010102" pitchFamily="34" charset="77"/>
              </a:rPr>
              <a:t>Importance of the Vaccines </a:t>
            </a:r>
          </a:p>
        </p:txBody>
      </p:sp>
      <p:sp>
        <p:nvSpPr>
          <p:cNvPr id="3" name="Slide Number Placeholder 2"/>
          <p:cNvSpPr>
            <a:spLocks noGrp="1"/>
          </p:cNvSpPr>
          <p:nvPr>
            <p:ph type="sldNum" sz="quarter" idx="12"/>
          </p:nvPr>
        </p:nvSpPr>
        <p:spPr/>
        <p:txBody>
          <a:bodyPr/>
          <a:lstStyle/>
          <a:p>
            <a:fld id="{05606F41-20F3-7F42-8B27-3B37AD6D179A}" type="slidenum">
              <a:rPr lang="en-US" smtClean="0"/>
              <a:pPr/>
              <a:t>29</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8075871"/>
      </p:ext>
    </p:extLst>
  </p:cSld>
  <p:clrMapOvr>
    <a:masterClrMapping/>
  </p:clrMapOvr>
  <mc:AlternateContent xmlns:mc="http://schemas.openxmlformats.org/markup-compatibility/2006" xmlns:p14="http://schemas.microsoft.com/office/powerpoint/2010/main">
    <mc:Choice Requires="p14">
      <p:transition spd="slow" p14:dur="2000" advTm="4491"/>
    </mc:Choice>
    <mc:Fallback xmlns="">
      <p:transition spd="slow" advTm="4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fontScale="90000"/>
          </a:bodyPr>
          <a:lstStyle/>
          <a:p>
            <a:r>
              <a:rPr lang="en-US" dirty="0"/>
              <a:t>Why is it important to keep up with getting the COVID-19 and Influenza vaccines?</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2286000"/>
            <a:ext cx="7219951" cy="3994751"/>
          </a:xfrm>
        </p:spPr>
        <p:txBody>
          <a:bodyPr>
            <a:normAutofit/>
          </a:bodyPr>
          <a:lstStyle/>
          <a:p>
            <a:pPr>
              <a:lnSpc>
                <a:spcPct val="120000"/>
              </a:lnSpc>
            </a:pPr>
            <a:r>
              <a:rPr lang="en-US" sz="1800" dirty="0">
                <a:latin typeface="MarkPro" panose="020B0504020101010102" pitchFamily="34" charset="77"/>
              </a:rPr>
              <a:t>Protection from getting the vaccines, as well as immunity after infection, goes away over time</a:t>
            </a:r>
            <a:r>
              <a:rPr lang="en-US" sz="1800" baseline="30000" dirty="0"/>
              <a:t>32,39</a:t>
            </a:r>
          </a:p>
          <a:p>
            <a:pPr>
              <a:lnSpc>
                <a:spcPct val="120000"/>
              </a:lnSpc>
            </a:pPr>
            <a:r>
              <a:rPr lang="en-US" sz="1800" dirty="0"/>
              <a:t>Unlike routine vaccines (e.g., tetanus, polio), whose immunity can last longer,</a:t>
            </a:r>
            <a:r>
              <a:rPr lang="en-US" sz="1800" baseline="30000" dirty="0"/>
              <a:t>40,41</a:t>
            </a:r>
            <a:endParaRPr lang="en-US" sz="1800" dirty="0"/>
          </a:p>
          <a:p>
            <a:pPr lvl="1">
              <a:lnSpc>
                <a:spcPct val="120000"/>
              </a:lnSpc>
            </a:pPr>
            <a:r>
              <a:rPr lang="en-US" sz="1800" b="1" dirty="0"/>
              <a:t>Influenza vaccine</a:t>
            </a:r>
            <a:r>
              <a:rPr lang="en-US" sz="1800" dirty="0"/>
              <a:t>: Usually provides protection for around 6 months</a:t>
            </a:r>
            <a:r>
              <a:rPr lang="en-US" sz="1800" baseline="30000" dirty="0"/>
              <a:t>42,43</a:t>
            </a:r>
          </a:p>
          <a:p>
            <a:pPr lvl="1">
              <a:lnSpc>
                <a:spcPct val="120000"/>
              </a:lnSpc>
            </a:pPr>
            <a:r>
              <a:rPr lang="en-US" sz="1800" b="1" dirty="0"/>
              <a:t>COVID-19 vaccine</a:t>
            </a:r>
            <a:r>
              <a:rPr lang="en-US" sz="1800" dirty="0"/>
              <a:t>: Protection is strongest the first 3 months after vaccination. It continues providing protection against severe illness for around 6 months</a:t>
            </a:r>
            <a:r>
              <a:rPr lang="en-US" sz="1800" baseline="30000" dirty="0"/>
              <a:t>8,23</a:t>
            </a:r>
          </a:p>
          <a:p>
            <a:pPr marL="0" indent="0">
              <a:lnSpc>
                <a:spcPct val="120000"/>
              </a:lnSpc>
              <a:buNone/>
            </a:pPr>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30</a:t>
            </a:fld>
            <a:endParaRPr lang="en-US" dirty="0"/>
          </a:p>
        </p:txBody>
      </p:sp>
      <p:pic>
        <p:nvPicPr>
          <p:cNvPr id="5" name="Graphic 4">
            <a:extLst>
              <a:ext uri="{FF2B5EF4-FFF2-40B4-BE49-F238E27FC236}">
                <a16:creationId xmlns:a16="http://schemas.microsoft.com/office/drawing/2014/main" id="{18BE0DDB-5FFD-1206-2AEE-46B2A4ECA5B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20000" y="4953000"/>
            <a:ext cx="1133137" cy="1133137"/>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005762251"/>
      </p:ext>
    </p:extLst>
  </p:cSld>
  <p:clrMapOvr>
    <a:masterClrMapping/>
  </p:clrMapOvr>
  <mc:AlternateContent xmlns:mc="http://schemas.openxmlformats.org/markup-compatibility/2006" xmlns:p14="http://schemas.microsoft.com/office/powerpoint/2010/main">
    <mc:Choice Requires="p14">
      <p:transition spd="slow" p14:dur="2000" advTm="33418"/>
    </mc:Choice>
    <mc:Fallback xmlns="">
      <p:transition spd="slow" advTm="33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fontScale="90000"/>
          </a:bodyPr>
          <a:lstStyle/>
          <a:p>
            <a:r>
              <a:rPr lang="en-US" dirty="0"/>
              <a:t>Why is it important to keep up with getting the COVID-19 and Influenza vaccines? </a:t>
            </a:r>
            <a:endParaRPr lang="en-US" dirty="0">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1981200"/>
            <a:ext cx="7600950" cy="3994751"/>
          </a:xfrm>
        </p:spPr>
        <p:txBody>
          <a:bodyPr>
            <a:normAutofit/>
          </a:bodyPr>
          <a:lstStyle/>
          <a:p>
            <a:pPr marL="0" indent="0">
              <a:lnSpc>
                <a:spcPct val="120000"/>
              </a:lnSpc>
              <a:buNone/>
            </a:pPr>
            <a:endParaRPr lang="en-US" dirty="0">
              <a:latin typeface="MarkPro" panose="020B0504020101010102" pitchFamily="34" charset="77"/>
            </a:endParaRPr>
          </a:p>
          <a:p>
            <a:pPr marL="0" indent="0">
              <a:lnSpc>
                <a:spcPct val="120000"/>
              </a:lnSpc>
              <a:buNone/>
            </a:pPr>
            <a:r>
              <a:rPr lang="en-US" b="1" dirty="0">
                <a:latin typeface="MarkPro" panose="020B0504020101010102" pitchFamily="34" charset="77"/>
              </a:rPr>
              <a:t>The COVID-19 and Influenza viruses are constantly evolving, meaning:</a:t>
            </a:r>
          </a:p>
          <a:p>
            <a:pPr>
              <a:lnSpc>
                <a:spcPct val="120000"/>
              </a:lnSpc>
            </a:pPr>
            <a:r>
              <a:rPr lang="en-US" dirty="0"/>
              <a:t>Continuing to get vaccinated protects you from the current COVID-19 variants</a:t>
            </a:r>
            <a:r>
              <a:rPr lang="en-US" baseline="30000" dirty="0"/>
              <a:t>8</a:t>
            </a:r>
            <a:r>
              <a:rPr lang="en-US" dirty="0"/>
              <a:t>, and from the Influenza viruses that are expected to spread each year</a:t>
            </a:r>
            <a:r>
              <a:rPr lang="en-US" baseline="30000" dirty="0"/>
              <a:t>32</a:t>
            </a:r>
          </a:p>
          <a:p>
            <a:endParaRPr lang="en-US" sz="1800" baseline="300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31</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3552089"/>
      </p:ext>
    </p:extLst>
  </p:cSld>
  <p:clrMapOvr>
    <a:masterClrMapping/>
  </p:clrMapOvr>
  <mc:AlternateContent xmlns:mc="http://schemas.openxmlformats.org/markup-compatibility/2006" xmlns:p14="http://schemas.microsoft.com/office/powerpoint/2010/main">
    <mc:Choice Requires="p14">
      <p:transition spd="slow" p14:dur="2000" advTm="18808"/>
    </mc:Choice>
    <mc:Fallback xmlns="">
      <p:transition spd="slow" advTm="18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95400"/>
            <a:ext cx="7886700" cy="769069"/>
          </a:xfrm>
        </p:spPr>
        <p:txBody>
          <a:bodyPr>
            <a:normAutofit fontScale="90000"/>
          </a:bodyPr>
          <a:lstStyle/>
          <a:p>
            <a:r>
              <a:rPr lang="en-US" dirty="0">
                <a:latin typeface="MarkPro" panose="020B0504020101010102" pitchFamily="34" charset="77"/>
              </a:rPr>
              <a:t>Why is it important to </a:t>
            </a:r>
            <a:r>
              <a:rPr lang="en-US" dirty="0"/>
              <a:t>keep up with getting the </a:t>
            </a:r>
            <a:r>
              <a:rPr lang="en-US" dirty="0">
                <a:latin typeface="MarkPro" panose="020B0504020101010102" pitchFamily="34" charset="77"/>
              </a:rPr>
              <a:t>COVID-19 and Influenza vaccines if I can still get infected?</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2372063"/>
            <a:ext cx="8124487" cy="3723937"/>
          </a:xfrm>
        </p:spPr>
        <p:txBody>
          <a:bodyPr>
            <a:normAutofit/>
          </a:bodyPr>
          <a:lstStyle/>
          <a:p>
            <a:pPr marL="0" indent="0">
              <a:lnSpc>
                <a:spcPct val="100000"/>
              </a:lnSpc>
              <a:buNone/>
            </a:pPr>
            <a:r>
              <a:rPr lang="en-US" b="1" dirty="0">
                <a:latin typeface="MarkPro" panose="020B0504020101010102" pitchFamily="34" charset="77"/>
              </a:rPr>
              <a:t>The vaccines will not always prevent infection, but they are extremely effective at reducing serious illness, including:</a:t>
            </a:r>
          </a:p>
          <a:p>
            <a:pPr>
              <a:lnSpc>
                <a:spcPct val="100000"/>
              </a:lnSpc>
            </a:pPr>
            <a:r>
              <a:rPr lang="en-US" dirty="0">
                <a:latin typeface="MarkPro" panose="020B0504020101010102" pitchFamily="34" charset="77"/>
              </a:rPr>
              <a:t>Serious infection, hospitalization, or death</a:t>
            </a:r>
            <a:r>
              <a:rPr lang="en-US" baseline="30000" dirty="0"/>
              <a:t>32</a:t>
            </a:r>
            <a:endParaRPr lang="en-US" baseline="30000" dirty="0">
              <a:latin typeface="MarkPro" panose="020B0504020101010102" pitchFamily="34" charset="77"/>
            </a:endParaRPr>
          </a:p>
          <a:p>
            <a:pPr lvl="1">
              <a:lnSpc>
                <a:spcPct val="100000"/>
              </a:lnSpc>
            </a:pPr>
            <a:r>
              <a:rPr lang="en-CA" dirty="0"/>
              <a:t>In 2023/24, people who got the COVID-19 vaccine were half as likely to need medical care for an infection</a:t>
            </a:r>
            <a:r>
              <a:rPr lang="en-US" baseline="30000" dirty="0"/>
              <a:t>45</a:t>
            </a:r>
          </a:p>
          <a:p>
            <a:pPr lvl="1">
              <a:lnSpc>
                <a:spcPct val="100000"/>
              </a:lnSpc>
            </a:pPr>
            <a:r>
              <a:rPr lang="en-US" dirty="0"/>
              <a:t>The 2024/25 Influenza vaccine cut the risk of getting a serious respiratory illness </a:t>
            </a:r>
            <a:r>
              <a:rPr lang="en-CA" dirty="0"/>
              <a:t>that required medical attention</a:t>
            </a:r>
            <a:r>
              <a:rPr lang="en-US" baseline="30000" dirty="0"/>
              <a:t>46</a:t>
            </a:r>
            <a:endParaRPr lang="en-US" dirty="0"/>
          </a:p>
          <a:p>
            <a:pPr>
              <a:lnSpc>
                <a:spcPct val="100000"/>
              </a:lnSpc>
            </a:pPr>
            <a:r>
              <a:rPr lang="en-US" dirty="0"/>
              <a:t>The COVID-19 vaccine reduces the risk of p</a:t>
            </a:r>
            <a:r>
              <a:rPr lang="en-US" dirty="0">
                <a:latin typeface="MarkPro" panose="020B0504020101010102" pitchFamily="34" charset="77"/>
              </a:rPr>
              <a:t>ost COVID-19 condition (long COVID) symptoms</a:t>
            </a:r>
            <a:r>
              <a:rPr lang="en-US" baseline="30000" dirty="0"/>
              <a:t>47</a:t>
            </a:r>
            <a:endParaRPr lang="en-US" baseline="300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32</a:t>
            </a:fld>
            <a:endParaRPr lang="en-US" dirty="0"/>
          </a:p>
        </p:txBody>
      </p:sp>
      <p:pic>
        <p:nvPicPr>
          <p:cNvPr id="7" name="Graphic 6">
            <a:extLst>
              <a:ext uri="{FF2B5EF4-FFF2-40B4-BE49-F238E27FC236}">
                <a16:creationId xmlns:a16="http://schemas.microsoft.com/office/drawing/2014/main" id="{2AAA6B45-09DD-37D6-4998-E6858B290D4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48600" y="5093038"/>
            <a:ext cx="1133137" cy="1133137"/>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10336359"/>
      </p:ext>
    </p:extLst>
  </p:cSld>
  <p:clrMapOvr>
    <a:masterClrMapping/>
  </p:clrMapOvr>
  <mc:AlternateContent xmlns:mc="http://schemas.openxmlformats.org/markup-compatibility/2006" xmlns:p14="http://schemas.microsoft.com/office/powerpoint/2010/main">
    <mc:Choice Requires="p14">
      <p:transition spd="slow" p14:dur="2000" advTm="44807"/>
    </mc:Choice>
    <mc:Fallback xmlns="">
      <p:transition spd="slow" advTm="44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371600"/>
            <a:ext cx="7886700" cy="769069"/>
          </a:xfrm>
        </p:spPr>
        <p:txBody>
          <a:bodyPr>
            <a:normAutofit fontScale="90000"/>
          </a:bodyPr>
          <a:lstStyle/>
          <a:p>
            <a:r>
              <a:rPr lang="en-US" dirty="0"/>
              <a:t>What is another important reason for keeping up with</a:t>
            </a:r>
            <a:r>
              <a:rPr lang="en-US" dirty="0">
                <a:latin typeface="MarkPro" panose="020B0504020101010102" pitchFamily="34" charset="77"/>
              </a:rPr>
              <a:t> getting the Influenza vaccine each flu season?</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2590800"/>
            <a:ext cx="8119483" cy="3291876"/>
          </a:xfrm>
        </p:spPr>
        <p:txBody>
          <a:bodyPr>
            <a:noAutofit/>
          </a:bodyPr>
          <a:lstStyle/>
          <a:p>
            <a:pPr marL="0" indent="0">
              <a:lnSpc>
                <a:spcPct val="100000"/>
              </a:lnSpc>
              <a:buNone/>
            </a:pPr>
            <a:r>
              <a:rPr lang="en-US" dirty="0"/>
              <a:t>The Influenza vaccine may help </a:t>
            </a:r>
            <a:r>
              <a:rPr lang="en-US" b="1" dirty="0"/>
              <a:t>prevent the </a:t>
            </a:r>
            <a:r>
              <a:rPr lang="en-US" b="1" dirty="0">
                <a:latin typeface="MarkPro" panose="020B0504020101010102" pitchFamily="34" charset="77"/>
              </a:rPr>
              <a:t>worsening of certain chronic health conditions.</a:t>
            </a:r>
          </a:p>
          <a:p>
            <a:pPr>
              <a:lnSpc>
                <a:spcPct val="100000"/>
              </a:lnSpc>
            </a:pPr>
            <a:r>
              <a:rPr lang="en-US" dirty="0"/>
              <a:t>People with chronic health conditions are at higher risk of Influenza complications (e.g., pneumonia)</a:t>
            </a:r>
            <a:r>
              <a:rPr lang="en-US" baseline="30000" dirty="0"/>
              <a:t>48</a:t>
            </a:r>
          </a:p>
          <a:p>
            <a:pPr>
              <a:lnSpc>
                <a:spcPct val="100000"/>
              </a:lnSpc>
            </a:pPr>
            <a:r>
              <a:rPr lang="en-US" dirty="0"/>
              <a:t>Vaccination can make people less likely to experience flu-related worsening of chronic lung disease</a:t>
            </a:r>
            <a:r>
              <a:rPr lang="en-US" baseline="30000" dirty="0"/>
              <a:t>49</a:t>
            </a:r>
          </a:p>
          <a:p>
            <a:pPr>
              <a:lnSpc>
                <a:spcPct val="100000"/>
              </a:lnSpc>
            </a:pPr>
            <a:r>
              <a:rPr lang="en-US" dirty="0"/>
              <a:t>Vaccination may help lower rates of cardiac events for those with heart disease</a:t>
            </a:r>
            <a:r>
              <a:rPr lang="en-US" baseline="30000" dirty="0"/>
              <a:t>49,50</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33</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43384702"/>
      </p:ext>
    </p:extLst>
  </p:cSld>
  <p:clrMapOvr>
    <a:masterClrMapping/>
  </p:clrMapOvr>
  <mc:AlternateContent xmlns:mc="http://schemas.openxmlformats.org/markup-compatibility/2006" xmlns:p14="http://schemas.microsoft.com/office/powerpoint/2010/main">
    <mc:Choice Requires="p14">
      <p:transition spd="slow" p14:dur="2000" advTm="27868"/>
    </mc:Choice>
    <mc:Fallback xmlns="">
      <p:transition spd="slow" advTm="27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latin typeface="MarkPro" panose="020B0504020101010102" pitchFamily="34" charset="77"/>
              </a:rPr>
              <a:t>Vaccines in Long-Term Care Homes (LTCH) and Retirement Homes (RH)</a:t>
            </a:r>
          </a:p>
        </p:txBody>
      </p:sp>
      <p:sp>
        <p:nvSpPr>
          <p:cNvPr id="3" name="Slide Number Placeholder 2"/>
          <p:cNvSpPr>
            <a:spLocks noGrp="1"/>
          </p:cNvSpPr>
          <p:nvPr>
            <p:ph type="sldNum" sz="quarter" idx="12"/>
          </p:nvPr>
        </p:nvSpPr>
        <p:spPr/>
        <p:txBody>
          <a:bodyPr/>
          <a:lstStyle/>
          <a:p>
            <a:fld id="{05606F41-20F3-7F42-8B27-3B37AD6D179A}" type="slidenum">
              <a:rPr lang="en-US" smtClean="0"/>
              <a:pPr/>
              <a:t>34</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32639295"/>
      </p:ext>
    </p:extLst>
  </p:cSld>
  <p:clrMapOvr>
    <a:masterClrMapping/>
  </p:clrMapOvr>
  <mc:AlternateContent xmlns:mc="http://schemas.openxmlformats.org/markup-compatibility/2006" xmlns:p14="http://schemas.microsoft.com/office/powerpoint/2010/main">
    <mc:Choice Requires="p14">
      <p:transition spd="slow" p14:dur="2000" advTm="6198"/>
    </mc:Choice>
    <mc:Fallback xmlns="">
      <p:transition spd="slow" advTm="6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p:txBody>
          <a:bodyPr>
            <a:normAutofit fontScale="90000"/>
          </a:bodyPr>
          <a:lstStyle/>
          <a:p>
            <a:r>
              <a:rPr lang="en-US" dirty="0">
                <a:latin typeface="MarkPro" panose="020B0504020101010102" pitchFamily="34" charset="77"/>
              </a:rPr>
              <a:t>Vaccination Uptake in Canadian LTCH/RHs</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1600200" y="2133600"/>
            <a:ext cx="7161787" cy="3810600"/>
          </a:xfrm>
        </p:spPr>
        <p:txBody>
          <a:bodyPr>
            <a:noAutofit/>
          </a:bodyPr>
          <a:lstStyle/>
          <a:p>
            <a:pPr>
              <a:lnSpc>
                <a:spcPct val="110000"/>
              </a:lnSpc>
            </a:pPr>
            <a:r>
              <a:rPr lang="en-US" sz="1800" dirty="0"/>
              <a:t>During COVID-19, LTCH and RH staff were required to receive COVID-19 vaccines</a:t>
            </a:r>
            <a:r>
              <a:rPr lang="en-US" sz="1800" baseline="30000" dirty="0"/>
              <a:t>51</a:t>
            </a:r>
            <a:r>
              <a:rPr lang="en-US" sz="1800" dirty="0"/>
              <a:t>. This mandate was later revoked in March 2022</a:t>
            </a:r>
            <a:r>
              <a:rPr lang="en-US" sz="1800" baseline="30000" dirty="0"/>
              <a:t>52</a:t>
            </a:r>
          </a:p>
          <a:p>
            <a:pPr marL="0" indent="0">
              <a:lnSpc>
                <a:spcPct val="110000"/>
              </a:lnSpc>
              <a:buNone/>
            </a:pPr>
            <a:endParaRPr lang="en-US" sz="200" dirty="0"/>
          </a:p>
          <a:p>
            <a:pPr>
              <a:lnSpc>
                <a:spcPct val="110000"/>
              </a:lnSpc>
            </a:pPr>
            <a:r>
              <a:rPr lang="en-US" sz="1800" dirty="0"/>
              <a:t>Approximately 99.79% of LTCH/RH staff in Ontario received the first two doses of the COVID-19 vaccine by December 2021</a:t>
            </a:r>
            <a:r>
              <a:rPr lang="en-US" sz="1800" baseline="30000" dirty="0"/>
              <a:t>53</a:t>
            </a:r>
          </a:p>
          <a:p>
            <a:pPr>
              <a:lnSpc>
                <a:spcPct val="110000"/>
              </a:lnSpc>
            </a:pPr>
            <a:endParaRPr lang="en-US" sz="200" dirty="0"/>
          </a:p>
          <a:p>
            <a:pPr>
              <a:lnSpc>
                <a:spcPct val="110000"/>
              </a:lnSpc>
            </a:pPr>
            <a:r>
              <a:rPr lang="en-US" sz="1800" dirty="0"/>
              <a:t>Since then, uptake of COVID-19 boosters and Influenza vaccines have dropped</a:t>
            </a:r>
            <a:r>
              <a:rPr lang="en-US" sz="1800" baseline="30000" dirty="0"/>
              <a:t>54</a:t>
            </a:r>
            <a:endParaRPr lang="en-US" sz="1800" dirty="0"/>
          </a:p>
          <a:p>
            <a:pPr lvl="1">
              <a:lnSpc>
                <a:spcPct val="110000"/>
              </a:lnSpc>
            </a:pPr>
            <a:r>
              <a:rPr lang="en-US" sz="1600" dirty="0"/>
              <a:t>Possible reasons for this include vaccine fatigue</a:t>
            </a:r>
            <a:r>
              <a:rPr lang="en-US" sz="1600" baseline="30000" dirty="0"/>
              <a:t>55</a:t>
            </a:r>
            <a:r>
              <a:rPr lang="en-US" sz="1600" dirty="0"/>
              <a:t> or feeling protected by previous vaccines.</a:t>
            </a:r>
            <a:r>
              <a:rPr lang="en-US" sz="1600" baseline="30000" dirty="0"/>
              <a:t>56</a:t>
            </a:r>
            <a:r>
              <a:rPr lang="en-US" sz="1600" dirty="0"/>
              <a:t> More reasons why people may not get vaccinated will be covered in the next module.</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35</a:t>
            </a:fld>
            <a:endParaRPr lang="en-US" dirty="0"/>
          </a:p>
        </p:txBody>
      </p:sp>
      <p:pic>
        <p:nvPicPr>
          <p:cNvPr id="5" name="Graphic 4">
            <a:extLst>
              <a:ext uri="{FF2B5EF4-FFF2-40B4-BE49-F238E27FC236}">
                <a16:creationId xmlns:a16="http://schemas.microsoft.com/office/drawing/2014/main" id="{C945F16E-A9C2-1617-EAAB-D7E3D747773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1330" y="2209800"/>
            <a:ext cx="769069" cy="769069"/>
          </a:xfrm>
          <a:prstGeom prst="rect">
            <a:avLst/>
          </a:prstGeom>
        </p:spPr>
      </p:pic>
      <p:grpSp>
        <p:nvGrpSpPr>
          <p:cNvPr id="20" name="Group 19">
            <a:extLst>
              <a:ext uri="{FF2B5EF4-FFF2-40B4-BE49-F238E27FC236}">
                <a16:creationId xmlns:a16="http://schemas.microsoft.com/office/drawing/2014/main" id="{986F2937-5408-13A2-1BD4-17A56E1E32FD}"/>
              </a:ext>
            </a:extLst>
          </p:cNvPr>
          <p:cNvGrpSpPr/>
          <p:nvPr/>
        </p:nvGrpSpPr>
        <p:grpSpPr>
          <a:xfrm>
            <a:off x="612165" y="3429000"/>
            <a:ext cx="907399" cy="766800"/>
            <a:chOff x="612165" y="3826472"/>
            <a:chExt cx="907399" cy="766800"/>
          </a:xfrm>
        </p:grpSpPr>
        <p:grpSp>
          <p:nvGrpSpPr>
            <p:cNvPr id="7" name="Graphic 5">
              <a:extLst>
                <a:ext uri="{FF2B5EF4-FFF2-40B4-BE49-F238E27FC236}">
                  <a16:creationId xmlns:a16="http://schemas.microsoft.com/office/drawing/2014/main" id="{A31E64F8-F6CA-9F08-EFE8-564929FA1F42}"/>
                </a:ext>
              </a:extLst>
            </p:cNvPr>
            <p:cNvGrpSpPr/>
            <p:nvPr/>
          </p:nvGrpSpPr>
          <p:grpSpPr>
            <a:xfrm>
              <a:off x="990600" y="3826472"/>
              <a:ext cx="528964" cy="766800"/>
              <a:chOff x="1078301" y="3839032"/>
              <a:chExt cx="528964" cy="769068"/>
            </a:xfrm>
            <a:solidFill>
              <a:schemeClr val="accent1"/>
            </a:solidFill>
          </p:grpSpPr>
          <p:sp>
            <p:nvSpPr>
              <p:cNvPr id="9" name="Freeform 8">
                <a:extLst>
                  <a:ext uri="{FF2B5EF4-FFF2-40B4-BE49-F238E27FC236}">
                    <a16:creationId xmlns:a16="http://schemas.microsoft.com/office/drawing/2014/main" id="{78557513-0B35-EDD4-E7F9-298C00458E99}"/>
                  </a:ext>
                </a:extLst>
              </p:cNvPr>
              <p:cNvSpPr/>
              <p:nvPr/>
            </p:nvSpPr>
            <p:spPr>
              <a:xfrm>
                <a:off x="1078301" y="4240087"/>
                <a:ext cx="278364" cy="368013"/>
              </a:xfrm>
              <a:custGeom>
                <a:avLst/>
                <a:gdLst>
                  <a:gd name="connsiteX0" fmla="*/ 86726 w 278364"/>
                  <a:gd name="connsiteY0" fmla="*/ 39027 h 368013"/>
                  <a:gd name="connsiteX1" fmla="*/ 145263 w 278364"/>
                  <a:gd name="connsiteY1" fmla="*/ 72824 h 368013"/>
                  <a:gd name="connsiteX2" fmla="*/ 153510 w 278364"/>
                  <a:gd name="connsiteY2" fmla="*/ 103602 h 368013"/>
                  <a:gd name="connsiteX3" fmla="*/ 122732 w 278364"/>
                  <a:gd name="connsiteY3" fmla="*/ 111848 h 368013"/>
                  <a:gd name="connsiteX4" fmla="*/ 64195 w 278364"/>
                  <a:gd name="connsiteY4" fmla="*/ 78052 h 368013"/>
                  <a:gd name="connsiteX5" fmla="*/ 41663 w 278364"/>
                  <a:gd name="connsiteY5" fmla="*/ 117077 h 368013"/>
                  <a:gd name="connsiteX6" fmla="*/ 74185 w 278364"/>
                  <a:gd name="connsiteY6" fmla="*/ 135853 h 368013"/>
                  <a:gd name="connsiteX7" fmla="*/ 82431 w 278364"/>
                  <a:gd name="connsiteY7" fmla="*/ 166631 h 368013"/>
                  <a:gd name="connsiteX8" fmla="*/ 51654 w 278364"/>
                  <a:gd name="connsiteY8" fmla="*/ 174878 h 368013"/>
                  <a:gd name="connsiteX9" fmla="*/ 19132 w 278364"/>
                  <a:gd name="connsiteY9" fmla="*/ 156101 h 368013"/>
                  <a:gd name="connsiteX10" fmla="*/ 15377 w 278364"/>
                  <a:gd name="connsiteY10" fmla="*/ 162606 h 368013"/>
                  <a:gd name="connsiteX11" fmla="*/ 34620 w 278364"/>
                  <a:gd name="connsiteY11" fmla="*/ 234422 h 368013"/>
                  <a:gd name="connsiteX12" fmla="*/ 54132 w 278364"/>
                  <a:gd name="connsiteY12" fmla="*/ 245688 h 368013"/>
                  <a:gd name="connsiteX13" fmla="*/ 3022 w 278364"/>
                  <a:gd name="connsiteY13" fmla="*/ 334213 h 368013"/>
                  <a:gd name="connsiteX14" fmla="*/ 11269 w 278364"/>
                  <a:gd name="connsiteY14" fmla="*/ 364991 h 368013"/>
                  <a:gd name="connsiteX15" fmla="*/ 42046 w 278364"/>
                  <a:gd name="connsiteY15" fmla="*/ 356744 h 368013"/>
                  <a:gd name="connsiteX16" fmla="*/ 93156 w 278364"/>
                  <a:gd name="connsiteY16" fmla="*/ 268219 h 368013"/>
                  <a:gd name="connsiteX17" fmla="*/ 112668 w 278364"/>
                  <a:gd name="connsiteY17" fmla="*/ 279485 h 368013"/>
                  <a:gd name="connsiteX18" fmla="*/ 184484 w 278364"/>
                  <a:gd name="connsiteY18" fmla="*/ 260241 h 368013"/>
                  <a:gd name="connsiteX19" fmla="*/ 278364 w 278364"/>
                  <a:gd name="connsiteY19" fmla="*/ 97636 h 368013"/>
                  <a:gd name="connsiteX20" fmla="*/ 109255 w 278364"/>
                  <a:gd name="connsiteY20" fmla="*/ 0 h 36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8364" h="368013">
                    <a:moveTo>
                      <a:pt x="86726" y="39027"/>
                    </a:moveTo>
                    <a:lnTo>
                      <a:pt x="145263" y="72824"/>
                    </a:lnTo>
                    <a:cubicBezTo>
                      <a:pt x="156039" y="79046"/>
                      <a:pt x="159733" y="92826"/>
                      <a:pt x="153510" y="103602"/>
                    </a:cubicBezTo>
                    <a:cubicBezTo>
                      <a:pt x="147288" y="114378"/>
                      <a:pt x="133508" y="118072"/>
                      <a:pt x="122732" y="111848"/>
                    </a:cubicBezTo>
                    <a:lnTo>
                      <a:pt x="64195" y="78052"/>
                    </a:lnTo>
                    <a:lnTo>
                      <a:pt x="41663" y="117077"/>
                    </a:lnTo>
                    <a:lnTo>
                      <a:pt x="74185" y="135853"/>
                    </a:lnTo>
                    <a:cubicBezTo>
                      <a:pt x="84961" y="142075"/>
                      <a:pt x="88653" y="155855"/>
                      <a:pt x="82431" y="166631"/>
                    </a:cubicBezTo>
                    <a:cubicBezTo>
                      <a:pt x="76210" y="177407"/>
                      <a:pt x="62430" y="181099"/>
                      <a:pt x="51654" y="174878"/>
                    </a:cubicBezTo>
                    <a:lnTo>
                      <a:pt x="19132" y="156101"/>
                    </a:lnTo>
                    <a:lnTo>
                      <a:pt x="15377" y="162606"/>
                    </a:lnTo>
                    <a:cubicBezTo>
                      <a:pt x="859" y="187750"/>
                      <a:pt x="9475" y="219904"/>
                      <a:pt x="34620" y="234422"/>
                    </a:cubicBezTo>
                    <a:lnTo>
                      <a:pt x="54132" y="245688"/>
                    </a:lnTo>
                    <a:lnTo>
                      <a:pt x="3022" y="334213"/>
                    </a:lnTo>
                    <a:cubicBezTo>
                      <a:pt x="-3199" y="344989"/>
                      <a:pt x="493" y="358769"/>
                      <a:pt x="11269" y="364991"/>
                    </a:cubicBezTo>
                    <a:cubicBezTo>
                      <a:pt x="22045" y="371213"/>
                      <a:pt x="35825" y="367520"/>
                      <a:pt x="42046" y="356744"/>
                    </a:cubicBezTo>
                    <a:lnTo>
                      <a:pt x="93156" y="268219"/>
                    </a:lnTo>
                    <a:lnTo>
                      <a:pt x="112668" y="279485"/>
                    </a:lnTo>
                    <a:cubicBezTo>
                      <a:pt x="137813" y="294002"/>
                      <a:pt x="169967" y="285386"/>
                      <a:pt x="184484" y="260241"/>
                    </a:cubicBezTo>
                    <a:lnTo>
                      <a:pt x="278364" y="97636"/>
                    </a:lnTo>
                    <a:lnTo>
                      <a:pt x="109255" y="0"/>
                    </a:lnTo>
                    <a:close/>
                  </a:path>
                </a:pathLst>
              </a:custGeom>
              <a:solidFill>
                <a:schemeClr val="accent1"/>
              </a:solidFill>
              <a:ln w="107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5A62F19B-2435-FB95-481A-3F5BC4156BF0}"/>
                  </a:ext>
                </a:extLst>
              </p:cNvPr>
              <p:cNvSpPr/>
              <p:nvPr/>
            </p:nvSpPr>
            <p:spPr>
              <a:xfrm>
                <a:off x="1210091" y="4030673"/>
                <a:ext cx="290014" cy="268023"/>
              </a:xfrm>
              <a:custGeom>
                <a:avLst/>
                <a:gdLst>
                  <a:gd name="connsiteX0" fmla="*/ 278746 w 290014"/>
                  <a:gd name="connsiteY0" fmla="*/ 123189 h 268023"/>
                  <a:gd name="connsiteX1" fmla="*/ 70611 w 290014"/>
                  <a:gd name="connsiteY1" fmla="*/ 3022 h 268023"/>
                  <a:gd name="connsiteX2" fmla="*/ 39834 w 290014"/>
                  <a:gd name="connsiteY2" fmla="*/ 11269 h 268023"/>
                  <a:gd name="connsiteX3" fmla="*/ 48080 w 290014"/>
                  <a:gd name="connsiteY3" fmla="*/ 42047 h 268023"/>
                  <a:gd name="connsiteX4" fmla="*/ 67594 w 290014"/>
                  <a:gd name="connsiteY4" fmla="*/ 53312 h 268023"/>
                  <a:gd name="connsiteX5" fmla="*/ 45062 w 290014"/>
                  <a:gd name="connsiteY5" fmla="*/ 92338 h 268023"/>
                  <a:gd name="connsiteX6" fmla="*/ 103600 w 290014"/>
                  <a:gd name="connsiteY6" fmla="*/ 126135 h 268023"/>
                  <a:gd name="connsiteX7" fmla="*/ 111846 w 290014"/>
                  <a:gd name="connsiteY7" fmla="*/ 156913 h 268023"/>
                  <a:gd name="connsiteX8" fmla="*/ 81069 w 290014"/>
                  <a:gd name="connsiteY8" fmla="*/ 165159 h 268023"/>
                  <a:gd name="connsiteX9" fmla="*/ 22531 w 290014"/>
                  <a:gd name="connsiteY9" fmla="*/ 131362 h 268023"/>
                  <a:gd name="connsiteX10" fmla="*/ 0 w 290014"/>
                  <a:gd name="connsiteY10" fmla="*/ 170388 h 268023"/>
                  <a:gd name="connsiteX11" fmla="*/ 169109 w 290014"/>
                  <a:gd name="connsiteY11" fmla="*/ 268024 h 268023"/>
                  <a:gd name="connsiteX12" fmla="*/ 236702 w 290014"/>
                  <a:gd name="connsiteY12" fmla="*/ 150948 h 268023"/>
                  <a:gd name="connsiteX13" fmla="*/ 256214 w 290014"/>
                  <a:gd name="connsiteY13" fmla="*/ 162214 h 268023"/>
                  <a:gd name="connsiteX14" fmla="*/ 286992 w 290014"/>
                  <a:gd name="connsiteY14" fmla="*/ 153967 h 268023"/>
                  <a:gd name="connsiteX15" fmla="*/ 278746 w 290014"/>
                  <a:gd name="connsiteY15" fmla="*/ 123189 h 26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0014" h="268023">
                    <a:moveTo>
                      <a:pt x="278746" y="123189"/>
                    </a:moveTo>
                    <a:lnTo>
                      <a:pt x="70611" y="3022"/>
                    </a:lnTo>
                    <a:cubicBezTo>
                      <a:pt x="59835" y="-3199"/>
                      <a:pt x="46055" y="493"/>
                      <a:pt x="39834" y="11269"/>
                    </a:cubicBezTo>
                    <a:cubicBezTo>
                      <a:pt x="33612" y="22045"/>
                      <a:pt x="37304" y="35825"/>
                      <a:pt x="48080" y="42047"/>
                    </a:cubicBezTo>
                    <a:lnTo>
                      <a:pt x="67594" y="53312"/>
                    </a:lnTo>
                    <a:lnTo>
                      <a:pt x="45062" y="92338"/>
                    </a:lnTo>
                    <a:lnTo>
                      <a:pt x="103600" y="126135"/>
                    </a:lnTo>
                    <a:cubicBezTo>
                      <a:pt x="114376" y="132357"/>
                      <a:pt x="118068" y="146137"/>
                      <a:pt x="111846" y="156913"/>
                    </a:cubicBezTo>
                    <a:cubicBezTo>
                      <a:pt x="105625" y="167689"/>
                      <a:pt x="91845" y="171382"/>
                      <a:pt x="81069" y="165159"/>
                    </a:cubicBezTo>
                    <a:lnTo>
                      <a:pt x="22531" y="131362"/>
                    </a:lnTo>
                    <a:lnTo>
                      <a:pt x="0" y="170388"/>
                    </a:lnTo>
                    <a:lnTo>
                      <a:pt x="169109" y="268024"/>
                    </a:lnTo>
                    <a:lnTo>
                      <a:pt x="236702" y="150948"/>
                    </a:lnTo>
                    <a:lnTo>
                      <a:pt x="256214" y="162214"/>
                    </a:lnTo>
                    <a:cubicBezTo>
                      <a:pt x="266990" y="168435"/>
                      <a:pt x="280770" y="164743"/>
                      <a:pt x="286992" y="153967"/>
                    </a:cubicBezTo>
                    <a:cubicBezTo>
                      <a:pt x="293214" y="143191"/>
                      <a:pt x="289522" y="129411"/>
                      <a:pt x="278746" y="123189"/>
                    </a:cubicBezTo>
                    <a:close/>
                  </a:path>
                </a:pathLst>
              </a:custGeom>
              <a:solidFill>
                <a:schemeClr val="accent1"/>
              </a:solidFill>
              <a:ln w="107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AA2660A5-3BDB-6570-DC78-C5CE32E2E55B}"/>
                  </a:ext>
                </a:extLst>
              </p:cNvPr>
              <p:cNvSpPr/>
              <p:nvPr/>
            </p:nvSpPr>
            <p:spPr>
              <a:xfrm>
                <a:off x="1348016" y="3839032"/>
                <a:ext cx="259249" cy="187776"/>
              </a:xfrm>
              <a:custGeom>
                <a:avLst/>
                <a:gdLst>
                  <a:gd name="connsiteX0" fmla="*/ 236710 w 259249"/>
                  <a:gd name="connsiteY0" fmla="*/ 103680 h 187776"/>
                  <a:gd name="connsiteX1" fmla="*/ 67601 w 259249"/>
                  <a:gd name="connsiteY1" fmla="*/ 6045 h 187776"/>
                  <a:gd name="connsiteX2" fmla="*/ 6045 w 259249"/>
                  <a:gd name="connsiteY2" fmla="*/ 22539 h 187776"/>
                  <a:gd name="connsiteX3" fmla="*/ 22539 w 259249"/>
                  <a:gd name="connsiteY3" fmla="*/ 84096 h 187776"/>
                  <a:gd name="connsiteX4" fmla="*/ 191648 w 259249"/>
                  <a:gd name="connsiteY4" fmla="*/ 181732 h 187776"/>
                  <a:gd name="connsiteX5" fmla="*/ 253204 w 259249"/>
                  <a:gd name="connsiteY5" fmla="*/ 165237 h 187776"/>
                  <a:gd name="connsiteX6" fmla="*/ 236710 w 259249"/>
                  <a:gd name="connsiteY6" fmla="*/ 103680 h 18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249" h="187776">
                    <a:moveTo>
                      <a:pt x="236710" y="103680"/>
                    </a:moveTo>
                    <a:lnTo>
                      <a:pt x="67601" y="6045"/>
                    </a:lnTo>
                    <a:cubicBezTo>
                      <a:pt x="46048" y="-6399"/>
                      <a:pt x="18489" y="986"/>
                      <a:pt x="6045" y="22539"/>
                    </a:cubicBezTo>
                    <a:cubicBezTo>
                      <a:pt x="-6399" y="44092"/>
                      <a:pt x="986" y="71651"/>
                      <a:pt x="22539" y="84096"/>
                    </a:cubicBezTo>
                    <a:lnTo>
                      <a:pt x="191648" y="181732"/>
                    </a:lnTo>
                    <a:cubicBezTo>
                      <a:pt x="213201" y="194175"/>
                      <a:pt x="240760" y="186791"/>
                      <a:pt x="253204" y="165237"/>
                    </a:cubicBezTo>
                    <a:cubicBezTo>
                      <a:pt x="265649" y="143684"/>
                      <a:pt x="258263" y="116125"/>
                      <a:pt x="236710" y="103680"/>
                    </a:cubicBezTo>
                    <a:close/>
                  </a:path>
                </a:pathLst>
              </a:custGeom>
              <a:solidFill>
                <a:schemeClr val="accent1"/>
              </a:solidFill>
              <a:ln w="1079"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6D85095D-7725-5924-453F-8951BB0C52EC}"/>
                  </a:ext>
                </a:extLst>
              </p:cNvPr>
              <p:cNvSpPr/>
              <p:nvPr/>
            </p:nvSpPr>
            <p:spPr>
              <a:xfrm rot="-3599956">
                <a:off x="1394657" y="3987816"/>
                <a:ext cx="50554" cy="90123"/>
              </a:xfrm>
              <a:custGeom>
                <a:avLst/>
                <a:gdLst>
                  <a:gd name="connsiteX0" fmla="*/ 0 w 50554"/>
                  <a:gd name="connsiteY0" fmla="*/ 0 h 90123"/>
                  <a:gd name="connsiteX1" fmla="*/ 50554 w 50554"/>
                  <a:gd name="connsiteY1" fmla="*/ 0 h 90123"/>
                  <a:gd name="connsiteX2" fmla="*/ 50554 w 50554"/>
                  <a:gd name="connsiteY2" fmla="*/ 90123 h 90123"/>
                  <a:gd name="connsiteX3" fmla="*/ 0 w 50554"/>
                  <a:gd name="connsiteY3" fmla="*/ 90123 h 90123"/>
                </a:gdLst>
                <a:ahLst/>
                <a:cxnLst>
                  <a:cxn ang="0">
                    <a:pos x="connsiteX0" y="connsiteY0"/>
                  </a:cxn>
                  <a:cxn ang="0">
                    <a:pos x="connsiteX1" y="connsiteY1"/>
                  </a:cxn>
                  <a:cxn ang="0">
                    <a:pos x="connsiteX2" y="connsiteY2"/>
                  </a:cxn>
                  <a:cxn ang="0">
                    <a:pos x="connsiteX3" y="connsiteY3"/>
                  </a:cxn>
                </a:cxnLst>
                <a:rect l="l" t="t" r="r" b="b"/>
                <a:pathLst>
                  <a:path w="50554" h="90123">
                    <a:moveTo>
                      <a:pt x="0" y="0"/>
                    </a:moveTo>
                    <a:lnTo>
                      <a:pt x="50554" y="0"/>
                    </a:lnTo>
                    <a:lnTo>
                      <a:pt x="50554" y="90123"/>
                    </a:lnTo>
                    <a:lnTo>
                      <a:pt x="0" y="90123"/>
                    </a:lnTo>
                    <a:close/>
                  </a:path>
                </a:pathLst>
              </a:custGeom>
              <a:solidFill>
                <a:schemeClr val="accent1"/>
              </a:solidFill>
              <a:ln w="1079" cap="flat">
                <a:noFill/>
                <a:prstDash val="solid"/>
                <a:miter/>
              </a:ln>
            </p:spPr>
            <p:txBody>
              <a:bodyPr rtlCol="0" anchor="ctr"/>
              <a:lstStyle/>
              <a:p>
                <a:endParaRPr lang="en-US"/>
              </a:p>
            </p:txBody>
          </p:sp>
        </p:grpSp>
        <p:grpSp>
          <p:nvGrpSpPr>
            <p:cNvPr id="13" name="Graphic 5">
              <a:extLst>
                <a:ext uri="{FF2B5EF4-FFF2-40B4-BE49-F238E27FC236}">
                  <a16:creationId xmlns:a16="http://schemas.microsoft.com/office/drawing/2014/main" id="{29EA9115-D94B-E0B6-D9FB-DE65CB036851}"/>
                </a:ext>
              </a:extLst>
            </p:cNvPr>
            <p:cNvGrpSpPr/>
            <p:nvPr/>
          </p:nvGrpSpPr>
          <p:grpSpPr>
            <a:xfrm>
              <a:off x="612165" y="3826472"/>
              <a:ext cx="528964" cy="766800"/>
              <a:chOff x="1078301" y="3839032"/>
              <a:chExt cx="528964" cy="769068"/>
            </a:xfrm>
            <a:solidFill>
              <a:schemeClr val="accent1"/>
            </a:solidFill>
          </p:grpSpPr>
          <p:sp>
            <p:nvSpPr>
              <p:cNvPr id="14" name="Freeform 13">
                <a:extLst>
                  <a:ext uri="{FF2B5EF4-FFF2-40B4-BE49-F238E27FC236}">
                    <a16:creationId xmlns:a16="http://schemas.microsoft.com/office/drawing/2014/main" id="{C417BDC6-A7EC-17E9-C0B3-E984B6B49A1B}"/>
                  </a:ext>
                </a:extLst>
              </p:cNvPr>
              <p:cNvSpPr/>
              <p:nvPr/>
            </p:nvSpPr>
            <p:spPr>
              <a:xfrm>
                <a:off x="1078301" y="4240087"/>
                <a:ext cx="278364" cy="368013"/>
              </a:xfrm>
              <a:custGeom>
                <a:avLst/>
                <a:gdLst>
                  <a:gd name="connsiteX0" fmla="*/ 86726 w 278364"/>
                  <a:gd name="connsiteY0" fmla="*/ 39027 h 368013"/>
                  <a:gd name="connsiteX1" fmla="*/ 145263 w 278364"/>
                  <a:gd name="connsiteY1" fmla="*/ 72824 h 368013"/>
                  <a:gd name="connsiteX2" fmla="*/ 153510 w 278364"/>
                  <a:gd name="connsiteY2" fmla="*/ 103602 h 368013"/>
                  <a:gd name="connsiteX3" fmla="*/ 122732 w 278364"/>
                  <a:gd name="connsiteY3" fmla="*/ 111848 h 368013"/>
                  <a:gd name="connsiteX4" fmla="*/ 64195 w 278364"/>
                  <a:gd name="connsiteY4" fmla="*/ 78052 h 368013"/>
                  <a:gd name="connsiteX5" fmla="*/ 41663 w 278364"/>
                  <a:gd name="connsiteY5" fmla="*/ 117077 h 368013"/>
                  <a:gd name="connsiteX6" fmla="*/ 74185 w 278364"/>
                  <a:gd name="connsiteY6" fmla="*/ 135853 h 368013"/>
                  <a:gd name="connsiteX7" fmla="*/ 82431 w 278364"/>
                  <a:gd name="connsiteY7" fmla="*/ 166631 h 368013"/>
                  <a:gd name="connsiteX8" fmla="*/ 51654 w 278364"/>
                  <a:gd name="connsiteY8" fmla="*/ 174878 h 368013"/>
                  <a:gd name="connsiteX9" fmla="*/ 19132 w 278364"/>
                  <a:gd name="connsiteY9" fmla="*/ 156101 h 368013"/>
                  <a:gd name="connsiteX10" fmla="*/ 15377 w 278364"/>
                  <a:gd name="connsiteY10" fmla="*/ 162606 h 368013"/>
                  <a:gd name="connsiteX11" fmla="*/ 34620 w 278364"/>
                  <a:gd name="connsiteY11" fmla="*/ 234422 h 368013"/>
                  <a:gd name="connsiteX12" fmla="*/ 54132 w 278364"/>
                  <a:gd name="connsiteY12" fmla="*/ 245688 h 368013"/>
                  <a:gd name="connsiteX13" fmla="*/ 3022 w 278364"/>
                  <a:gd name="connsiteY13" fmla="*/ 334213 h 368013"/>
                  <a:gd name="connsiteX14" fmla="*/ 11269 w 278364"/>
                  <a:gd name="connsiteY14" fmla="*/ 364991 h 368013"/>
                  <a:gd name="connsiteX15" fmla="*/ 42046 w 278364"/>
                  <a:gd name="connsiteY15" fmla="*/ 356744 h 368013"/>
                  <a:gd name="connsiteX16" fmla="*/ 93156 w 278364"/>
                  <a:gd name="connsiteY16" fmla="*/ 268219 h 368013"/>
                  <a:gd name="connsiteX17" fmla="*/ 112668 w 278364"/>
                  <a:gd name="connsiteY17" fmla="*/ 279485 h 368013"/>
                  <a:gd name="connsiteX18" fmla="*/ 184484 w 278364"/>
                  <a:gd name="connsiteY18" fmla="*/ 260241 h 368013"/>
                  <a:gd name="connsiteX19" fmla="*/ 278364 w 278364"/>
                  <a:gd name="connsiteY19" fmla="*/ 97636 h 368013"/>
                  <a:gd name="connsiteX20" fmla="*/ 109255 w 278364"/>
                  <a:gd name="connsiteY20" fmla="*/ 0 h 36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8364" h="368013">
                    <a:moveTo>
                      <a:pt x="86726" y="39027"/>
                    </a:moveTo>
                    <a:lnTo>
                      <a:pt x="145263" y="72824"/>
                    </a:lnTo>
                    <a:cubicBezTo>
                      <a:pt x="156039" y="79046"/>
                      <a:pt x="159733" y="92826"/>
                      <a:pt x="153510" y="103602"/>
                    </a:cubicBezTo>
                    <a:cubicBezTo>
                      <a:pt x="147288" y="114378"/>
                      <a:pt x="133508" y="118072"/>
                      <a:pt x="122732" y="111848"/>
                    </a:cubicBezTo>
                    <a:lnTo>
                      <a:pt x="64195" y="78052"/>
                    </a:lnTo>
                    <a:lnTo>
                      <a:pt x="41663" y="117077"/>
                    </a:lnTo>
                    <a:lnTo>
                      <a:pt x="74185" y="135853"/>
                    </a:lnTo>
                    <a:cubicBezTo>
                      <a:pt x="84961" y="142075"/>
                      <a:pt x="88653" y="155855"/>
                      <a:pt x="82431" y="166631"/>
                    </a:cubicBezTo>
                    <a:cubicBezTo>
                      <a:pt x="76210" y="177407"/>
                      <a:pt x="62430" y="181099"/>
                      <a:pt x="51654" y="174878"/>
                    </a:cubicBezTo>
                    <a:lnTo>
                      <a:pt x="19132" y="156101"/>
                    </a:lnTo>
                    <a:lnTo>
                      <a:pt x="15377" y="162606"/>
                    </a:lnTo>
                    <a:cubicBezTo>
                      <a:pt x="859" y="187750"/>
                      <a:pt x="9475" y="219904"/>
                      <a:pt x="34620" y="234422"/>
                    </a:cubicBezTo>
                    <a:lnTo>
                      <a:pt x="54132" y="245688"/>
                    </a:lnTo>
                    <a:lnTo>
                      <a:pt x="3022" y="334213"/>
                    </a:lnTo>
                    <a:cubicBezTo>
                      <a:pt x="-3199" y="344989"/>
                      <a:pt x="493" y="358769"/>
                      <a:pt x="11269" y="364991"/>
                    </a:cubicBezTo>
                    <a:cubicBezTo>
                      <a:pt x="22045" y="371213"/>
                      <a:pt x="35825" y="367520"/>
                      <a:pt x="42046" y="356744"/>
                    </a:cubicBezTo>
                    <a:lnTo>
                      <a:pt x="93156" y="268219"/>
                    </a:lnTo>
                    <a:lnTo>
                      <a:pt x="112668" y="279485"/>
                    </a:lnTo>
                    <a:cubicBezTo>
                      <a:pt x="137813" y="294002"/>
                      <a:pt x="169967" y="285386"/>
                      <a:pt x="184484" y="260241"/>
                    </a:cubicBezTo>
                    <a:lnTo>
                      <a:pt x="278364" y="97636"/>
                    </a:lnTo>
                    <a:lnTo>
                      <a:pt x="109255" y="0"/>
                    </a:lnTo>
                    <a:close/>
                  </a:path>
                </a:pathLst>
              </a:custGeom>
              <a:solidFill>
                <a:schemeClr val="accent1"/>
              </a:solidFill>
              <a:ln w="1079"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78AA1377-3BD8-DD1E-4AF0-435ABE0B4948}"/>
                  </a:ext>
                </a:extLst>
              </p:cNvPr>
              <p:cNvSpPr/>
              <p:nvPr/>
            </p:nvSpPr>
            <p:spPr>
              <a:xfrm>
                <a:off x="1210091" y="4030673"/>
                <a:ext cx="290014" cy="268023"/>
              </a:xfrm>
              <a:custGeom>
                <a:avLst/>
                <a:gdLst>
                  <a:gd name="connsiteX0" fmla="*/ 278746 w 290014"/>
                  <a:gd name="connsiteY0" fmla="*/ 123189 h 268023"/>
                  <a:gd name="connsiteX1" fmla="*/ 70611 w 290014"/>
                  <a:gd name="connsiteY1" fmla="*/ 3022 h 268023"/>
                  <a:gd name="connsiteX2" fmla="*/ 39834 w 290014"/>
                  <a:gd name="connsiteY2" fmla="*/ 11269 h 268023"/>
                  <a:gd name="connsiteX3" fmla="*/ 48080 w 290014"/>
                  <a:gd name="connsiteY3" fmla="*/ 42047 h 268023"/>
                  <a:gd name="connsiteX4" fmla="*/ 67594 w 290014"/>
                  <a:gd name="connsiteY4" fmla="*/ 53312 h 268023"/>
                  <a:gd name="connsiteX5" fmla="*/ 45062 w 290014"/>
                  <a:gd name="connsiteY5" fmla="*/ 92338 h 268023"/>
                  <a:gd name="connsiteX6" fmla="*/ 103600 w 290014"/>
                  <a:gd name="connsiteY6" fmla="*/ 126135 h 268023"/>
                  <a:gd name="connsiteX7" fmla="*/ 111846 w 290014"/>
                  <a:gd name="connsiteY7" fmla="*/ 156913 h 268023"/>
                  <a:gd name="connsiteX8" fmla="*/ 81069 w 290014"/>
                  <a:gd name="connsiteY8" fmla="*/ 165159 h 268023"/>
                  <a:gd name="connsiteX9" fmla="*/ 22531 w 290014"/>
                  <a:gd name="connsiteY9" fmla="*/ 131362 h 268023"/>
                  <a:gd name="connsiteX10" fmla="*/ 0 w 290014"/>
                  <a:gd name="connsiteY10" fmla="*/ 170388 h 268023"/>
                  <a:gd name="connsiteX11" fmla="*/ 169109 w 290014"/>
                  <a:gd name="connsiteY11" fmla="*/ 268024 h 268023"/>
                  <a:gd name="connsiteX12" fmla="*/ 236702 w 290014"/>
                  <a:gd name="connsiteY12" fmla="*/ 150948 h 268023"/>
                  <a:gd name="connsiteX13" fmla="*/ 256214 w 290014"/>
                  <a:gd name="connsiteY13" fmla="*/ 162214 h 268023"/>
                  <a:gd name="connsiteX14" fmla="*/ 286992 w 290014"/>
                  <a:gd name="connsiteY14" fmla="*/ 153967 h 268023"/>
                  <a:gd name="connsiteX15" fmla="*/ 278746 w 290014"/>
                  <a:gd name="connsiteY15" fmla="*/ 123189 h 26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0014" h="268023">
                    <a:moveTo>
                      <a:pt x="278746" y="123189"/>
                    </a:moveTo>
                    <a:lnTo>
                      <a:pt x="70611" y="3022"/>
                    </a:lnTo>
                    <a:cubicBezTo>
                      <a:pt x="59835" y="-3199"/>
                      <a:pt x="46055" y="493"/>
                      <a:pt x="39834" y="11269"/>
                    </a:cubicBezTo>
                    <a:cubicBezTo>
                      <a:pt x="33612" y="22045"/>
                      <a:pt x="37304" y="35825"/>
                      <a:pt x="48080" y="42047"/>
                    </a:cubicBezTo>
                    <a:lnTo>
                      <a:pt x="67594" y="53312"/>
                    </a:lnTo>
                    <a:lnTo>
                      <a:pt x="45062" y="92338"/>
                    </a:lnTo>
                    <a:lnTo>
                      <a:pt x="103600" y="126135"/>
                    </a:lnTo>
                    <a:cubicBezTo>
                      <a:pt x="114376" y="132357"/>
                      <a:pt x="118068" y="146137"/>
                      <a:pt x="111846" y="156913"/>
                    </a:cubicBezTo>
                    <a:cubicBezTo>
                      <a:pt x="105625" y="167689"/>
                      <a:pt x="91845" y="171382"/>
                      <a:pt x="81069" y="165159"/>
                    </a:cubicBezTo>
                    <a:lnTo>
                      <a:pt x="22531" y="131362"/>
                    </a:lnTo>
                    <a:lnTo>
                      <a:pt x="0" y="170388"/>
                    </a:lnTo>
                    <a:lnTo>
                      <a:pt x="169109" y="268024"/>
                    </a:lnTo>
                    <a:lnTo>
                      <a:pt x="236702" y="150948"/>
                    </a:lnTo>
                    <a:lnTo>
                      <a:pt x="256214" y="162214"/>
                    </a:lnTo>
                    <a:cubicBezTo>
                      <a:pt x="266990" y="168435"/>
                      <a:pt x="280770" y="164743"/>
                      <a:pt x="286992" y="153967"/>
                    </a:cubicBezTo>
                    <a:cubicBezTo>
                      <a:pt x="293214" y="143191"/>
                      <a:pt x="289522" y="129411"/>
                      <a:pt x="278746" y="123189"/>
                    </a:cubicBezTo>
                    <a:close/>
                  </a:path>
                </a:pathLst>
              </a:custGeom>
              <a:solidFill>
                <a:schemeClr val="accent1"/>
              </a:solidFill>
              <a:ln w="1079"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8BD4CB3-1552-B3C4-1CC2-6B059DABA71F}"/>
                  </a:ext>
                </a:extLst>
              </p:cNvPr>
              <p:cNvSpPr/>
              <p:nvPr/>
            </p:nvSpPr>
            <p:spPr>
              <a:xfrm>
                <a:off x="1348016" y="3839032"/>
                <a:ext cx="259249" cy="187776"/>
              </a:xfrm>
              <a:custGeom>
                <a:avLst/>
                <a:gdLst>
                  <a:gd name="connsiteX0" fmla="*/ 236710 w 259249"/>
                  <a:gd name="connsiteY0" fmla="*/ 103680 h 187776"/>
                  <a:gd name="connsiteX1" fmla="*/ 67601 w 259249"/>
                  <a:gd name="connsiteY1" fmla="*/ 6045 h 187776"/>
                  <a:gd name="connsiteX2" fmla="*/ 6045 w 259249"/>
                  <a:gd name="connsiteY2" fmla="*/ 22539 h 187776"/>
                  <a:gd name="connsiteX3" fmla="*/ 22539 w 259249"/>
                  <a:gd name="connsiteY3" fmla="*/ 84096 h 187776"/>
                  <a:gd name="connsiteX4" fmla="*/ 191648 w 259249"/>
                  <a:gd name="connsiteY4" fmla="*/ 181732 h 187776"/>
                  <a:gd name="connsiteX5" fmla="*/ 253204 w 259249"/>
                  <a:gd name="connsiteY5" fmla="*/ 165237 h 187776"/>
                  <a:gd name="connsiteX6" fmla="*/ 236710 w 259249"/>
                  <a:gd name="connsiteY6" fmla="*/ 103680 h 18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249" h="187776">
                    <a:moveTo>
                      <a:pt x="236710" y="103680"/>
                    </a:moveTo>
                    <a:lnTo>
                      <a:pt x="67601" y="6045"/>
                    </a:lnTo>
                    <a:cubicBezTo>
                      <a:pt x="46048" y="-6399"/>
                      <a:pt x="18489" y="986"/>
                      <a:pt x="6045" y="22539"/>
                    </a:cubicBezTo>
                    <a:cubicBezTo>
                      <a:pt x="-6399" y="44092"/>
                      <a:pt x="986" y="71651"/>
                      <a:pt x="22539" y="84096"/>
                    </a:cubicBezTo>
                    <a:lnTo>
                      <a:pt x="191648" y="181732"/>
                    </a:lnTo>
                    <a:cubicBezTo>
                      <a:pt x="213201" y="194175"/>
                      <a:pt x="240760" y="186791"/>
                      <a:pt x="253204" y="165237"/>
                    </a:cubicBezTo>
                    <a:cubicBezTo>
                      <a:pt x="265649" y="143684"/>
                      <a:pt x="258263" y="116125"/>
                      <a:pt x="236710" y="103680"/>
                    </a:cubicBezTo>
                    <a:close/>
                  </a:path>
                </a:pathLst>
              </a:custGeom>
              <a:solidFill>
                <a:schemeClr val="accent1"/>
              </a:solidFill>
              <a:ln w="1079"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CC910961-335A-9338-F5BC-51F46B814976}"/>
                  </a:ext>
                </a:extLst>
              </p:cNvPr>
              <p:cNvSpPr/>
              <p:nvPr/>
            </p:nvSpPr>
            <p:spPr>
              <a:xfrm rot="-3599956">
                <a:off x="1394657" y="3987816"/>
                <a:ext cx="50554" cy="90123"/>
              </a:xfrm>
              <a:custGeom>
                <a:avLst/>
                <a:gdLst>
                  <a:gd name="connsiteX0" fmla="*/ 0 w 50554"/>
                  <a:gd name="connsiteY0" fmla="*/ 0 h 90123"/>
                  <a:gd name="connsiteX1" fmla="*/ 50554 w 50554"/>
                  <a:gd name="connsiteY1" fmla="*/ 0 h 90123"/>
                  <a:gd name="connsiteX2" fmla="*/ 50554 w 50554"/>
                  <a:gd name="connsiteY2" fmla="*/ 90123 h 90123"/>
                  <a:gd name="connsiteX3" fmla="*/ 0 w 50554"/>
                  <a:gd name="connsiteY3" fmla="*/ 90123 h 90123"/>
                </a:gdLst>
                <a:ahLst/>
                <a:cxnLst>
                  <a:cxn ang="0">
                    <a:pos x="connsiteX0" y="connsiteY0"/>
                  </a:cxn>
                  <a:cxn ang="0">
                    <a:pos x="connsiteX1" y="connsiteY1"/>
                  </a:cxn>
                  <a:cxn ang="0">
                    <a:pos x="connsiteX2" y="connsiteY2"/>
                  </a:cxn>
                  <a:cxn ang="0">
                    <a:pos x="connsiteX3" y="connsiteY3"/>
                  </a:cxn>
                </a:cxnLst>
                <a:rect l="l" t="t" r="r" b="b"/>
                <a:pathLst>
                  <a:path w="50554" h="90123">
                    <a:moveTo>
                      <a:pt x="0" y="0"/>
                    </a:moveTo>
                    <a:lnTo>
                      <a:pt x="50554" y="0"/>
                    </a:lnTo>
                    <a:lnTo>
                      <a:pt x="50554" y="90123"/>
                    </a:lnTo>
                    <a:lnTo>
                      <a:pt x="0" y="90123"/>
                    </a:lnTo>
                    <a:close/>
                  </a:path>
                </a:pathLst>
              </a:custGeom>
              <a:solidFill>
                <a:schemeClr val="accent1"/>
              </a:solidFill>
              <a:ln w="1079" cap="flat">
                <a:noFill/>
                <a:prstDash val="solid"/>
                <a:miter/>
              </a:ln>
            </p:spPr>
            <p:txBody>
              <a:bodyPr rtlCol="0" anchor="ctr"/>
              <a:lstStyle/>
              <a:p>
                <a:endParaRPr lang="en-US"/>
              </a:p>
            </p:txBody>
          </p:sp>
        </p:grpSp>
      </p:grpSp>
      <p:pic>
        <p:nvPicPr>
          <p:cNvPr id="19" name="Graphic 18">
            <a:extLst>
              <a:ext uri="{FF2B5EF4-FFF2-40B4-BE49-F238E27FC236}">
                <a16:creationId xmlns:a16="http://schemas.microsoft.com/office/drawing/2014/main" id="{A4B35B7D-2121-6645-91CB-61679766626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7694" y="4866260"/>
            <a:ext cx="696340" cy="696340"/>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09813132"/>
      </p:ext>
    </p:extLst>
  </p:cSld>
  <p:clrMapOvr>
    <a:masterClrMapping/>
  </p:clrMapOvr>
  <mc:AlternateContent xmlns:mc="http://schemas.openxmlformats.org/markup-compatibility/2006" xmlns:p14="http://schemas.microsoft.com/office/powerpoint/2010/main">
    <mc:Choice Requires="p14">
      <p:transition spd="slow" p14:dur="2000" advTm="42322"/>
    </mc:Choice>
    <mc:Fallback xmlns="">
      <p:transition spd="slow" advTm="42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066800"/>
            <a:ext cx="7886700" cy="1371600"/>
          </a:xfrm>
        </p:spPr>
        <p:txBody>
          <a:bodyPr>
            <a:normAutofit/>
          </a:bodyPr>
          <a:lstStyle/>
          <a:p>
            <a:pPr>
              <a:lnSpc>
                <a:spcPct val="100000"/>
              </a:lnSpc>
            </a:pPr>
            <a:r>
              <a:rPr lang="en-US" sz="2700" dirty="0"/>
              <a:t>Is there an effect on resident mortality when healthcare workers receive the Influenza vaccine?</a:t>
            </a:r>
          </a:p>
        </p:txBody>
      </p:sp>
      <p:sp>
        <p:nvSpPr>
          <p:cNvPr id="3" name="Content Placeholder 2"/>
          <p:cNvSpPr>
            <a:spLocks noGrp="1"/>
          </p:cNvSpPr>
          <p:nvPr>
            <p:ph idx="1"/>
          </p:nvPr>
        </p:nvSpPr>
        <p:spPr>
          <a:xfrm>
            <a:off x="1918568" y="2958300"/>
            <a:ext cx="6604088" cy="2607528"/>
          </a:xfrm>
        </p:spPr>
        <p:txBody>
          <a:bodyPr/>
          <a:lstStyle/>
          <a:p>
            <a:pPr marL="0" indent="0">
              <a:lnSpc>
                <a:spcPct val="113000"/>
              </a:lnSpc>
              <a:buNone/>
            </a:pPr>
            <a:r>
              <a:rPr lang="en-CA" dirty="0"/>
              <a:t>Let’s look at some evidence.</a:t>
            </a:r>
          </a:p>
          <a:p>
            <a:pPr marL="0" indent="0">
              <a:lnSpc>
                <a:spcPct val="113000"/>
              </a:lnSpc>
              <a:buNone/>
            </a:pPr>
            <a:endParaRPr lang="en-CA" dirty="0"/>
          </a:p>
          <a:p>
            <a:pPr marL="0" indent="0">
              <a:lnSpc>
                <a:spcPct val="113000"/>
              </a:lnSpc>
              <a:buNone/>
            </a:pPr>
            <a:r>
              <a:rPr lang="en-CA" dirty="0"/>
              <a:t>We’ll begin with some information on randomized control trials (RCTs)</a:t>
            </a:r>
            <a:r>
              <a:rPr lang="en-CA" baseline="30000" dirty="0"/>
              <a:t>77</a:t>
            </a:r>
            <a:r>
              <a:rPr lang="en-CA" dirty="0"/>
              <a:t>.</a:t>
            </a: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36</a:t>
            </a:fld>
            <a:endParaRPr lang="en-US" dirty="0"/>
          </a:p>
        </p:txBody>
      </p:sp>
      <p:pic>
        <p:nvPicPr>
          <p:cNvPr id="5" name="Picture 4"/>
          <p:cNvPicPr>
            <a:picLocks noChangeAspect="1"/>
          </p:cNvPicPr>
          <p:nvPr/>
        </p:nvPicPr>
        <p:blipFill>
          <a:blip r:embed="rId5"/>
          <a:stretch>
            <a:fillRect/>
          </a:stretch>
        </p:blipFill>
        <p:spPr>
          <a:xfrm>
            <a:off x="591071" y="3429000"/>
            <a:ext cx="908383" cy="762066"/>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079105376"/>
      </p:ext>
    </p:extLst>
  </p:cSld>
  <p:clrMapOvr>
    <a:masterClrMapping/>
  </p:clrMapOvr>
  <mc:AlternateContent xmlns:mc="http://schemas.openxmlformats.org/markup-compatibility/2006" xmlns:p14="http://schemas.microsoft.com/office/powerpoint/2010/main">
    <mc:Choice Requires="p14">
      <p:transition spd="slow" p14:dur="2000" advTm="15934"/>
    </mc:Choice>
    <mc:Fallback xmlns="">
      <p:transition spd="slow" advTm="15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1109"/>
            <a:ext cx="7886700" cy="1070091"/>
          </a:xfrm>
        </p:spPr>
        <p:txBody>
          <a:bodyPr>
            <a:normAutofit fontScale="90000"/>
          </a:bodyPr>
          <a:lstStyle/>
          <a:p>
            <a:r>
              <a:rPr lang="en-US" dirty="0"/>
              <a:t>What is a randomized control trial (RCT)?</a:t>
            </a:r>
            <a:br>
              <a:rPr lang="en-US" dirty="0"/>
            </a:br>
            <a:endParaRPr lang="en-US" dirty="0"/>
          </a:p>
        </p:txBody>
      </p:sp>
      <p:sp>
        <p:nvSpPr>
          <p:cNvPr id="3" name="Content Placeholder 2"/>
          <p:cNvSpPr>
            <a:spLocks noGrp="1"/>
          </p:cNvSpPr>
          <p:nvPr>
            <p:ph idx="1"/>
          </p:nvPr>
        </p:nvSpPr>
        <p:spPr>
          <a:xfrm>
            <a:off x="457200" y="2199291"/>
            <a:ext cx="8439150" cy="3820509"/>
          </a:xfrm>
        </p:spPr>
        <p:txBody>
          <a:bodyPr>
            <a:normAutofit/>
          </a:bodyPr>
          <a:lstStyle/>
          <a:p>
            <a:pPr>
              <a:lnSpc>
                <a:spcPct val="113000"/>
              </a:lnSpc>
            </a:pPr>
            <a:r>
              <a:rPr lang="en-US" dirty="0"/>
              <a:t>A type of experiment where individuals or groups of individuals are randomly (that is, by chance) assigned to receive a treatment such as a medicine or information </a:t>
            </a:r>
          </a:p>
          <a:p>
            <a:pPr>
              <a:lnSpc>
                <a:spcPct val="113000"/>
              </a:lnSpc>
            </a:pPr>
            <a:r>
              <a:rPr lang="en-US" dirty="0"/>
              <a:t>The group that receives the treatment or intervention is called the </a:t>
            </a:r>
            <a:r>
              <a:rPr lang="en-US" b="1" dirty="0"/>
              <a:t>treatment group</a:t>
            </a:r>
            <a:endParaRPr lang="en-US" dirty="0"/>
          </a:p>
          <a:p>
            <a:pPr>
              <a:lnSpc>
                <a:spcPct val="113000"/>
              </a:lnSpc>
            </a:pPr>
            <a:r>
              <a:rPr lang="en-US" dirty="0"/>
              <a:t>The group that does not receive the treatment or intervention is called the </a:t>
            </a:r>
            <a:r>
              <a:rPr lang="en-US" b="1" dirty="0"/>
              <a:t>control group</a:t>
            </a: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37</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33986191"/>
      </p:ext>
    </p:extLst>
  </p:cSld>
  <p:clrMapOvr>
    <a:masterClrMapping/>
  </p:clrMapOvr>
  <mc:AlternateContent xmlns:mc="http://schemas.openxmlformats.org/markup-compatibility/2006" xmlns:p14="http://schemas.microsoft.com/office/powerpoint/2010/main">
    <mc:Choice Requires="p14">
      <p:transition spd="slow" p14:dur="2000" advTm="25927"/>
    </mc:Choice>
    <mc:Fallback xmlns="">
      <p:transition spd="slow" advTm="259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1109"/>
            <a:ext cx="7886700" cy="1070091"/>
          </a:xfrm>
        </p:spPr>
        <p:txBody>
          <a:bodyPr>
            <a:normAutofit fontScale="90000"/>
          </a:bodyPr>
          <a:lstStyle/>
          <a:p>
            <a:r>
              <a:rPr lang="en-US" dirty="0"/>
              <a:t>What is a randomized control trial (RCT)?</a:t>
            </a:r>
            <a:br>
              <a:rPr lang="en-US" dirty="0"/>
            </a:br>
            <a:r>
              <a:rPr lang="en-US" dirty="0"/>
              <a:t>(continued)</a:t>
            </a:r>
          </a:p>
        </p:txBody>
      </p:sp>
      <p:sp>
        <p:nvSpPr>
          <p:cNvPr id="3" name="Content Placeholder 2"/>
          <p:cNvSpPr>
            <a:spLocks noGrp="1"/>
          </p:cNvSpPr>
          <p:nvPr>
            <p:ph idx="1"/>
          </p:nvPr>
        </p:nvSpPr>
        <p:spPr>
          <a:xfrm>
            <a:off x="457200" y="2199291"/>
            <a:ext cx="8439150" cy="3820509"/>
          </a:xfrm>
        </p:spPr>
        <p:txBody>
          <a:bodyPr>
            <a:normAutofit/>
          </a:bodyPr>
          <a:lstStyle/>
          <a:p>
            <a:pPr>
              <a:lnSpc>
                <a:spcPct val="113000"/>
              </a:lnSpc>
            </a:pPr>
            <a:r>
              <a:rPr lang="en-US" dirty="0"/>
              <a:t>At the end of the experiment, the results or outcomes for each group are compared. </a:t>
            </a:r>
          </a:p>
          <a:p>
            <a:pPr>
              <a:lnSpc>
                <a:spcPct val="113000"/>
              </a:lnSpc>
            </a:pPr>
            <a:endParaRPr lang="en-US" dirty="0"/>
          </a:p>
          <a:p>
            <a:pPr>
              <a:lnSpc>
                <a:spcPct val="113000"/>
              </a:lnSpc>
            </a:pPr>
            <a:r>
              <a:rPr lang="en-US" dirty="0"/>
              <a:t>For example, are there differences in the number of symptoms between the group that took the medicine (treatment group) and the one that did not (control group); or was there a difference in </a:t>
            </a:r>
            <a:r>
              <a:rPr lang="en-US" dirty="0" err="1"/>
              <a:t>behaviour</a:t>
            </a:r>
            <a:r>
              <a:rPr lang="en-US" dirty="0"/>
              <a:t> between the group that received information (treatment group) and the one that did not (control group)?</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38</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99578929"/>
      </p:ext>
    </p:extLst>
  </p:cSld>
  <p:clrMapOvr>
    <a:masterClrMapping/>
  </p:clrMapOvr>
  <mc:AlternateContent xmlns:mc="http://schemas.openxmlformats.org/markup-compatibility/2006" xmlns:p14="http://schemas.microsoft.com/office/powerpoint/2010/main">
    <mc:Choice Requires="p14">
      <p:transition spd="slow" p14:dur="2000" advTm="28731"/>
    </mc:Choice>
    <mc:Fallback xmlns="">
      <p:transition spd="slow" advTm="28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1109"/>
            <a:ext cx="7886700" cy="1070091"/>
          </a:xfrm>
        </p:spPr>
        <p:txBody>
          <a:bodyPr>
            <a:normAutofit fontScale="90000"/>
          </a:bodyPr>
          <a:lstStyle/>
          <a:p>
            <a:r>
              <a:rPr lang="en-US" dirty="0"/>
              <a:t>What is a randomized control trial (RCT)?</a:t>
            </a:r>
            <a:br>
              <a:rPr lang="en-US" dirty="0"/>
            </a:br>
            <a:r>
              <a:rPr lang="en-US" dirty="0"/>
              <a:t>(continued)</a:t>
            </a:r>
          </a:p>
        </p:txBody>
      </p:sp>
      <p:sp>
        <p:nvSpPr>
          <p:cNvPr id="3" name="Content Placeholder 2"/>
          <p:cNvSpPr>
            <a:spLocks noGrp="1"/>
          </p:cNvSpPr>
          <p:nvPr>
            <p:ph idx="1"/>
          </p:nvPr>
        </p:nvSpPr>
        <p:spPr>
          <a:xfrm>
            <a:off x="457200" y="2199291"/>
            <a:ext cx="8439150" cy="3820509"/>
          </a:xfrm>
        </p:spPr>
        <p:txBody>
          <a:bodyPr>
            <a:normAutofit/>
          </a:bodyPr>
          <a:lstStyle/>
          <a:p>
            <a:pPr>
              <a:lnSpc>
                <a:spcPct val="113000"/>
              </a:lnSpc>
            </a:pPr>
            <a:r>
              <a:rPr lang="en-US" dirty="0"/>
              <a:t>A statistically significant difference between group outcomes means that there is strong support or reliable evidence that the difference in outcomes did not occur by chance—there’s a real difference. </a:t>
            </a:r>
          </a:p>
          <a:p>
            <a:pPr>
              <a:lnSpc>
                <a:spcPct val="113000"/>
              </a:lnSpc>
            </a:pPr>
            <a:endParaRPr lang="en-US" dirty="0"/>
          </a:p>
          <a:p>
            <a:pPr>
              <a:lnSpc>
                <a:spcPct val="113000"/>
              </a:lnSpc>
            </a:pPr>
            <a:r>
              <a:rPr lang="en-US" dirty="0"/>
              <a:t>For example, the group that took the medicine had significantly lower number of symptoms than the group that did not, or; the group that received the information was significantly more likely to complete an action—a </a:t>
            </a:r>
            <a:r>
              <a:rPr lang="en-US" dirty="0" err="1"/>
              <a:t>behaviour</a:t>
            </a:r>
            <a:r>
              <a:rPr lang="en-US" dirty="0"/>
              <a:t>—than the group that did not receive the information.</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39</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60451715"/>
      </p:ext>
    </p:extLst>
  </p:cSld>
  <p:clrMapOvr>
    <a:masterClrMapping/>
  </p:clrMapOvr>
  <mc:AlternateContent xmlns:mc="http://schemas.openxmlformats.org/markup-compatibility/2006" xmlns:p14="http://schemas.microsoft.com/office/powerpoint/2010/main">
    <mc:Choice Requires="p14">
      <p:transition spd="slow" p14:dur="2000" advTm="40933"/>
    </mc:Choice>
    <mc:Fallback xmlns="">
      <p:transition spd="slow" advTm="40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14400"/>
            <a:ext cx="8763000" cy="1350845"/>
          </a:xfrm>
        </p:spPr>
        <p:txBody>
          <a:bodyPr>
            <a:normAutofit/>
          </a:bodyPr>
          <a:lstStyle/>
          <a:p>
            <a:pPr>
              <a:lnSpc>
                <a:spcPct val="100000"/>
              </a:lnSpc>
            </a:pPr>
            <a:r>
              <a:rPr lang="en-US" sz="2700" dirty="0"/>
              <a:t>RCTs: Influenza vaccination in healthcare workers</a:t>
            </a:r>
            <a:br>
              <a:rPr lang="en-US" sz="2700" dirty="0"/>
            </a:br>
            <a:r>
              <a:rPr lang="en-US" sz="1000" dirty="0"/>
              <a:t> </a:t>
            </a:r>
            <a:br>
              <a:rPr lang="en-US" sz="2700" dirty="0"/>
            </a:br>
            <a:r>
              <a:rPr lang="en-US" sz="2700" dirty="0"/>
              <a:t>Outcome of interest: Resident mortality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53432182"/>
              </p:ext>
            </p:extLst>
          </p:nvPr>
        </p:nvGraphicFramePr>
        <p:xfrm>
          <a:off x="306061" y="2265245"/>
          <a:ext cx="8456939" cy="3865880"/>
        </p:xfrm>
        <a:graphic>
          <a:graphicData uri="http://schemas.openxmlformats.org/drawingml/2006/table">
            <a:tbl>
              <a:tblPr firstRow="1" bandRow="1">
                <a:tableStyleId>{5C22544A-7EE6-4342-B048-85BDC9FD1C3A}</a:tableStyleId>
              </a:tblPr>
              <a:tblGrid>
                <a:gridCol w="3580139">
                  <a:extLst>
                    <a:ext uri="{9D8B030D-6E8A-4147-A177-3AD203B41FA5}">
                      <a16:colId xmlns:a16="http://schemas.microsoft.com/office/drawing/2014/main" val="3622992087"/>
                    </a:ext>
                  </a:extLst>
                </a:gridCol>
                <a:gridCol w="1625600">
                  <a:extLst>
                    <a:ext uri="{9D8B030D-6E8A-4147-A177-3AD203B41FA5}">
                      <a16:colId xmlns:a16="http://schemas.microsoft.com/office/drawing/2014/main" val="2448070398"/>
                    </a:ext>
                  </a:extLst>
                </a:gridCol>
                <a:gridCol w="1625600">
                  <a:extLst>
                    <a:ext uri="{9D8B030D-6E8A-4147-A177-3AD203B41FA5}">
                      <a16:colId xmlns:a16="http://schemas.microsoft.com/office/drawing/2014/main" val="2865558771"/>
                    </a:ext>
                  </a:extLst>
                </a:gridCol>
                <a:gridCol w="1625600">
                  <a:extLst>
                    <a:ext uri="{9D8B030D-6E8A-4147-A177-3AD203B41FA5}">
                      <a16:colId xmlns:a16="http://schemas.microsoft.com/office/drawing/2014/main" val="2305136189"/>
                    </a:ext>
                  </a:extLst>
                </a:gridCol>
              </a:tblGrid>
              <a:tr h="737870">
                <a:tc>
                  <a:txBody>
                    <a:bodyPr/>
                    <a:lstStyle/>
                    <a:p>
                      <a:pPr algn="ctr"/>
                      <a:r>
                        <a:rPr lang="en-US" dirty="0">
                          <a:latin typeface="MarkPro" panose="020B0504020101010102" pitchFamily="34" charset="0"/>
                        </a:rPr>
                        <a:t>Randomized Control Trial (RCT)</a:t>
                      </a:r>
                    </a:p>
                  </a:txBody>
                  <a:tcPr anchor="ctr"/>
                </a:tc>
                <a:tc>
                  <a:txBody>
                    <a:bodyPr/>
                    <a:lstStyle/>
                    <a:p>
                      <a:pPr algn="ctr"/>
                      <a:r>
                        <a:rPr lang="en-US" dirty="0">
                          <a:latin typeface="MarkPro" panose="020B0504020101010102" pitchFamily="34" charset="0"/>
                        </a:rPr>
                        <a:t>Control outcome</a:t>
                      </a:r>
                    </a:p>
                    <a:p>
                      <a:pPr algn="ctr"/>
                      <a:r>
                        <a:rPr lang="en-US" dirty="0">
                          <a:latin typeface="MarkPro" panose="020B0504020101010102" pitchFamily="34" charset="0"/>
                        </a:rPr>
                        <a:t>[%</a:t>
                      </a:r>
                      <a:r>
                        <a:rPr lang="en-US" baseline="0" dirty="0">
                          <a:latin typeface="MarkPro" panose="020B0504020101010102" pitchFamily="34" charset="0"/>
                        </a:rPr>
                        <a:t> deaths]</a:t>
                      </a:r>
                      <a:endParaRPr lang="en-US" dirty="0">
                        <a:latin typeface="MarkPro" panose="020B0504020101010102" pitchFamily="34" charset="0"/>
                      </a:endParaRPr>
                    </a:p>
                  </a:txBody>
                  <a:tcPr anchor="b"/>
                </a:tc>
                <a:tc>
                  <a:txBody>
                    <a:bodyPr/>
                    <a:lstStyle/>
                    <a:p>
                      <a:pPr algn="ctr"/>
                      <a:r>
                        <a:rPr lang="en-US" dirty="0">
                          <a:latin typeface="MarkPro" panose="020B0504020101010102" pitchFamily="34" charset="0"/>
                        </a:rPr>
                        <a:t>Treatment</a:t>
                      </a:r>
                    </a:p>
                    <a:p>
                      <a:pPr algn="ctr"/>
                      <a:r>
                        <a:rPr lang="en-US" dirty="0">
                          <a:latin typeface="MarkPro" panose="020B0504020101010102" pitchFamily="34" charset="0"/>
                        </a:rPr>
                        <a:t>outcome</a:t>
                      </a:r>
                    </a:p>
                    <a:p>
                      <a:pPr algn="ctr"/>
                      <a:r>
                        <a:rPr lang="en-US" dirty="0">
                          <a:latin typeface="MarkPro" panose="020B0504020101010102" pitchFamily="34" charset="0"/>
                        </a:rPr>
                        <a:t>[% deaths]</a:t>
                      </a:r>
                    </a:p>
                  </a:txBody>
                  <a:tcPr anchor="b"/>
                </a:tc>
                <a:tc>
                  <a:txBody>
                    <a:bodyPr/>
                    <a:lstStyle/>
                    <a:p>
                      <a:pPr algn="ctr"/>
                      <a:r>
                        <a:rPr lang="en-US" dirty="0">
                          <a:latin typeface="MarkPro" panose="020B0504020101010102" pitchFamily="34" charset="0"/>
                        </a:rPr>
                        <a:t>Significant</a:t>
                      </a:r>
                      <a:r>
                        <a:rPr lang="en-US" baseline="0" dirty="0">
                          <a:latin typeface="MarkPro" panose="020B0504020101010102" pitchFamily="34" charset="0"/>
                        </a:rPr>
                        <a:t> Difference?</a:t>
                      </a:r>
                      <a:endParaRPr lang="en-US" dirty="0">
                        <a:latin typeface="MarkPro" panose="020B0504020101010102" pitchFamily="34" charset="0"/>
                      </a:endParaRPr>
                    </a:p>
                  </a:txBody>
                  <a:tcPr anchor="ctr"/>
                </a:tc>
                <a:extLst>
                  <a:ext uri="{0D108BD9-81ED-4DB2-BD59-A6C34878D82A}">
                    <a16:rowId xmlns:a16="http://schemas.microsoft.com/office/drawing/2014/main" val="1187590632"/>
                  </a:ext>
                </a:extLst>
              </a:tr>
              <a:tr h="737870">
                <a:tc>
                  <a:txBody>
                    <a:bodyPr/>
                    <a:lstStyle/>
                    <a:p>
                      <a:r>
                        <a:rPr lang="en-US" dirty="0">
                          <a:latin typeface="MarkPro" panose="020B0504020101010102" pitchFamily="34" charset="0"/>
                        </a:rPr>
                        <a:t>1,059 residents in 12 LTCHs, Scotland</a:t>
                      </a:r>
                      <a:r>
                        <a:rPr lang="en-US" baseline="30000" dirty="0">
                          <a:latin typeface="MarkPro" panose="020B0504020101010102" pitchFamily="34" charset="0"/>
                        </a:rPr>
                        <a:t>73</a:t>
                      </a:r>
                    </a:p>
                  </a:txBody>
                  <a:tcPr/>
                </a:tc>
                <a:tc>
                  <a:txBody>
                    <a:bodyPr/>
                    <a:lstStyle/>
                    <a:p>
                      <a:pPr algn="ctr"/>
                      <a:r>
                        <a:rPr lang="en-US" dirty="0">
                          <a:latin typeface="MarkPro" panose="020B0504020101010102" pitchFamily="34" charset="0"/>
                        </a:rPr>
                        <a:t>17%</a:t>
                      </a:r>
                    </a:p>
                  </a:txBody>
                  <a:tcPr anchor="ctr"/>
                </a:tc>
                <a:tc>
                  <a:txBody>
                    <a:bodyPr/>
                    <a:lstStyle/>
                    <a:p>
                      <a:pPr algn="ctr"/>
                      <a:r>
                        <a:rPr lang="en-US" dirty="0">
                          <a:latin typeface="MarkPro" panose="020B0504020101010102" pitchFamily="34" charset="0"/>
                        </a:rPr>
                        <a:t>12%</a:t>
                      </a:r>
                    </a:p>
                  </a:txBody>
                  <a:tcPr anchor="ctr"/>
                </a:tc>
                <a:tc>
                  <a:txBody>
                    <a:bodyPr/>
                    <a:lstStyle/>
                    <a:p>
                      <a:pPr algn="ctr"/>
                      <a:r>
                        <a:rPr lang="en-US" dirty="0">
                          <a:latin typeface="MarkPro" panose="020B0504020101010102" pitchFamily="34" charset="0"/>
                        </a:rPr>
                        <a:t>Yes</a:t>
                      </a:r>
                    </a:p>
                  </a:txBody>
                  <a:tcPr anchor="ctr"/>
                </a:tc>
                <a:extLst>
                  <a:ext uri="{0D108BD9-81ED-4DB2-BD59-A6C34878D82A}">
                    <a16:rowId xmlns:a16="http://schemas.microsoft.com/office/drawing/2014/main" val="3566528561"/>
                  </a:ext>
                </a:extLst>
              </a:tr>
              <a:tr h="737870">
                <a:tc>
                  <a:txBody>
                    <a:bodyPr/>
                    <a:lstStyle/>
                    <a:p>
                      <a:r>
                        <a:rPr lang="en-US" dirty="0">
                          <a:latin typeface="MarkPro" panose="020B0504020101010102" pitchFamily="34" charset="0"/>
                        </a:rPr>
                        <a:t>1,437 patients in 20 elder-care hospitals, UK</a:t>
                      </a:r>
                      <a:r>
                        <a:rPr lang="en-US" baseline="30000" dirty="0">
                          <a:latin typeface="MarkPro" panose="020B0504020101010102" pitchFamily="34" charset="0"/>
                        </a:rPr>
                        <a:t>74</a:t>
                      </a:r>
                    </a:p>
                  </a:txBody>
                  <a:tcPr/>
                </a:tc>
                <a:tc>
                  <a:txBody>
                    <a:bodyPr/>
                    <a:lstStyle/>
                    <a:p>
                      <a:pPr algn="ctr"/>
                      <a:r>
                        <a:rPr lang="en-US" dirty="0">
                          <a:latin typeface="MarkPro" panose="020B0504020101010102" pitchFamily="34" charset="0"/>
                        </a:rPr>
                        <a:t>22%</a:t>
                      </a:r>
                    </a:p>
                  </a:txBody>
                  <a:tcPr anchor="ctr"/>
                </a:tc>
                <a:tc>
                  <a:txBody>
                    <a:bodyPr/>
                    <a:lstStyle/>
                    <a:p>
                      <a:pPr algn="ctr"/>
                      <a:r>
                        <a:rPr lang="en-US" dirty="0">
                          <a:latin typeface="MarkPro" panose="020B0504020101010102" pitchFamily="34" charset="0"/>
                        </a:rPr>
                        <a:t>14%</a:t>
                      </a:r>
                    </a:p>
                  </a:txBody>
                  <a:tcPr anchor="ctr"/>
                </a:tc>
                <a:tc>
                  <a:txBody>
                    <a:bodyPr/>
                    <a:lstStyle/>
                    <a:p>
                      <a:pPr algn="ctr"/>
                      <a:r>
                        <a:rPr lang="en-US" dirty="0">
                          <a:latin typeface="MarkPro" panose="020B0504020101010102" pitchFamily="34" charset="0"/>
                        </a:rPr>
                        <a:t>Yes</a:t>
                      </a:r>
                    </a:p>
                  </a:txBody>
                  <a:tcPr anchor="ctr"/>
                </a:tc>
                <a:extLst>
                  <a:ext uri="{0D108BD9-81ED-4DB2-BD59-A6C34878D82A}">
                    <a16:rowId xmlns:a16="http://schemas.microsoft.com/office/drawing/2014/main" val="3702535854"/>
                  </a:ext>
                </a:extLst>
              </a:tr>
              <a:tr h="737870">
                <a:tc>
                  <a:txBody>
                    <a:bodyPr/>
                    <a:lstStyle/>
                    <a:p>
                      <a:r>
                        <a:rPr lang="en-US" dirty="0">
                          <a:latin typeface="MarkPro" panose="020B0504020101010102" pitchFamily="34" charset="0"/>
                        </a:rPr>
                        <a:t>2,604 residents in 44 LTCHs, UK</a:t>
                      </a:r>
                      <a:r>
                        <a:rPr lang="en-US" baseline="30000" dirty="0">
                          <a:latin typeface="MarkPro" panose="020B0504020101010102" pitchFamily="34" charset="0"/>
                        </a:rPr>
                        <a:t>75</a:t>
                      </a:r>
                    </a:p>
                  </a:txBody>
                  <a:tcPr/>
                </a:tc>
                <a:tc>
                  <a:txBody>
                    <a:bodyPr/>
                    <a:lstStyle/>
                    <a:p>
                      <a:pPr algn="ctr"/>
                      <a:r>
                        <a:rPr lang="en-US" dirty="0">
                          <a:latin typeface="MarkPro" panose="020B0504020101010102" pitchFamily="34" charset="0"/>
                        </a:rPr>
                        <a:t>15%</a:t>
                      </a:r>
                    </a:p>
                  </a:txBody>
                  <a:tcPr anchor="ctr"/>
                </a:tc>
                <a:tc>
                  <a:txBody>
                    <a:bodyPr/>
                    <a:lstStyle/>
                    <a:p>
                      <a:pPr algn="ctr"/>
                      <a:r>
                        <a:rPr lang="en-US" dirty="0">
                          <a:latin typeface="MarkPro" panose="020B0504020101010102" pitchFamily="34" charset="0"/>
                        </a:rPr>
                        <a:t>11%</a:t>
                      </a:r>
                    </a:p>
                  </a:txBody>
                  <a:tcPr anchor="ctr"/>
                </a:tc>
                <a:tc>
                  <a:txBody>
                    <a:bodyPr/>
                    <a:lstStyle/>
                    <a:p>
                      <a:pPr algn="ctr"/>
                      <a:r>
                        <a:rPr lang="en-US" dirty="0">
                          <a:latin typeface="MarkPro" panose="020B0504020101010102" pitchFamily="34" charset="0"/>
                        </a:rPr>
                        <a:t>Yes</a:t>
                      </a:r>
                    </a:p>
                  </a:txBody>
                  <a:tcPr anchor="ctr"/>
                </a:tc>
                <a:extLst>
                  <a:ext uri="{0D108BD9-81ED-4DB2-BD59-A6C34878D82A}">
                    <a16:rowId xmlns:a16="http://schemas.microsoft.com/office/drawing/2014/main" val="2046154896"/>
                  </a:ext>
                </a:extLst>
              </a:tr>
              <a:tr h="737870">
                <a:tc>
                  <a:txBody>
                    <a:bodyPr/>
                    <a:lstStyle/>
                    <a:p>
                      <a:r>
                        <a:rPr lang="en-US" dirty="0">
                          <a:latin typeface="MarkPro" panose="020B0504020101010102" pitchFamily="34" charset="0"/>
                        </a:rPr>
                        <a:t>3,483 residents in 40 LTCHs, France</a:t>
                      </a:r>
                      <a:r>
                        <a:rPr lang="en-US" baseline="30000" dirty="0">
                          <a:latin typeface="MarkPro" panose="020B0504020101010102" pitchFamily="34" charset="0"/>
                        </a:rPr>
                        <a:t>76</a:t>
                      </a:r>
                    </a:p>
                  </a:txBody>
                  <a:tcPr/>
                </a:tc>
                <a:tc>
                  <a:txBody>
                    <a:bodyPr/>
                    <a:lstStyle/>
                    <a:p>
                      <a:pPr algn="ctr"/>
                      <a:r>
                        <a:rPr lang="en-US" dirty="0">
                          <a:latin typeface="MarkPro" panose="020B0504020101010102" pitchFamily="34" charset="0"/>
                        </a:rPr>
                        <a:t>6%</a:t>
                      </a:r>
                    </a:p>
                  </a:txBody>
                  <a:tcPr anchor="ctr"/>
                </a:tc>
                <a:tc>
                  <a:txBody>
                    <a:bodyPr/>
                    <a:lstStyle/>
                    <a:p>
                      <a:pPr algn="ctr"/>
                      <a:r>
                        <a:rPr lang="en-US" dirty="0">
                          <a:latin typeface="MarkPro" panose="020B0504020101010102" pitchFamily="34" charset="0"/>
                        </a:rPr>
                        <a:t>5.2%</a:t>
                      </a:r>
                    </a:p>
                  </a:txBody>
                  <a:tcPr anchor="ctr"/>
                </a:tc>
                <a:tc>
                  <a:txBody>
                    <a:bodyPr/>
                    <a:lstStyle/>
                    <a:p>
                      <a:pPr algn="ctr"/>
                      <a:r>
                        <a:rPr lang="en-US" dirty="0">
                          <a:latin typeface="MarkPro" panose="020B0504020101010102" pitchFamily="34" charset="0"/>
                        </a:rPr>
                        <a:t>Yes</a:t>
                      </a:r>
                    </a:p>
                  </a:txBody>
                  <a:tcPr anchor="ctr"/>
                </a:tc>
                <a:extLst>
                  <a:ext uri="{0D108BD9-81ED-4DB2-BD59-A6C34878D82A}">
                    <a16:rowId xmlns:a16="http://schemas.microsoft.com/office/drawing/2014/main" val="109469725"/>
                  </a:ext>
                </a:extLst>
              </a:tr>
            </a:tbl>
          </a:graphicData>
        </a:graphic>
      </p:graphicFrame>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40</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13402944"/>
      </p:ext>
    </p:extLst>
  </p:cSld>
  <p:clrMapOvr>
    <a:masterClrMapping/>
  </p:clrMapOvr>
  <mc:AlternateContent xmlns:mc="http://schemas.openxmlformats.org/markup-compatibility/2006" xmlns:p14="http://schemas.microsoft.com/office/powerpoint/2010/main">
    <mc:Choice Requires="p14">
      <p:transition spd="slow" p14:dur="2000" advTm="66389"/>
    </mc:Choice>
    <mc:Fallback xmlns="">
      <p:transition spd="slow" advTm="66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457200" y="1108696"/>
            <a:ext cx="7886700" cy="769069"/>
          </a:xfrm>
        </p:spPr>
        <p:txBody>
          <a:bodyPr>
            <a:normAutofit fontScale="90000"/>
          </a:bodyPr>
          <a:lstStyle/>
          <a:p>
            <a:r>
              <a:rPr lang="en-US" dirty="0">
                <a:latin typeface="MarkPro" panose="020B0504020101010102" pitchFamily="34" charset="77"/>
              </a:rPr>
              <a:t>What are recent Influenza vaccination uptake trends in LTCHs?</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457200" y="2307983"/>
            <a:ext cx="2992374" cy="2650613"/>
          </a:xfrm>
        </p:spPr>
        <p:txBody>
          <a:bodyPr>
            <a:noAutofit/>
          </a:bodyPr>
          <a:lstStyle/>
          <a:p>
            <a:pPr marL="0" indent="0">
              <a:lnSpc>
                <a:spcPct val="110000"/>
              </a:lnSpc>
              <a:buNone/>
            </a:pPr>
            <a:r>
              <a:rPr lang="en-CA" sz="1800" dirty="0"/>
              <a:t>The blue line in this graph shows the percentage of Ontario LTCH staff that received an Influenza vaccine, by flu season.</a:t>
            </a:r>
            <a:endParaRPr lang="en-US" sz="1800" dirty="0"/>
          </a:p>
          <a:p>
            <a:pPr marL="0" indent="0">
              <a:lnSpc>
                <a:spcPct val="110000"/>
              </a:lnSpc>
              <a:buNone/>
            </a:pPr>
            <a:endParaRPr lang="en-CA" sz="600" dirty="0"/>
          </a:p>
          <a:p>
            <a:pPr marL="0" indent="0">
              <a:lnSpc>
                <a:spcPct val="110000"/>
              </a:lnSpc>
              <a:buNone/>
            </a:pPr>
            <a:r>
              <a:rPr lang="en-CA" sz="1800" dirty="0"/>
              <a:t>Influenza vaccination coverage has notably decreased between 2020-21 (</a:t>
            </a:r>
            <a:r>
              <a:rPr lang="en-CA" sz="1800" b="1" dirty="0"/>
              <a:t>86% </a:t>
            </a:r>
            <a:r>
              <a:rPr lang="en-CA" sz="1800" dirty="0"/>
              <a:t>uptake) and 2023-24 (</a:t>
            </a:r>
            <a:r>
              <a:rPr lang="en-CA" sz="1800" b="1" dirty="0"/>
              <a:t>61</a:t>
            </a:r>
            <a:r>
              <a:rPr lang="en-CA" sz="1800" dirty="0"/>
              <a:t>% uptake).</a:t>
            </a:r>
            <a:r>
              <a:rPr lang="en-US" sz="1800" baseline="30000" dirty="0"/>
              <a:t>54</a:t>
            </a:r>
            <a:endParaRPr lang="en-US" sz="1800" b="1" dirty="0"/>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41</a:t>
            </a:fld>
            <a:endParaRPr lang="en-US" dirty="0"/>
          </a:p>
        </p:txBody>
      </p:sp>
      <p:pic>
        <p:nvPicPr>
          <p:cNvPr id="5" name="Picture 4"/>
          <p:cNvPicPr>
            <a:picLocks noChangeAspect="1"/>
          </p:cNvPicPr>
          <p:nvPr/>
        </p:nvPicPr>
        <p:blipFill>
          <a:blip r:embed="rId5"/>
          <a:stretch>
            <a:fillRect/>
          </a:stretch>
        </p:blipFill>
        <p:spPr>
          <a:xfrm>
            <a:off x="3612530" y="1877765"/>
            <a:ext cx="5690839" cy="3955172"/>
          </a:xfrm>
          <a:prstGeom prst="rect">
            <a:avLst/>
          </a:prstGeom>
        </p:spPr>
      </p:pic>
      <p:pic>
        <p:nvPicPr>
          <p:cNvPr id="8" name="Recorded Sound">
            <a:hlinkClick r:id="" action="ppaction://media"/>
            <a:extLst>
              <a:ext uri="{FF2B5EF4-FFF2-40B4-BE49-F238E27FC236}">
                <a16:creationId xmlns:a16="http://schemas.microsoft.com/office/drawing/2014/main" id="{8199BD9A-66F5-A29E-DC4A-3C6BA697F5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09013" y="5926000"/>
            <a:ext cx="609600" cy="609600"/>
          </a:xfrm>
          <a:prstGeom prst="rect">
            <a:avLst/>
          </a:prstGeom>
        </p:spPr>
      </p:pic>
    </p:spTree>
    <p:extLst>
      <p:ext uri="{BB962C8B-B14F-4D97-AF65-F5344CB8AC3E}">
        <p14:creationId xmlns:p14="http://schemas.microsoft.com/office/powerpoint/2010/main" val="3051101013"/>
      </p:ext>
    </p:extLst>
  </p:cSld>
  <p:clrMapOvr>
    <a:masterClrMapping/>
  </p:clrMapOvr>
  <mc:AlternateContent xmlns:mc="http://schemas.openxmlformats.org/markup-compatibility/2006" xmlns:p14="http://schemas.microsoft.com/office/powerpoint/2010/main">
    <mc:Choice Requires="p14">
      <p:transition spd="slow" p14:dur="2000" advTm="69948"/>
    </mc:Choice>
    <mc:Fallback xmlns="">
      <p:transition spd="slow" advTm="69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8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p:txBody>
          <a:bodyPr>
            <a:normAutofit fontScale="90000"/>
          </a:bodyPr>
          <a:lstStyle/>
          <a:p>
            <a:r>
              <a:rPr lang="en-US" dirty="0">
                <a:latin typeface="MarkPro" panose="020B0504020101010102" pitchFamily="34" charset="77"/>
              </a:rPr>
              <a:t>What are recent COVID-19 vaccination uptake trends in LTCHs/RHs?</a:t>
            </a:r>
            <a:endParaRPr lang="en-US" dirty="0">
              <a:solidFill>
                <a:srgbClr val="FF0000"/>
              </a:solidFill>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30737" y="2514600"/>
            <a:ext cx="7620000" cy="2743200"/>
          </a:xfrm>
        </p:spPr>
        <p:txBody>
          <a:bodyPr>
            <a:normAutofit/>
          </a:bodyPr>
          <a:lstStyle/>
          <a:p>
            <a:pPr marL="0" indent="0">
              <a:lnSpc>
                <a:spcPct val="113000"/>
              </a:lnSpc>
              <a:buNone/>
            </a:pPr>
            <a:r>
              <a:rPr lang="en-CA" dirty="0"/>
              <a:t>D</a:t>
            </a:r>
            <a:r>
              <a:rPr lang="en-CA" dirty="0">
                <a:latin typeface="MarkPro" panose="020B0504020101010102" pitchFamily="34" charset="77"/>
              </a:rPr>
              <a:t>ata on recent COVID-19 vaccine uptake among staff in Canada is not available in summary form as of 2025.</a:t>
            </a:r>
          </a:p>
          <a:p>
            <a:pPr marL="0" indent="0">
              <a:lnSpc>
                <a:spcPct val="113000"/>
              </a:lnSpc>
              <a:buNone/>
            </a:pPr>
            <a:endParaRPr lang="en-CA" sz="500" dirty="0"/>
          </a:p>
          <a:p>
            <a:pPr marL="0" indent="0">
              <a:lnSpc>
                <a:spcPct val="113000"/>
              </a:lnSpc>
              <a:buNone/>
            </a:pPr>
            <a:r>
              <a:rPr lang="en-CA" dirty="0">
                <a:latin typeface="MarkPro" panose="020B0504020101010102" pitchFamily="34" charset="77"/>
              </a:rPr>
              <a:t>However, beginning in May 2021, our team led a study called Wellness Hub, where we collected vaccine data from 72 LTCH and RHs. </a:t>
            </a:r>
            <a:r>
              <a:rPr lang="en-CA" dirty="0"/>
              <a:t>The results from this study will be covered in the next slide.</a:t>
            </a:r>
            <a:endParaRPr lang="en-CA"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42</a:t>
            </a:fld>
            <a:endParaRPr lang="en-US" dirty="0"/>
          </a:p>
        </p:txBody>
      </p:sp>
      <p:pic>
        <p:nvPicPr>
          <p:cNvPr id="5" name="Recorded Sound">
            <a:hlinkClick r:id="" action="ppaction://media"/>
            <a:extLst>
              <a:ext uri="{FF2B5EF4-FFF2-40B4-BE49-F238E27FC236}">
                <a16:creationId xmlns:a16="http://schemas.microsoft.com/office/drawing/2014/main" id="{A3E5D92A-EAF0-ABB9-8745-4A30629C50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45937" y="5333225"/>
            <a:ext cx="609600" cy="609600"/>
          </a:xfrm>
          <a:prstGeom prst="rect">
            <a:avLst/>
          </a:prstGeom>
        </p:spPr>
      </p:pic>
    </p:spTree>
    <p:extLst>
      <p:ext uri="{BB962C8B-B14F-4D97-AF65-F5344CB8AC3E}">
        <p14:creationId xmlns:p14="http://schemas.microsoft.com/office/powerpoint/2010/main" val="743393742"/>
      </p:ext>
    </p:extLst>
  </p:cSld>
  <p:clrMapOvr>
    <a:masterClrMapping/>
  </p:clrMapOvr>
  <mc:AlternateContent xmlns:mc="http://schemas.openxmlformats.org/markup-compatibility/2006" xmlns:p14="http://schemas.microsoft.com/office/powerpoint/2010/main">
    <mc:Choice Requires="p14">
      <p:transition spd="slow" p14:dur="2000" advTm="37141"/>
    </mc:Choice>
    <mc:Fallback xmlns="">
      <p:transition spd="slow" advTm="37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p:txBody>
          <a:bodyPr>
            <a:normAutofit fontScale="90000"/>
          </a:bodyPr>
          <a:lstStyle/>
          <a:p>
            <a:r>
              <a:rPr lang="en-US" dirty="0">
                <a:latin typeface="MarkPro" panose="020B0504020101010102" pitchFamily="34" charset="77"/>
              </a:rPr>
              <a:t>What are recent COVID-19 vaccination uptake trends in LTCHs/RHs?</a:t>
            </a:r>
            <a:endParaRPr lang="en-US" dirty="0">
              <a:solidFill>
                <a:srgbClr val="FF0000"/>
              </a:solidFill>
              <a:latin typeface="MarkPro" panose="020B0504020101010102" pitchFamily="34" charset="77"/>
            </a:endParaRP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85800" y="2209800"/>
            <a:ext cx="7620000" cy="3886200"/>
          </a:xfrm>
        </p:spPr>
        <p:txBody>
          <a:bodyPr>
            <a:normAutofit/>
          </a:bodyPr>
          <a:lstStyle/>
          <a:p>
            <a:pPr marL="0" indent="0">
              <a:lnSpc>
                <a:spcPct val="113000"/>
              </a:lnSpc>
              <a:buNone/>
            </a:pPr>
            <a:r>
              <a:rPr lang="en-CA" dirty="0">
                <a:latin typeface="MarkPro" panose="020B0504020101010102" pitchFamily="34" charset="77"/>
              </a:rPr>
              <a:t>We found that:</a:t>
            </a:r>
            <a:r>
              <a:rPr lang="en-CA" baseline="30000" dirty="0"/>
              <a:t>57</a:t>
            </a:r>
            <a:endParaRPr lang="en-CA" dirty="0">
              <a:latin typeface="MarkPro" panose="020B0504020101010102" pitchFamily="34" charset="77"/>
            </a:endParaRPr>
          </a:p>
          <a:p>
            <a:pPr>
              <a:lnSpc>
                <a:spcPct val="113000"/>
              </a:lnSpc>
            </a:pPr>
            <a:r>
              <a:rPr lang="en-CA" dirty="0"/>
              <a:t>Prior to March 2022, when mandatory vaccination was in place:</a:t>
            </a:r>
          </a:p>
          <a:p>
            <a:pPr lvl="1">
              <a:lnSpc>
                <a:spcPct val="113000"/>
              </a:lnSpc>
            </a:pPr>
            <a:r>
              <a:rPr lang="en-CA" b="1" dirty="0"/>
              <a:t>97% </a:t>
            </a:r>
            <a:r>
              <a:rPr lang="en-CA" dirty="0"/>
              <a:t>of staff had taken the COVID-19 vaccine </a:t>
            </a:r>
          </a:p>
          <a:p>
            <a:pPr lvl="1">
              <a:lnSpc>
                <a:spcPct val="113000"/>
              </a:lnSpc>
            </a:pPr>
            <a:r>
              <a:rPr lang="en-CA" b="1" dirty="0"/>
              <a:t>52% </a:t>
            </a:r>
            <a:r>
              <a:rPr lang="en-CA" dirty="0"/>
              <a:t>of staff received a COVID-19 booster</a:t>
            </a:r>
          </a:p>
          <a:p>
            <a:pPr>
              <a:lnSpc>
                <a:spcPct val="113000"/>
              </a:lnSpc>
            </a:pPr>
            <a:r>
              <a:rPr lang="en-CA" dirty="0">
                <a:latin typeface="MarkPro" panose="020B0504020101010102" pitchFamily="34" charset="77"/>
              </a:rPr>
              <a:t>After March 2022, when mandatory vaccination was lifted, </a:t>
            </a:r>
            <a:r>
              <a:rPr lang="en-CA" b="1" dirty="0"/>
              <a:t>only 10% </a:t>
            </a:r>
            <a:r>
              <a:rPr lang="en-CA" dirty="0">
                <a:latin typeface="MarkPro" panose="020B0504020101010102" pitchFamily="34" charset="77"/>
              </a:rPr>
              <a:t>of staff received a second booster</a:t>
            </a:r>
          </a:p>
          <a:p>
            <a:pPr>
              <a:lnSpc>
                <a:spcPct val="113000"/>
              </a:lnSpc>
            </a:pPr>
            <a:r>
              <a:rPr lang="en-CA" dirty="0"/>
              <a:t>We anticipate that recent uptake of COVID-19 boosters in LTCH/RH staff population remains quite low</a:t>
            </a:r>
            <a:endParaRPr lang="en-CA"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43</a:t>
            </a:fld>
            <a:endParaRPr lang="en-US" dirty="0"/>
          </a:p>
        </p:txBody>
      </p:sp>
      <p:pic>
        <p:nvPicPr>
          <p:cNvPr id="5" name="Recorded Sound">
            <a:hlinkClick r:id="" action="ppaction://media"/>
            <a:extLst>
              <a:ext uri="{FF2B5EF4-FFF2-40B4-BE49-F238E27FC236}">
                <a16:creationId xmlns:a16="http://schemas.microsoft.com/office/drawing/2014/main" id="{94BE0FEA-35FA-5DBE-6418-13302B05A2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69696" y="5616576"/>
            <a:ext cx="609600" cy="609600"/>
          </a:xfrm>
          <a:prstGeom prst="rect">
            <a:avLst/>
          </a:prstGeom>
        </p:spPr>
      </p:pic>
    </p:spTree>
    <p:extLst>
      <p:ext uri="{BB962C8B-B14F-4D97-AF65-F5344CB8AC3E}">
        <p14:creationId xmlns:p14="http://schemas.microsoft.com/office/powerpoint/2010/main" val="2602571383"/>
      </p:ext>
    </p:extLst>
  </p:cSld>
  <p:clrMapOvr>
    <a:masterClrMapping/>
  </p:clrMapOvr>
  <mc:AlternateContent xmlns:mc="http://schemas.openxmlformats.org/markup-compatibility/2006" xmlns:p14="http://schemas.microsoft.com/office/powerpoint/2010/main">
    <mc:Choice Requires="p14">
      <p:transition spd="slow" p14:dur="2000" advTm="41037"/>
    </mc:Choice>
    <mc:Fallback xmlns="">
      <p:transition spd="slow" advTm="41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6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a:bodyPr>
          <a:lstStyle/>
          <a:p>
            <a:r>
              <a:rPr lang="en-US" sz="2700" dirty="0">
                <a:latin typeface="MarkPro" panose="020B0504020101010102" pitchFamily="34" charset="77"/>
              </a:rPr>
              <a:t>Outbreaks in Canada: LTCHs and RHs</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85800" y="1752600"/>
            <a:ext cx="7885349" cy="609600"/>
          </a:xfrm>
        </p:spPr>
        <p:txBody>
          <a:bodyPr>
            <a:normAutofit/>
          </a:bodyPr>
          <a:lstStyle/>
          <a:p>
            <a:pPr marL="0" indent="0">
              <a:lnSpc>
                <a:spcPct val="113000"/>
              </a:lnSpc>
              <a:buNone/>
            </a:pPr>
            <a:r>
              <a:rPr lang="en-US" dirty="0">
                <a:latin typeface="MarkPro" panose="020B0504020101010102" pitchFamily="34" charset="77"/>
              </a:rPr>
              <a:t>Between August 2023 - March 2024:</a:t>
            </a:r>
            <a:r>
              <a:rPr lang="en-US" baseline="30000" dirty="0"/>
              <a:t>58-60</a:t>
            </a:r>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44</a:t>
            </a:fld>
            <a:endParaRPr lang="en-US" dirty="0"/>
          </a:p>
        </p:txBody>
      </p:sp>
      <p:pic>
        <p:nvPicPr>
          <p:cNvPr id="5" name="Picture 4"/>
          <p:cNvPicPr>
            <a:picLocks noChangeAspect="1"/>
          </p:cNvPicPr>
          <p:nvPr/>
        </p:nvPicPr>
        <p:blipFill rotWithShape="1">
          <a:blip r:embed="rId5"/>
          <a:srcRect l="26009" t="11179" r="62918" b="54535"/>
          <a:stretch/>
        </p:blipFill>
        <p:spPr>
          <a:xfrm>
            <a:off x="2023533" y="2895600"/>
            <a:ext cx="914400" cy="914401"/>
          </a:xfrm>
          <a:prstGeom prst="rect">
            <a:avLst/>
          </a:prstGeom>
        </p:spPr>
      </p:pic>
      <p:sp>
        <p:nvSpPr>
          <p:cNvPr id="6" name="Rectangle 5"/>
          <p:cNvSpPr/>
          <p:nvPr/>
        </p:nvSpPr>
        <p:spPr>
          <a:xfrm>
            <a:off x="628649" y="5096470"/>
            <a:ext cx="7981273" cy="923330"/>
          </a:xfrm>
          <a:prstGeom prst="rect">
            <a:avLst/>
          </a:prstGeom>
          <a:solidFill>
            <a:schemeClr val="bg1">
              <a:lumMod val="95000"/>
            </a:schemeClr>
          </a:solidFill>
        </p:spPr>
        <p:txBody>
          <a:bodyPr wrap="square">
            <a:spAutoFit/>
          </a:bodyPr>
          <a:lstStyle/>
          <a:p>
            <a:pPr marL="0" indent="0" algn="ctr">
              <a:buNone/>
            </a:pPr>
            <a:r>
              <a:rPr lang="en-CA" dirty="0">
                <a:latin typeface="MarkPro" panose="020B0504020101010102" pitchFamily="34" charset="77"/>
              </a:rPr>
              <a:t>Respiratory infection outbreaks continue to impact LTCHs/RHs, as they can lead to negative health outcomes and death for vulnerable residents, as well as impact staff’s health, work, and take-home pay.</a:t>
            </a:r>
            <a:endParaRPr lang="en-US" dirty="0">
              <a:latin typeface="MarkPro" panose="020B0504020101010102" pitchFamily="34" charset="77"/>
            </a:endParaRPr>
          </a:p>
        </p:txBody>
      </p:sp>
      <p:pic>
        <p:nvPicPr>
          <p:cNvPr id="8" name="Picture 7"/>
          <p:cNvPicPr>
            <a:picLocks noChangeAspect="1"/>
          </p:cNvPicPr>
          <p:nvPr/>
        </p:nvPicPr>
        <p:blipFill rotWithShape="1">
          <a:blip r:embed="rId5"/>
          <a:srcRect l="26009" t="11179" r="62918" b="54535"/>
          <a:stretch/>
        </p:blipFill>
        <p:spPr>
          <a:xfrm>
            <a:off x="6196689" y="2819400"/>
            <a:ext cx="914400" cy="914401"/>
          </a:xfrm>
          <a:prstGeom prst="rect">
            <a:avLst/>
          </a:prstGeom>
        </p:spPr>
      </p:pic>
      <p:sp>
        <p:nvSpPr>
          <p:cNvPr id="9" name="Content Placeholder 2">
            <a:extLst>
              <a:ext uri="{FF2B5EF4-FFF2-40B4-BE49-F238E27FC236}">
                <a16:creationId xmlns:a16="http://schemas.microsoft.com/office/drawing/2014/main" id="{8AD05088-A5EE-5852-A045-91A00DB90562}"/>
              </a:ext>
            </a:extLst>
          </p:cNvPr>
          <p:cNvSpPr txBox="1">
            <a:spLocks/>
          </p:cNvSpPr>
          <p:nvPr/>
        </p:nvSpPr>
        <p:spPr>
          <a:xfrm>
            <a:off x="4955032" y="2449956"/>
            <a:ext cx="3397714" cy="590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13000"/>
              </a:lnSpc>
              <a:spcAft>
                <a:spcPts val="0"/>
              </a:spcAft>
              <a:buFont typeface="Arial" panose="020B0604020202020204" pitchFamily="34" charset="0"/>
              <a:buNone/>
            </a:pPr>
            <a:r>
              <a:rPr lang="en-US" sz="1800" dirty="0"/>
              <a:t>Of the ~780 RHs in Ontario</a:t>
            </a:r>
          </a:p>
        </p:txBody>
      </p:sp>
      <p:sp>
        <p:nvSpPr>
          <p:cNvPr id="10" name="Content Placeholder 2">
            <a:extLst>
              <a:ext uri="{FF2B5EF4-FFF2-40B4-BE49-F238E27FC236}">
                <a16:creationId xmlns:a16="http://schemas.microsoft.com/office/drawing/2014/main" id="{8AD05088-A5EE-5852-A045-91A00DB90562}"/>
              </a:ext>
            </a:extLst>
          </p:cNvPr>
          <p:cNvSpPr txBox="1">
            <a:spLocks/>
          </p:cNvSpPr>
          <p:nvPr/>
        </p:nvSpPr>
        <p:spPr>
          <a:xfrm>
            <a:off x="781876" y="2449956"/>
            <a:ext cx="3397714" cy="590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13000"/>
              </a:lnSpc>
              <a:spcAft>
                <a:spcPts val="0"/>
              </a:spcAft>
              <a:buFont typeface="Arial" panose="020B0604020202020204" pitchFamily="34" charset="0"/>
              <a:buNone/>
            </a:pPr>
            <a:r>
              <a:rPr lang="en-US" sz="1800" dirty="0"/>
              <a:t>Of the 615 LTCHs in Ontario</a:t>
            </a:r>
          </a:p>
        </p:txBody>
      </p:sp>
      <p:sp>
        <p:nvSpPr>
          <p:cNvPr id="11" name="Content Placeholder 2">
            <a:extLst>
              <a:ext uri="{FF2B5EF4-FFF2-40B4-BE49-F238E27FC236}">
                <a16:creationId xmlns:a16="http://schemas.microsoft.com/office/drawing/2014/main" id="{8AD05088-A5EE-5852-A045-91A00DB90562}"/>
              </a:ext>
            </a:extLst>
          </p:cNvPr>
          <p:cNvSpPr txBox="1">
            <a:spLocks/>
          </p:cNvSpPr>
          <p:nvPr/>
        </p:nvSpPr>
        <p:spPr>
          <a:xfrm>
            <a:off x="781876" y="3752425"/>
            <a:ext cx="3397714" cy="590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13000"/>
              </a:lnSpc>
              <a:spcAft>
                <a:spcPts val="0"/>
              </a:spcAft>
              <a:buFont typeface="Arial" panose="020B0604020202020204" pitchFamily="34" charset="0"/>
              <a:buNone/>
            </a:pPr>
            <a:r>
              <a:rPr lang="en-US" sz="1800" dirty="0"/>
              <a:t>There were over              </a:t>
            </a:r>
            <a:r>
              <a:rPr lang="en-US" sz="1800" b="1" dirty="0"/>
              <a:t>1,200 COVID-19 </a:t>
            </a:r>
            <a:r>
              <a:rPr lang="en-US" sz="1800" dirty="0"/>
              <a:t>and         </a:t>
            </a:r>
            <a:r>
              <a:rPr lang="en-US" sz="1800" b="1" dirty="0"/>
              <a:t>190 Influenza outbreaks</a:t>
            </a:r>
          </a:p>
        </p:txBody>
      </p:sp>
      <p:sp>
        <p:nvSpPr>
          <p:cNvPr id="12" name="Content Placeholder 2">
            <a:extLst>
              <a:ext uri="{FF2B5EF4-FFF2-40B4-BE49-F238E27FC236}">
                <a16:creationId xmlns:a16="http://schemas.microsoft.com/office/drawing/2014/main" id="{8AD05088-A5EE-5852-A045-91A00DB90562}"/>
              </a:ext>
            </a:extLst>
          </p:cNvPr>
          <p:cNvSpPr txBox="1">
            <a:spLocks/>
          </p:cNvSpPr>
          <p:nvPr/>
        </p:nvSpPr>
        <p:spPr>
          <a:xfrm>
            <a:off x="5152346" y="3752425"/>
            <a:ext cx="3003087" cy="590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13000"/>
              </a:lnSpc>
              <a:spcAft>
                <a:spcPts val="0"/>
              </a:spcAft>
              <a:buFont typeface="Arial" panose="020B0604020202020204" pitchFamily="34" charset="0"/>
              <a:buNone/>
            </a:pPr>
            <a:r>
              <a:rPr lang="en-US" sz="1800" dirty="0"/>
              <a:t>There were over           </a:t>
            </a:r>
            <a:r>
              <a:rPr lang="en-US" sz="1800" b="1" dirty="0"/>
              <a:t>950 COVID-19 </a:t>
            </a:r>
            <a:r>
              <a:rPr lang="en-US" sz="1800" dirty="0"/>
              <a:t>and                </a:t>
            </a:r>
            <a:r>
              <a:rPr lang="en-US" sz="1800" b="1" dirty="0"/>
              <a:t>70 Influenza outbreaks</a:t>
            </a:r>
          </a:p>
        </p:txBody>
      </p:sp>
      <p:cxnSp>
        <p:nvCxnSpPr>
          <p:cNvPr id="13" name="Straight Connector 12">
            <a:extLst>
              <a:ext uri="{FF2B5EF4-FFF2-40B4-BE49-F238E27FC236}">
                <a16:creationId xmlns:a16="http://schemas.microsoft.com/office/drawing/2014/main" id="{00DB4C12-EA3C-8DD5-D8A3-D38C0FDC9A78}"/>
              </a:ext>
            </a:extLst>
          </p:cNvPr>
          <p:cNvCxnSpPr>
            <a:cxnSpLocks/>
          </p:cNvCxnSpPr>
          <p:nvPr/>
        </p:nvCxnSpPr>
        <p:spPr>
          <a:xfrm>
            <a:off x="4619285" y="2449956"/>
            <a:ext cx="0" cy="235399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56936621"/>
      </p:ext>
    </p:extLst>
  </p:cSld>
  <p:clrMapOvr>
    <a:masterClrMapping/>
  </p:clrMapOvr>
  <mc:AlternateContent xmlns:mc="http://schemas.openxmlformats.org/markup-compatibility/2006" xmlns:p14="http://schemas.microsoft.com/office/powerpoint/2010/main">
    <mc:Choice Requires="p14">
      <p:transition spd="slow" p14:dur="2000" advTm="38418"/>
    </mc:Choice>
    <mc:Fallback xmlns="">
      <p:transition spd="slow" advTm="38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lstStyle/>
          <a:p>
            <a:r>
              <a:rPr lang="en-US" dirty="0">
                <a:latin typeface="MarkPro" panose="020B0504020101010102" pitchFamily="34" charset="77"/>
              </a:rPr>
              <a:t>Infection Risks in LTCHs and RHs</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30000" y="2152801"/>
            <a:ext cx="7885349" cy="2716931"/>
          </a:xfrm>
        </p:spPr>
        <p:txBody>
          <a:bodyPr>
            <a:normAutofit lnSpcReduction="10000"/>
          </a:bodyPr>
          <a:lstStyle/>
          <a:p>
            <a:pPr>
              <a:lnSpc>
                <a:spcPct val="113000"/>
              </a:lnSpc>
            </a:pPr>
            <a:r>
              <a:rPr lang="en-CA" sz="1900" dirty="0">
                <a:latin typeface="MarkPro" panose="020B0504020101010102" pitchFamily="34" charset="77"/>
              </a:rPr>
              <a:t>Long</a:t>
            </a:r>
            <a:r>
              <a:rPr lang="en-US" sz="1900" dirty="0">
                <a:latin typeface="MarkPro" panose="020B0504020101010102" pitchFamily="34" charset="77"/>
              </a:rPr>
              <a:t>-term Care Home residents and staff are more at-risk of infections due to:</a:t>
            </a:r>
          </a:p>
          <a:p>
            <a:pPr lvl="1">
              <a:lnSpc>
                <a:spcPct val="113000"/>
              </a:lnSpc>
            </a:pPr>
            <a:r>
              <a:rPr lang="en-US" sz="1900" dirty="0">
                <a:latin typeface="MarkPro" panose="020B0504020101010102" pitchFamily="34" charset="77"/>
              </a:rPr>
              <a:t>Unavoidable close contact between staff and residents</a:t>
            </a:r>
            <a:r>
              <a:rPr lang="en-US" sz="1900" baseline="30000" dirty="0">
                <a:latin typeface="MarkPro" panose="020B0504020101010102" pitchFamily="34" charset="77"/>
              </a:rPr>
              <a:t>61</a:t>
            </a:r>
          </a:p>
          <a:p>
            <a:pPr lvl="1">
              <a:lnSpc>
                <a:spcPct val="113000"/>
              </a:lnSpc>
            </a:pPr>
            <a:r>
              <a:rPr lang="en-US" sz="1900" dirty="0">
                <a:latin typeface="MarkPro" panose="020B0504020101010102" pitchFamily="34" charset="77"/>
              </a:rPr>
              <a:t>The possibility of staff working at multiple care homes, increasing transmission risk</a:t>
            </a:r>
            <a:r>
              <a:rPr lang="en-US" sz="1900" baseline="30000" dirty="0"/>
              <a:t>61</a:t>
            </a:r>
            <a:endParaRPr lang="en-US" sz="1900" baseline="30000" dirty="0">
              <a:latin typeface="MarkPro" panose="020B0504020101010102" pitchFamily="34" charset="77"/>
            </a:endParaRPr>
          </a:p>
          <a:p>
            <a:pPr lvl="1">
              <a:lnSpc>
                <a:spcPct val="113000"/>
              </a:lnSpc>
            </a:pPr>
            <a:r>
              <a:rPr lang="en-US" sz="1900" dirty="0">
                <a:latin typeface="MarkPro" panose="020B0504020101010102" pitchFamily="34" charset="77"/>
              </a:rPr>
              <a:t>Residents being vulnerable, as they are often older, frailer, and more likely to have chronic conditions and suffer from cognitive decline or dementia</a:t>
            </a:r>
            <a:r>
              <a:rPr lang="en-US" sz="1900" baseline="30000" dirty="0"/>
              <a:t>61</a:t>
            </a:r>
            <a:endParaRPr lang="en-US" sz="1900"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45</a:t>
            </a:fld>
            <a:endParaRPr lang="en-US" dirty="0"/>
          </a:p>
        </p:txBody>
      </p:sp>
      <p:pic>
        <p:nvPicPr>
          <p:cNvPr id="5" name="Picture 4">
            <a:extLst>
              <a:ext uri="{FF2B5EF4-FFF2-40B4-BE49-F238E27FC236}">
                <a16:creationId xmlns:a16="http://schemas.microsoft.com/office/drawing/2014/main" id="{D835174B-69E4-50AC-11AA-DAB401E75AE6}"/>
              </a:ext>
            </a:extLst>
          </p:cNvPr>
          <p:cNvPicPr>
            <a:picLocks noChangeAspect="1"/>
          </p:cNvPicPr>
          <p:nvPr/>
        </p:nvPicPr>
        <p:blipFill>
          <a:blip r:embed="rId5"/>
          <a:stretch>
            <a:fillRect/>
          </a:stretch>
        </p:blipFill>
        <p:spPr>
          <a:xfrm>
            <a:off x="6629400" y="4590378"/>
            <a:ext cx="2173742" cy="1450890"/>
          </a:xfrm>
          <a:prstGeom prst="rect">
            <a:avLst/>
          </a:prstGeom>
        </p:spPr>
      </p:pic>
      <p:sp>
        <p:nvSpPr>
          <p:cNvPr id="6" name="Content Placeholder 2">
            <a:extLst>
              <a:ext uri="{FF2B5EF4-FFF2-40B4-BE49-F238E27FC236}">
                <a16:creationId xmlns:a16="http://schemas.microsoft.com/office/drawing/2014/main" id="{C94E96E5-33E3-2D36-DBDD-655E2002F4DF}"/>
              </a:ext>
            </a:extLst>
          </p:cNvPr>
          <p:cNvSpPr txBox="1">
            <a:spLocks/>
          </p:cNvSpPr>
          <p:nvPr/>
        </p:nvSpPr>
        <p:spPr>
          <a:xfrm>
            <a:off x="628649" y="4742420"/>
            <a:ext cx="5829301" cy="129884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auto">
              <a:lnSpc>
                <a:spcPct val="113000"/>
              </a:lnSpc>
              <a:spcAft>
                <a:spcPts val="0"/>
              </a:spcAft>
            </a:pPr>
            <a:r>
              <a:rPr lang="en-US" sz="2100" dirty="0"/>
              <a:t>Staff often living in </a:t>
            </a:r>
            <a:r>
              <a:rPr lang="en-US" sz="2100" dirty="0" err="1"/>
              <a:t>neighbourhoods</a:t>
            </a:r>
            <a:r>
              <a:rPr lang="en-US" sz="2100" dirty="0"/>
              <a:t> where other essential/frontline workers live, and where there may be higher rates of COVID-19</a:t>
            </a:r>
            <a:r>
              <a:rPr lang="en-US" sz="1900" baseline="30000" dirty="0"/>
              <a:t>62</a:t>
            </a:r>
          </a:p>
          <a:p>
            <a:pPr fontAlgn="auto">
              <a:lnSpc>
                <a:spcPct val="113000"/>
              </a:lnSpc>
              <a:spcAft>
                <a:spcPts val="0"/>
              </a:spcAft>
            </a:pPr>
            <a:endParaRPr lang="en-US" sz="1900"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66459638"/>
      </p:ext>
    </p:extLst>
  </p:cSld>
  <p:clrMapOvr>
    <a:masterClrMapping/>
  </p:clrMapOvr>
  <mc:AlternateContent xmlns:mc="http://schemas.openxmlformats.org/markup-compatibility/2006" xmlns:p14="http://schemas.microsoft.com/office/powerpoint/2010/main">
    <mc:Choice Requires="p14">
      <p:transition spd="slow" p14:dur="2000" advTm="38266"/>
    </mc:Choice>
    <mc:Fallback xmlns="">
      <p:transition spd="slow" advTm="38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fontScale="90000"/>
          </a:bodyPr>
          <a:lstStyle/>
          <a:p>
            <a:r>
              <a:rPr lang="en-US" dirty="0">
                <a:latin typeface="MarkPro" panose="020B0504020101010102" pitchFamily="34" charset="77"/>
              </a:rPr>
              <a:t>Why is it important for LTCH/RH staff to be vaccinated?</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2057400"/>
            <a:ext cx="7600952" cy="4107730"/>
          </a:xfrm>
        </p:spPr>
        <p:txBody>
          <a:bodyPr>
            <a:normAutofit/>
          </a:bodyPr>
          <a:lstStyle/>
          <a:p>
            <a:pPr marL="0" indent="0">
              <a:lnSpc>
                <a:spcPct val="113000"/>
              </a:lnSpc>
              <a:buNone/>
            </a:pPr>
            <a:r>
              <a:rPr lang="en-US" sz="2100" b="1" dirty="0">
                <a:latin typeface="MarkPro" panose="020B0504020101010102" pitchFamily="34" charset="77"/>
              </a:rPr>
              <a:t>Protecting their own health, and those close to them</a:t>
            </a:r>
          </a:p>
          <a:p>
            <a:pPr>
              <a:lnSpc>
                <a:spcPct val="113000"/>
              </a:lnSpc>
              <a:spcAft>
                <a:spcPts val="1200"/>
              </a:spcAft>
            </a:pPr>
            <a:r>
              <a:rPr lang="en-US" dirty="0"/>
              <a:t>Staying up-to-date on the COVID-19 and Influenza vaccines helps to protect oneself, family, and friends from serious illness, hospitalization, or death</a:t>
            </a:r>
            <a:r>
              <a:rPr lang="en-US" baseline="30000" dirty="0"/>
              <a:t>63</a:t>
            </a:r>
            <a:endParaRPr lang="en-US" dirty="0"/>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46</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77840320"/>
      </p:ext>
    </p:extLst>
  </p:cSld>
  <p:clrMapOvr>
    <a:masterClrMapping/>
  </p:clrMapOvr>
  <mc:AlternateContent xmlns:mc="http://schemas.openxmlformats.org/markup-compatibility/2006" xmlns:p14="http://schemas.microsoft.com/office/powerpoint/2010/main">
    <mc:Choice Requires="p14">
      <p:transition spd="slow" p14:dur="2000" advTm="22897"/>
    </mc:Choice>
    <mc:Fallback xmlns="">
      <p:transition spd="slow" advTm="22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fontScale="90000"/>
          </a:bodyPr>
          <a:lstStyle/>
          <a:p>
            <a:r>
              <a:rPr lang="en-US" dirty="0">
                <a:latin typeface="MarkPro" panose="020B0504020101010102" pitchFamily="34" charset="77"/>
              </a:rPr>
              <a:t>Why is it important for LTCH/RH staff to be vaccinated?</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8" y="2057400"/>
            <a:ext cx="8210552" cy="4107730"/>
          </a:xfrm>
        </p:spPr>
        <p:txBody>
          <a:bodyPr>
            <a:normAutofit/>
          </a:bodyPr>
          <a:lstStyle/>
          <a:p>
            <a:pPr marL="0" indent="0">
              <a:lnSpc>
                <a:spcPct val="113000"/>
              </a:lnSpc>
              <a:buNone/>
            </a:pPr>
            <a:r>
              <a:rPr lang="en-US" sz="2100" b="1" dirty="0">
                <a:latin typeface="MarkPro" panose="020B0504020101010102" pitchFamily="34" charset="77"/>
              </a:rPr>
              <a:t>Preventing outbreaks in homes</a:t>
            </a:r>
          </a:p>
          <a:p>
            <a:pPr>
              <a:lnSpc>
                <a:spcPct val="110000"/>
              </a:lnSpc>
            </a:pPr>
            <a:r>
              <a:rPr lang="en-US" dirty="0"/>
              <a:t>Vaccination is a collective action to prevent the spread of infection. Having high vaccination rates (plus other outbreak preparedness measures like infection prevention and control) among staff and residents can help prevent and limit the spread of infection in LTCH/RHs</a:t>
            </a:r>
            <a:r>
              <a:rPr lang="en-US" baseline="30000" dirty="0"/>
              <a:t>52</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47</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384968919"/>
      </p:ext>
    </p:extLst>
  </p:cSld>
  <p:clrMapOvr>
    <a:masterClrMapping/>
  </p:clrMapOvr>
  <mc:AlternateContent xmlns:mc="http://schemas.openxmlformats.org/markup-compatibility/2006" xmlns:p14="http://schemas.microsoft.com/office/powerpoint/2010/main">
    <mc:Choice Requires="p14">
      <p:transition spd="slow" p14:dur="2000" advTm="20930"/>
    </mc:Choice>
    <mc:Fallback xmlns="">
      <p:transition spd="slow" advTm="20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fontScale="90000"/>
          </a:bodyPr>
          <a:lstStyle/>
          <a:p>
            <a:r>
              <a:rPr lang="en-US" dirty="0">
                <a:latin typeface="MarkPro" panose="020B0504020101010102" pitchFamily="34" charset="77"/>
              </a:rPr>
              <a:t>Why is it important for LTCH/RH staff to be vaccinated?</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8" y="2057400"/>
            <a:ext cx="8210552" cy="4107730"/>
          </a:xfrm>
        </p:spPr>
        <p:txBody>
          <a:bodyPr>
            <a:normAutofit/>
          </a:bodyPr>
          <a:lstStyle/>
          <a:p>
            <a:pPr marL="0" indent="0">
              <a:lnSpc>
                <a:spcPct val="113000"/>
              </a:lnSpc>
              <a:buNone/>
            </a:pPr>
            <a:r>
              <a:rPr lang="en-US" sz="2100" b="1" dirty="0">
                <a:latin typeface="MarkPro" panose="020B0504020101010102" pitchFamily="34" charset="77"/>
              </a:rPr>
              <a:t>Preventing outbreaks in homes, continued</a:t>
            </a:r>
          </a:p>
          <a:p>
            <a:pPr>
              <a:lnSpc>
                <a:spcPct val="110000"/>
              </a:lnSpc>
            </a:pPr>
            <a:r>
              <a:rPr lang="en-US" dirty="0"/>
              <a:t>Even if you have no symptoms, you can still infect others in your home</a:t>
            </a:r>
            <a:r>
              <a:rPr lang="en-US" baseline="30000" dirty="0"/>
              <a:t>64,65</a:t>
            </a:r>
            <a:endParaRPr lang="en-US" dirty="0"/>
          </a:p>
          <a:p>
            <a:pPr>
              <a:lnSpc>
                <a:spcPct val="110000"/>
              </a:lnSpc>
            </a:pPr>
            <a:r>
              <a:rPr lang="en-US" dirty="0"/>
              <a:t>Studies show that staff vaccination helps protect LTCHs from COVID-19 infection and Influenza-like illness outbreaks</a:t>
            </a:r>
            <a:r>
              <a:rPr lang="en-US" baseline="30000" dirty="0"/>
              <a:t>66-71</a:t>
            </a: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48</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57074357"/>
      </p:ext>
    </p:extLst>
  </p:cSld>
  <p:clrMapOvr>
    <a:masterClrMapping/>
  </p:clrMapOvr>
  <mc:AlternateContent xmlns:mc="http://schemas.openxmlformats.org/markup-compatibility/2006" xmlns:p14="http://schemas.microsoft.com/office/powerpoint/2010/main">
    <mc:Choice Requires="p14">
      <p:transition spd="slow" p14:dur="2000" advTm="16215"/>
    </mc:Choice>
    <mc:Fallback xmlns="">
      <p:transition spd="slow" advTm="16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fontScale="90000"/>
          </a:bodyPr>
          <a:lstStyle/>
          <a:p>
            <a:r>
              <a:rPr lang="en-US" dirty="0">
                <a:latin typeface="MarkPro" panose="020B0504020101010102" pitchFamily="34" charset="77"/>
              </a:rPr>
              <a:t>Why is it important for LTCH/RH staff to be vaccinated?</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2152800"/>
            <a:ext cx="7524751" cy="4107731"/>
          </a:xfrm>
        </p:spPr>
        <p:txBody>
          <a:bodyPr>
            <a:normAutofit/>
          </a:bodyPr>
          <a:lstStyle/>
          <a:p>
            <a:pPr marL="0" indent="0">
              <a:buNone/>
            </a:pPr>
            <a:r>
              <a:rPr lang="en-US" sz="2100" b="1" dirty="0">
                <a:latin typeface="MarkPro" panose="020B0504020101010102" pitchFamily="34" charset="77"/>
              </a:rPr>
              <a:t>Protecting at-risk residents</a:t>
            </a:r>
          </a:p>
          <a:p>
            <a:pPr>
              <a:lnSpc>
                <a:spcPct val="100000"/>
              </a:lnSpc>
            </a:pPr>
            <a:r>
              <a:rPr lang="en-US" dirty="0"/>
              <a:t>Older adults, especially those with health conditions, are more likely to get very ill from COVID-19, making protecting one’s LTCH/RH from outbreaks very important</a:t>
            </a:r>
            <a:r>
              <a:rPr lang="en-US" baseline="30000" dirty="0"/>
              <a:t>61</a:t>
            </a:r>
          </a:p>
          <a:p>
            <a:pPr>
              <a:lnSpc>
                <a:spcPct val="100000"/>
              </a:lnSpc>
            </a:pPr>
            <a:r>
              <a:rPr lang="en-US" dirty="0"/>
              <a:t>A research study from 2021 suggests that if all homes had high staff vaccination rates, 29% of COVID-19 cases and 48% of COVID-19-related deaths among residents may have been prevented</a:t>
            </a:r>
            <a:r>
              <a:rPr lang="en-US" baseline="30000" dirty="0"/>
              <a:t>72</a:t>
            </a:r>
            <a:endParaRPr lang="en-US" dirty="0"/>
          </a:p>
          <a:p>
            <a:pPr marL="0" indent="0">
              <a:buNone/>
            </a:pPr>
            <a:endParaRPr lang="en-US" dirty="0">
              <a:latin typeface="MarkPro" panose="020B0504020101010102" pitchFamily="34" charset="77"/>
            </a:endParaRPr>
          </a:p>
          <a:p>
            <a:pPr marL="0" indent="0">
              <a:buNone/>
            </a:pPr>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49</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31477218"/>
      </p:ext>
    </p:extLst>
  </p:cSld>
  <p:clrMapOvr>
    <a:masterClrMapping/>
  </p:clrMapOvr>
  <mc:AlternateContent xmlns:mc="http://schemas.openxmlformats.org/markup-compatibility/2006" xmlns:p14="http://schemas.microsoft.com/office/powerpoint/2010/main">
    <mc:Choice Requires="p14">
      <p:transition spd="slow" p14:dur="2000" advTm="30622"/>
    </mc:Choice>
    <mc:Fallback xmlns="">
      <p:transition spd="slow" advTm="30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a:xfrm>
            <a:off x="628649" y="1219200"/>
            <a:ext cx="7886700" cy="769069"/>
          </a:xfrm>
        </p:spPr>
        <p:txBody>
          <a:bodyPr>
            <a:normAutofit fontScale="90000"/>
          </a:bodyPr>
          <a:lstStyle/>
          <a:p>
            <a:r>
              <a:rPr lang="en-US" dirty="0">
                <a:latin typeface="MarkPro" panose="020B0504020101010102" pitchFamily="34" charset="77"/>
              </a:rPr>
              <a:t>Why is it important for LTCH/RH staff to be vaccinated?</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49" y="2152800"/>
            <a:ext cx="7448551" cy="4107731"/>
          </a:xfrm>
        </p:spPr>
        <p:txBody>
          <a:bodyPr>
            <a:normAutofit/>
          </a:bodyPr>
          <a:lstStyle/>
          <a:p>
            <a:pPr marL="0" indent="0">
              <a:buNone/>
            </a:pPr>
            <a:r>
              <a:rPr lang="en-US" sz="2100" b="1" dirty="0">
                <a:latin typeface="MarkPro" panose="020B0504020101010102" pitchFamily="34" charset="77"/>
              </a:rPr>
              <a:t>Prevents disruption to work</a:t>
            </a:r>
          </a:p>
          <a:p>
            <a:pPr>
              <a:lnSpc>
                <a:spcPct val="100000"/>
              </a:lnSpc>
            </a:pPr>
            <a:r>
              <a:rPr lang="en-US" dirty="0">
                <a:latin typeface="MarkPro" panose="020B0504020101010102" pitchFamily="34" charset="77"/>
              </a:rPr>
              <a:t>As vaccines can help protect you from illness, this allows you to continue working and supporting residents during an outbreak, reducing the need to take time off, and therefore preventing reduction in take home pay</a:t>
            </a:r>
          </a:p>
          <a:p>
            <a:pPr marL="0" indent="0">
              <a:buNone/>
            </a:pPr>
            <a:endParaRPr lang="en-US" dirty="0">
              <a:latin typeface="MarkPro" panose="020B0504020101010102" pitchFamily="34" charset="77"/>
            </a:endParaRPr>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50</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72069028"/>
      </p:ext>
    </p:extLst>
  </p:cSld>
  <p:clrMapOvr>
    <a:masterClrMapping/>
  </p:clrMapOvr>
  <mc:AlternateContent xmlns:mc="http://schemas.openxmlformats.org/markup-compatibility/2006" xmlns:p14="http://schemas.microsoft.com/office/powerpoint/2010/main">
    <mc:Choice Requires="p14">
      <p:transition spd="slow" p14:dur="2000" advTm="18044"/>
    </mc:Choice>
    <mc:Fallback xmlns="">
      <p:transition spd="slow" advTm="18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143000"/>
            <a:ext cx="7886700" cy="769069"/>
          </a:xfrm>
        </p:spPr>
        <p:txBody>
          <a:bodyPr/>
          <a:lstStyle/>
          <a:p>
            <a:r>
              <a:rPr lang="en-US" dirty="0"/>
              <a:t>Key Takeaways</a:t>
            </a:r>
          </a:p>
        </p:txBody>
      </p:sp>
      <p:sp>
        <p:nvSpPr>
          <p:cNvPr id="3" name="Content Placeholder 2"/>
          <p:cNvSpPr>
            <a:spLocks noGrp="1"/>
          </p:cNvSpPr>
          <p:nvPr>
            <p:ph idx="1"/>
          </p:nvPr>
        </p:nvSpPr>
        <p:spPr>
          <a:xfrm>
            <a:off x="628650" y="2139894"/>
            <a:ext cx="7886700" cy="3723937"/>
          </a:xfrm>
        </p:spPr>
        <p:txBody>
          <a:bodyPr>
            <a:normAutofit fontScale="92500" lnSpcReduction="10000"/>
          </a:bodyPr>
          <a:lstStyle/>
          <a:p>
            <a:pPr>
              <a:lnSpc>
                <a:spcPct val="100000"/>
              </a:lnSpc>
            </a:pPr>
            <a:r>
              <a:rPr lang="en-US" dirty="0"/>
              <a:t>The </a:t>
            </a:r>
            <a:r>
              <a:rPr lang="en-US" b="1" dirty="0"/>
              <a:t>COVID-19</a:t>
            </a:r>
            <a:r>
              <a:rPr lang="en-US" dirty="0"/>
              <a:t> </a:t>
            </a:r>
            <a:r>
              <a:rPr lang="en-US" b="1" dirty="0"/>
              <a:t>and</a:t>
            </a:r>
            <a:r>
              <a:rPr lang="en-US" dirty="0"/>
              <a:t> </a:t>
            </a:r>
            <a:r>
              <a:rPr lang="en-US" b="1" dirty="0"/>
              <a:t>Influenza vaccines are safe</a:t>
            </a:r>
            <a:r>
              <a:rPr lang="en-US" dirty="0"/>
              <a:t>, and go through a rigorous development and approval process to ensure their safety</a:t>
            </a:r>
          </a:p>
          <a:p>
            <a:pPr>
              <a:lnSpc>
                <a:spcPct val="100000"/>
              </a:lnSpc>
            </a:pPr>
            <a:r>
              <a:rPr lang="en-US" dirty="0"/>
              <a:t>The </a:t>
            </a:r>
            <a:r>
              <a:rPr lang="en-US" b="1" dirty="0"/>
              <a:t>COVID-19</a:t>
            </a:r>
            <a:r>
              <a:rPr lang="en-US" dirty="0"/>
              <a:t> </a:t>
            </a:r>
            <a:r>
              <a:rPr lang="en-US" b="1" dirty="0"/>
              <a:t>and</a:t>
            </a:r>
            <a:r>
              <a:rPr lang="en-US" dirty="0"/>
              <a:t> </a:t>
            </a:r>
            <a:r>
              <a:rPr lang="en-US" b="1" dirty="0"/>
              <a:t>Influenza vaccines protect you </a:t>
            </a:r>
            <a:r>
              <a:rPr lang="en-US" dirty="0"/>
              <a:t>by teaching your body to recognize and attack viruses </a:t>
            </a:r>
          </a:p>
          <a:p>
            <a:pPr>
              <a:lnSpc>
                <a:spcPct val="100000"/>
              </a:lnSpc>
            </a:pPr>
            <a:r>
              <a:rPr lang="en-US" b="1" dirty="0"/>
              <a:t>Continuing to get vaccinated is important</a:t>
            </a:r>
            <a:r>
              <a:rPr lang="en-US" dirty="0"/>
              <a:t>, as it can provide benefits such as preventing serious illness and reducing one’s risk of getting or spreading infection</a:t>
            </a:r>
          </a:p>
          <a:p>
            <a:pPr>
              <a:lnSpc>
                <a:spcPct val="100000"/>
              </a:lnSpc>
            </a:pPr>
            <a:r>
              <a:rPr lang="en-US" b="1" dirty="0"/>
              <a:t>Continuing to get vaccinated in LTCH/RHs is especially important </a:t>
            </a:r>
            <a:r>
              <a:rPr lang="en-US" dirty="0"/>
              <a:t>in protecting the health of both staff and vulnerable residents. Despite this, vaccine uptake among staff has been dropping</a:t>
            </a:r>
          </a:p>
          <a:p>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51</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22549535"/>
      </p:ext>
    </p:extLst>
  </p:cSld>
  <p:clrMapOvr>
    <a:masterClrMapping/>
  </p:clrMapOvr>
  <mc:AlternateContent xmlns:mc="http://schemas.openxmlformats.org/markup-compatibility/2006" xmlns:p14="http://schemas.microsoft.com/office/powerpoint/2010/main">
    <mc:Choice Requires="p14">
      <p:transition spd="slow" p14:dur="2000" advTm="44181"/>
    </mc:Choice>
    <mc:Fallback xmlns="">
      <p:transition spd="slow" advTm="44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KTP 2024">
      <a:dk1>
        <a:srgbClr val="000000"/>
      </a:dk1>
      <a:lt1>
        <a:srgbClr val="FFFFFF"/>
      </a:lt1>
      <a:dk2>
        <a:srgbClr val="44546A"/>
      </a:dk2>
      <a:lt2>
        <a:srgbClr val="E7E6E6"/>
      </a:lt2>
      <a:accent1>
        <a:srgbClr val="000D64"/>
      </a:accent1>
      <a:accent2>
        <a:srgbClr val="8CB84B"/>
      </a:accent2>
      <a:accent3>
        <a:srgbClr val="9E9E9E"/>
      </a:accent3>
      <a:accent4>
        <a:srgbClr val="0069A9"/>
      </a:accent4>
      <a:accent5>
        <a:srgbClr val="66A5CB"/>
      </a:accent5>
      <a:accent6>
        <a:srgbClr val="333691"/>
      </a:accent6>
      <a:hlink>
        <a:srgbClr val="0069A9"/>
      </a:hlink>
      <a:folHlink>
        <a:srgbClr val="20151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TP_Presentation_Template_2024" id="{CD77A7A0-6F00-3943-A7D2-E09C4C14F2AC}" vid="{49B3BCBE-2995-9147-9F4A-E4880D6583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Resource Document" ma:contentTypeID="0x010100FF2D2F39482BE5458CA9CDA49A87AA64000BE3EE26EAA8774995E06790B09CC106" ma:contentTypeVersion="15" ma:contentTypeDescription="" ma:contentTypeScope="" ma:versionID="81a2d75d77d9fcfdf11748509394936b">
  <xsd:schema xmlns:xsd="http://www.w3.org/2001/XMLSchema" xmlns:xs="http://www.w3.org/2001/XMLSchema" xmlns:p="http://schemas.microsoft.com/office/2006/metadata/properties" xmlns:ns2="096c58e8-8716-40f2-bffe-ba48efd422ef" xmlns:ns3="ddd86614-e075-45fd-ad75-7be4b83b486d" targetNamespace="http://schemas.microsoft.com/office/2006/metadata/properties" ma:root="true" ma:fieldsID="853dddf609d999eb5b21683a275a5bf3" ns2:_="" ns3:_="">
    <xsd:import namespace="096c58e8-8716-40f2-bffe-ba48efd422ef"/>
    <xsd:import namespace="ddd86614-e075-45fd-ad75-7be4b83b486d"/>
    <xsd:element name="properties">
      <xsd:complexType>
        <xsd:sequence>
          <xsd:element name="documentManagement">
            <xsd:complexType>
              <xsd:all>
                <xsd:element ref="ns2:ResourceID" minOccurs="0"/>
                <xsd:element ref="ns2:FormType" minOccurs="0"/>
                <xsd:element ref="ns2:FormUser" minOccurs="0"/>
                <xsd:element ref="ns2:PolicyFunctionArea" minOccurs="0"/>
                <xsd:element ref="ns3:ResourceCategoryTaxHTField0" minOccurs="0"/>
                <xsd:element ref="ns3:TaxCatchAll" minOccurs="0"/>
                <xsd:element ref="ns3:TaxCatchAllLabel" minOccurs="0"/>
                <xsd:element ref="ns3:PolicyIDMMTaxHTField0" minOccurs="0"/>
                <xsd:element ref="ns3:OAHPPLocationTaxHTField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6c58e8-8716-40f2-bffe-ba48efd422ef" elementFormDefault="qualified">
    <xsd:import namespace="http://schemas.microsoft.com/office/2006/documentManagement/types"/>
    <xsd:import namespace="http://schemas.microsoft.com/office/infopath/2007/PartnerControls"/>
    <xsd:element name="ResourceID" ma:index="2" nillable="true" ma:displayName="Resource ID" ma:description="Unique identifier if applicable (i.e. form number)" ma:internalName="ResourceID">
      <xsd:simpleType>
        <xsd:restriction base="dms:Text">
          <xsd:maxLength value="15"/>
        </xsd:restriction>
      </xsd:simpleType>
    </xsd:element>
    <xsd:element name="FormType" ma:index="3" nillable="true" ma:displayName="Resource Type" ma:format="Dropdown" ma:internalName="FormType">
      <xsd:simpleType>
        <xsd:restriction base="dms:Choice">
          <xsd:enumeration value="Form"/>
          <xsd:enumeration value="Guidelines"/>
          <xsd:enumeration value="Policy"/>
          <xsd:enumeration value="Procedures/How To"/>
          <xsd:enumeration value="Publication/Journal/Literature"/>
          <xsd:enumeration value="Retention Schedule"/>
          <xsd:enumeration value="System Documentation"/>
          <xsd:enumeration value="Tools/Templates"/>
          <xsd:enumeration value="Training Material"/>
        </xsd:restriction>
      </xsd:simpleType>
    </xsd:element>
    <xsd:element name="FormUser" ma:index="6" nillable="true" ma:displayName="Resource User" ma:default="End User" ma:format="Dropdown" ma:internalName="FormUser">
      <xsd:simpleType>
        <xsd:restriction base="dms:Choice">
          <xsd:enumeration value="End User"/>
          <xsd:enumeration value="Processor"/>
          <xsd:enumeration value="Manager"/>
        </xsd:restriction>
      </xsd:simpleType>
    </xsd:element>
    <xsd:element name="PolicyFunctionArea" ma:index="7" nillable="true" ma:displayName="Function Area" ma:format="Dropdown" ma:internalName="PolicyFunctionArea">
      <xsd:simpleType>
        <xsd:restriction base="dms:Choice">
          <xsd:enumeration value="Board"/>
          <xsd:enumeration value="Communications"/>
          <xsd:enumeration value="Facilities"/>
          <xsd:enumeration value="Finance / Procurement"/>
          <xsd:enumeration value="Human Resources"/>
          <xsd:enumeration value="IT / IM"/>
          <xsd:enumeration value="Programs / Departments"/>
          <xsd:enumeration value="Corporate"/>
          <xsd:enumeration value="Research and Academic"/>
          <xsd:enumeration value="Risk Management"/>
          <xsd:enumeration value="COOP"/>
        </xsd:restriction>
      </xsd:simpleType>
    </xsd:element>
  </xsd:schema>
  <xsd:schema xmlns:xsd="http://www.w3.org/2001/XMLSchema" xmlns:xs="http://www.w3.org/2001/XMLSchema" xmlns:dms="http://schemas.microsoft.com/office/2006/documentManagement/types" xmlns:pc="http://schemas.microsoft.com/office/infopath/2007/PartnerControls" targetNamespace="ddd86614-e075-45fd-ad75-7be4b83b486d" elementFormDefault="qualified">
    <xsd:import namespace="http://schemas.microsoft.com/office/2006/documentManagement/types"/>
    <xsd:import namespace="http://schemas.microsoft.com/office/infopath/2007/PartnerControls"/>
    <xsd:element name="ResourceCategoryTaxHTField0" ma:index="12" nillable="true" ma:taxonomy="true" ma:internalName="ResourceCategoryTaxHTField0" ma:taxonomyFieldName="ResourceCategory" ma:displayName="Resource Category" ma:default="" ma:fieldId="{c111e853-a6f9-401a-a808-f989a83d6349}" ma:taxonomyMulti="true" ma:sspId="49902157-4f79-49bc-a821-2837ff72634b" ma:termSetId="187940e3-f30d-4732-8b67-0fdf0e2b2e8d" ma:anchorId="00000000-0000-0000-0000-000000000000" ma:open="true" ma:isKeyword="false">
      <xsd:complexType>
        <xsd:sequence>
          <xsd:element ref="pc:Terms" minOccurs="0" maxOccurs="1"/>
        </xsd:sequence>
      </xsd:complexType>
    </xsd:element>
    <xsd:element name="TaxCatchAll" ma:index="13" nillable="true" ma:displayName="Taxonomy Catch All Column" ma:hidden="true" ma:list="{f78954d5-acc0-4ffb-98ec-a1572a064751}" ma:internalName="TaxCatchAll" ma:showField="CatchAllData" ma:web="ddd86614-e075-45fd-ad75-7be4b83b486d">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f78954d5-acc0-4ffb-98ec-a1572a064751}" ma:internalName="TaxCatchAllLabel" ma:readOnly="true" ma:showField="CatchAllDataLabel" ma:web="ddd86614-e075-45fd-ad75-7be4b83b486d">
      <xsd:complexType>
        <xsd:complexContent>
          <xsd:extension base="dms:MultiChoiceLookup">
            <xsd:sequence>
              <xsd:element name="Value" type="dms:Lookup" maxOccurs="unbounded" minOccurs="0" nillable="true"/>
            </xsd:sequence>
          </xsd:extension>
        </xsd:complexContent>
      </xsd:complexType>
    </xsd:element>
    <xsd:element name="PolicyIDMMTaxHTField0" ma:index="16" nillable="true" ma:taxonomy="true" ma:internalName="PolicyIDMMTaxHTField0" ma:taxonomyFieldName="PolicyIDMM" ma:displayName="Policy ID" ma:default="" ma:fieldId="{7a1a90a9-82a7-4443-8702-e896b2bb4532}" ma:taxonomyMulti="true" ma:sspId="49902157-4f79-49bc-a821-2837ff72634b" ma:termSetId="4a0ee074-4e72-486b-bc89-125890390ec9" ma:anchorId="00000000-0000-0000-0000-000000000000" ma:open="true" ma:isKeyword="false">
      <xsd:complexType>
        <xsd:sequence>
          <xsd:element ref="pc:Terms" minOccurs="0" maxOccurs="1"/>
        </xsd:sequence>
      </xsd:complexType>
    </xsd:element>
    <xsd:element name="OAHPPLocationTaxHTField0" ma:index="19" nillable="true" ma:taxonomy="true" ma:internalName="OAHPPLocationTaxHTField0" ma:taxonomyFieldName="OAHPPLocation" ma:displayName="OAHPP Location" ma:default="" ma:fieldId="{25763e75-9f32-4244-af97-f669a3af9b62}" ma:taxonomyMulti="true" ma:sspId="49902157-4f79-49bc-a821-2837ff72634b" ma:termSetId="ee7422e9-b857-4b3b-a338-76174fb6dd79" ma:anchorId="00000000-0000-0000-0000-000000000000" ma:open="false" ma:isKeyword="false">
      <xsd:complexType>
        <xsd:sequence>
          <xsd:element ref="pc:Terms" minOccurs="0" maxOccurs="1"/>
        </xsd:sequence>
      </xsd:complex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ma:index="18"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olicyIDMMTaxHTField0 xmlns="ddd86614-e075-45fd-ad75-7be4b83b486d">
      <Terms xmlns="http://schemas.microsoft.com/office/infopath/2007/PartnerControls"/>
    </PolicyIDMMTaxHTField0>
    <FormUser xmlns="096c58e8-8716-40f2-bffe-ba48efd422ef">End User</FormUser>
    <PolicyFunctionArea xmlns="096c58e8-8716-40f2-bffe-ba48efd422ef">Communications</PolicyFunctionArea>
    <FormType xmlns="096c58e8-8716-40f2-bffe-ba48efd422ef">Tools/Templates</FormType>
    <ResourceID xmlns="096c58e8-8716-40f2-bffe-ba48efd422ef" xsi:nil="true"/>
    <TaxCatchAll xmlns="ddd86614-e075-45fd-ad75-7be4b83b486d">
      <Value>2124</Value>
      <Value>1893</Value>
      <Value>1880</Value>
      <Value>1879</Value>
      <Value>1878</Value>
      <Value>1877</Value>
      <Value>1876</Value>
      <Value>1979</Value>
      <Value>1978</Value>
      <Value>1977</Value>
      <Value>1976</Value>
      <Value>1975</Value>
      <Value>1974</Value>
      <Value>1973</Value>
      <Value>1972</Value>
      <Value>1971</Value>
      <Value>579</Value>
      <Value>1969</Value>
      <Value>1968</Value>
      <Value>1967</Value>
      <Value>1966</Value>
      <Value>1954</Value>
      <Value>1953</Value>
      <Value>1952</Value>
      <Value>1951</Value>
      <Value>1950</Value>
      <Value>1949</Value>
      <Value>2156</Value>
      <Value>2155</Value>
      <Value>2152</Value>
      <Value>1930</Value>
      <Value>1929</Value>
      <Value>1928</Value>
      <Value>1970</Value>
    </TaxCatchAll>
    <ResourceCategoryTaxHTField0 xmlns="ddd86614-e075-45fd-ad75-7be4b83b486d">
      <Terms xmlns="http://schemas.microsoft.com/office/infopath/2007/PartnerControls">
        <TermInfo xmlns="http://schemas.microsoft.com/office/infopath/2007/PartnerControls">
          <TermName xmlns="http://schemas.microsoft.com/office/infopath/2007/PartnerControls">Templates</TermName>
          <TermId xmlns="http://schemas.microsoft.com/office/infopath/2007/PartnerControls">8b9833f7-6ddd-4a9e-82ef-b4e6b12e4151</TermId>
        </TermInfo>
      </Terms>
    </ResourceCategoryTaxHTField0>
    <OAHPPLocationTaxHTField0 xmlns="ddd86614-e075-45fd-ad75-7be4b83b486d">
      <Terms xmlns="http://schemas.microsoft.com/office/infopath/2007/PartnerControls">
        <TermInfo xmlns="http://schemas.microsoft.com/office/infopath/2007/PartnerControls">
          <TermName xmlns="http://schemas.microsoft.com/office/infopath/2007/PartnerControls">ALL</TermName>
          <TermId xmlns="http://schemas.microsoft.com/office/infopath/2007/PartnerControls">9a2671d7-c4d2-4a5e-95f7-b27107612865</TermId>
        </TermInfo>
        <TermInfo xmlns="http://schemas.microsoft.com/office/infopath/2007/PartnerControls">
          <TermName xmlns="http://schemas.microsoft.com/office/infopath/2007/PartnerControls">Head Office</TermName>
          <TermId xmlns="http://schemas.microsoft.com/office/infopath/2007/PartnerControls">602d3fbf-925e-485a-a5b0-47981dae1253</TermId>
        </TermInfo>
        <TermInfo xmlns="http://schemas.microsoft.com/office/infopath/2007/PartnerControls">
          <TermName xmlns="http://schemas.microsoft.com/office/infopath/2007/PartnerControls">PHL</TermName>
          <TermId xmlns="http://schemas.microsoft.com/office/infopath/2007/PartnerControls">ec98a33f-c22a-4877-9027-f70b81412b51</TermId>
        </TermInfo>
        <TermInfo xmlns="http://schemas.microsoft.com/office/infopath/2007/PartnerControls">
          <TermName xmlns="http://schemas.microsoft.com/office/infopath/2007/PartnerControls">RICN</TermName>
          <TermId xmlns="http://schemas.microsoft.com/office/infopath/2007/PartnerControls">6ea63de3-ce01-4f6e-b01c-b53902978101</TermId>
        </TermInfo>
        <TermInfo xmlns="http://schemas.microsoft.com/office/infopath/2007/PartnerControls">
          <TermName xmlns="http://schemas.microsoft.com/office/infopath/2007/PartnerControls">480 University Avenue</TermName>
          <TermId xmlns="http://schemas.microsoft.com/office/infopath/2007/PartnerControls">96e84714-4c49-4e8b-9a26-df8291d12c4a</TermId>
        </TermInfo>
        <TermInfo xmlns="http://schemas.microsoft.com/office/infopath/2007/PartnerControls">
          <TermName xmlns="http://schemas.microsoft.com/office/infopath/2007/PartnerControls">ALL</TermName>
          <TermId xmlns="http://schemas.microsoft.com/office/infopath/2007/PartnerControls">e4e26f8d-580b-4e1d-9cd1-688ec0f9c5a9</TermId>
        </TermInfo>
        <TermInfo xmlns="http://schemas.microsoft.com/office/infopath/2007/PartnerControls">
          <TermName xmlns="http://schemas.microsoft.com/office/infopath/2007/PartnerControls">ALL</TermName>
          <TermId xmlns="http://schemas.microsoft.com/office/infopath/2007/PartnerControls">8bd18b8f-fd4d-44f5-950b-f67ae48186c0</TermId>
        </TermInfo>
        <TermInfo xmlns="http://schemas.microsoft.com/office/infopath/2007/PartnerControls">
          <TermName xmlns="http://schemas.microsoft.com/office/infopath/2007/PartnerControls">Hamilton</TermName>
          <TermId xmlns="http://schemas.microsoft.com/office/infopath/2007/PartnerControls">691925e1-35b0-4788-a250-10d4c484d987</TermId>
        </TermInfo>
        <TermInfo xmlns="http://schemas.microsoft.com/office/infopath/2007/PartnerControls">
          <TermName xmlns="http://schemas.microsoft.com/office/infopath/2007/PartnerControls">Kingston</TermName>
          <TermId xmlns="http://schemas.microsoft.com/office/infopath/2007/PartnerControls">8f5d76a6-b0b6-43e1-b5cf-8f5586f9ce7d</TermId>
        </TermInfo>
        <TermInfo xmlns="http://schemas.microsoft.com/office/infopath/2007/PartnerControls">
          <TermName xmlns="http://schemas.microsoft.com/office/infopath/2007/PartnerControls">London</TermName>
          <TermId xmlns="http://schemas.microsoft.com/office/infopath/2007/PartnerControls">e67bd978-5dc9-4f6b-82ab-76da3fe8b7a1</TermId>
        </TermInfo>
        <TermInfo xmlns="http://schemas.microsoft.com/office/infopath/2007/PartnerControls">
          <TermName xmlns="http://schemas.microsoft.com/office/infopath/2007/PartnerControls">Orillia</TermName>
          <TermId xmlns="http://schemas.microsoft.com/office/infopath/2007/PartnerControls">b8a724b7-9139-48e1-bd5d-763635e58979</TermId>
        </TermInfo>
        <TermInfo xmlns="http://schemas.microsoft.com/office/infopath/2007/PartnerControls">
          <TermName xmlns="http://schemas.microsoft.com/office/infopath/2007/PartnerControls">Ottawa</TermName>
          <TermId xmlns="http://schemas.microsoft.com/office/infopath/2007/PartnerControls">95a6538a-6ba2-4be6-b74c-ed79773a9a6e</TermId>
        </TermInfo>
        <TermInfo xmlns="http://schemas.microsoft.com/office/infopath/2007/PartnerControls">
          <TermName xmlns="http://schemas.microsoft.com/office/infopath/2007/PartnerControls">Peterborough</TermName>
          <TermId xmlns="http://schemas.microsoft.com/office/infopath/2007/PartnerControls">f186f995-adb4-4b24-8802-abbb7868f291</TermId>
        </TermInfo>
        <TermInfo xmlns="http://schemas.microsoft.com/office/infopath/2007/PartnerControls">
          <TermName xmlns="http://schemas.microsoft.com/office/infopath/2007/PartnerControls">Sault Ste Marie</TermName>
          <TermId xmlns="http://schemas.microsoft.com/office/infopath/2007/PartnerControls">b8926c8e-982e-4642-9f67-4c8eadb80b17</TermId>
        </TermInfo>
        <TermInfo xmlns="http://schemas.microsoft.com/office/infopath/2007/PartnerControls">
          <TermName xmlns="http://schemas.microsoft.com/office/infopath/2007/PartnerControls">Sudbury</TermName>
          <TermId xmlns="http://schemas.microsoft.com/office/infopath/2007/PartnerControls">9e7b06e5-8b9f-413d-b491-2f5135873405</TermId>
        </TermInfo>
        <TermInfo xmlns="http://schemas.microsoft.com/office/infopath/2007/PartnerControls">
          <TermName xmlns="http://schemas.microsoft.com/office/infopath/2007/PartnerControls">Thunder Bay</TermName>
          <TermId xmlns="http://schemas.microsoft.com/office/infopath/2007/PartnerControls">e43220e7-f470-4bcb-a9af-fb21f87d62b1</TermId>
        </TermInfo>
        <TermInfo xmlns="http://schemas.microsoft.com/office/infopath/2007/PartnerControls">
          <TermName xmlns="http://schemas.microsoft.com/office/infopath/2007/PartnerControls">Timmins</TermName>
          <TermId xmlns="http://schemas.microsoft.com/office/infopath/2007/PartnerControls">564f757d-aefe-4788-92e1-a57322d27545</TermId>
        </TermInfo>
        <TermInfo xmlns="http://schemas.microsoft.com/office/infopath/2007/PartnerControls">
          <TermName xmlns="http://schemas.microsoft.com/office/infopath/2007/PartnerControls">Toronto</TermName>
          <TermId xmlns="http://schemas.microsoft.com/office/infopath/2007/PartnerControls">86337a21-f33f-4cc7-b185-12edb0b2be69</TermId>
        </TermInfo>
        <TermInfo xmlns="http://schemas.microsoft.com/office/infopath/2007/PartnerControls">
          <TermName xmlns="http://schemas.microsoft.com/office/infopath/2007/PartnerControls">ALL</TermName>
          <TermId xmlns="http://schemas.microsoft.com/office/infopath/2007/PartnerControls">7043ba9b-1efb-465f-90fd-a5ccbb039413</TermId>
        </TermInfo>
        <TermInfo xmlns="http://schemas.microsoft.com/office/infopath/2007/PartnerControls">
          <TermName xmlns="http://schemas.microsoft.com/office/infopath/2007/PartnerControls">CEICN</TermName>
          <TermId xmlns="http://schemas.microsoft.com/office/infopath/2007/PartnerControls">87791ad2-3c37-4005-8db8-c803279c879d</TermId>
        </TermInfo>
        <TermInfo xmlns="http://schemas.microsoft.com/office/infopath/2007/PartnerControls">
          <TermName xmlns="http://schemas.microsoft.com/office/infopath/2007/PartnerControls">CICN</TermName>
          <TermId xmlns="http://schemas.microsoft.com/office/infopath/2007/PartnerControls">82f3db01-9a24-4a34-8101-b26ed27192a7</TermId>
        </TermInfo>
        <TermInfo xmlns="http://schemas.microsoft.com/office/infopath/2007/PartnerControls">
          <TermName xmlns="http://schemas.microsoft.com/office/infopath/2007/PartnerControls">CRICN</TermName>
          <TermId xmlns="http://schemas.microsoft.com/office/infopath/2007/PartnerControls">dc60da81-99bb-4d84-a006-1332e616373f</TermId>
        </TermInfo>
        <TermInfo xmlns="http://schemas.microsoft.com/office/infopath/2007/PartnerControls">
          <TermName xmlns="http://schemas.microsoft.com/office/infopath/2007/PartnerControls">CSICN</TermName>
          <TermId xmlns="http://schemas.microsoft.com/office/infopath/2007/PartnerControls">007469c0-8ac0-40bc-b905-bc570f25ee58</TermId>
        </TermInfo>
        <TermInfo xmlns="http://schemas.microsoft.com/office/infopath/2007/PartnerControls">
          <TermName xmlns="http://schemas.microsoft.com/office/infopath/2007/PartnerControls">CWICN</TermName>
          <TermId xmlns="http://schemas.microsoft.com/office/infopath/2007/PartnerControls">48c2184a-b6c7-4a82-ad54-70e05e842508</TermId>
        </TermInfo>
        <TermInfo xmlns="http://schemas.microsoft.com/office/infopath/2007/PartnerControls">
          <TermName xmlns="http://schemas.microsoft.com/office/infopath/2007/PartnerControls">ESCICN</TermName>
          <TermId xmlns="http://schemas.microsoft.com/office/infopath/2007/PartnerControls">e15ab312-4513-4c6f-9d46-d08f0a44a237</TermId>
        </TermInfo>
        <TermInfo xmlns="http://schemas.microsoft.com/office/infopath/2007/PartnerControls">
          <TermName xmlns="http://schemas.microsoft.com/office/infopath/2007/PartnerControls">MHICN</TermName>
          <TermId xmlns="http://schemas.microsoft.com/office/infopath/2007/PartnerControls">32f43c42-b91d-4a31-926a-a0ed4e3ab625</TermId>
        </TermInfo>
        <TermInfo xmlns="http://schemas.microsoft.com/office/infopath/2007/PartnerControls">
          <TermName xmlns="http://schemas.microsoft.com/office/infopath/2007/PartnerControls">NEOICN</TermName>
          <TermId xmlns="http://schemas.microsoft.com/office/infopath/2007/PartnerControls">5c7b8e9f-c323-4328-a73a-30f9e116988a</TermId>
        </TermInfo>
        <TermInfo xmlns="http://schemas.microsoft.com/office/infopath/2007/PartnerControls">
          <TermName xmlns="http://schemas.microsoft.com/office/infopath/2007/PartnerControls">NSMICN</TermName>
          <TermId xmlns="http://schemas.microsoft.com/office/infopath/2007/PartnerControls">42c5f2fe-385d-4a6e-87fb-3ed1094985d5</TermId>
        </TermInfo>
        <TermInfo xmlns="http://schemas.microsoft.com/office/infopath/2007/PartnerControls">
          <TermName xmlns="http://schemas.microsoft.com/office/infopath/2007/PartnerControls">NWOICN</TermName>
          <TermId xmlns="http://schemas.microsoft.com/office/infopath/2007/PartnerControls">092a4148-cc72-43bb-b1e3-733b51aa639a</TermId>
        </TermInfo>
        <TermInfo xmlns="http://schemas.microsoft.com/office/infopath/2007/PartnerControls">
          <TermName xmlns="http://schemas.microsoft.com/office/infopath/2007/PartnerControls">SEOICN</TermName>
          <TermId xmlns="http://schemas.microsoft.com/office/infopath/2007/PartnerControls">ec0fe43d-fc64-4f6f-8c6a-8d4c5d6089da</TermId>
        </TermInfo>
        <TermInfo xmlns="http://schemas.microsoft.com/office/infopath/2007/PartnerControls">
          <TermName xmlns="http://schemas.microsoft.com/office/infopath/2007/PartnerControls">SWOICN</TermName>
          <TermId xmlns="http://schemas.microsoft.com/office/infopath/2007/PartnerControls">76da14b8-83d8-4da7-be3c-146d21cc137d</TermId>
        </TermInfo>
        <TermInfo xmlns="http://schemas.microsoft.com/office/infopath/2007/PartnerControls">
          <TermName xmlns="http://schemas.microsoft.com/office/infopath/2007/PartnerControls">TCICN</TermName>
          <TermId xmlns="http://schemas.microsoft.com/office/infopath/2007/PartnerControls">ed46aaac-eb22-47b5-92b5-837f8e95a05e</TermId>
        </TermInfo>
        <TermInfo xmlns="http://schemas.microsoft.com/office/infopath/2007/PartnerControls">
          <TermName xmlns="http://schemas.microsoft.com/office/infopath/2007/PartnerControls">WWICN</TermName>
          <TermId xmlns="http://schemas.microsoft.com/office/infopath/2007/PartnerControls">a586fd9c-e7ba-45d6-a7a6-025f542d4a0a</TermId>
        </TermInfo>
      </Terms>
    </OAHPPLocationTaxHTField0>
    <_dlc_DocId xmlns="ddd86614-e075-45fd-ad75-7be4b83b486d">E7YEJEDTSY7N-342-240</_dlc_DocId>
    <_dlc_DocIdUrl xmlns="ddd86614-e075-45fd-ad75-7be4b83b486d">
      <Url>https://goto.oahpp.ca/resources/_layouts/DocIdRedir.aspx?ID=E7YEJEDTSY7N-342-240</Url>
      <Description>E7YEJEDTSY7N-342-240</Description>
    </_dlc_DocIdUrl>
  </documentManagement>
</p:properties>
</file>

<file path=customXml/item5.xml><?xml version="1.0" encoding="utf-8"?>
<LongProperties xmlns="http://schemas.microsoft.com/office/2006/metadata/longProperties">
  <LongProp xmlns="" name="OAHPPLocationTaxHTField0"><![CDATA[ALL|9a2671d7-c4d2-4a5e-95f7-b27107612865;Head Office|602d3fbf-925e-485a-a5b0-47981dae1253;PHL|ec98a33f-c22a-4877-9027-f70b81412b51;RICN|6ea63de3-ce01-4f6e-b01c-b53902978101;1075 Bay Street|516f4638-d9ff-4d03-8ffc-028db6e39066;480 University Avenue|96e84714-4c49-4e8b-9a26-df8291d12c4a;All|e4e26f8d-580b-4e1d-9cd1-688ec0f9c5a9;ALL|8bd18b8f-fd4d-44f5-950b-f67ae48186c0;Hamilton|691925e1-35b0-4788-a250-10d4c484d987;Kingston|8f5d76a6-b0b6-43e1-b5cf-8f5586f9ce7d;London|e67bd978-5dc9-4f6b-82ab-76da3fe8b7a1;Orillia|b8a724b7-9139-48e1-bd5d-763635e58979;Ottawa|95a6538a-6ba2-4be6-b74c-ed79773a9a6e;Peterborough|f186f995-adb4-4b24-8802-abbb7868f291;Sault Ste Marie|b8926c8e-982e-4642-9f67-4c8eadb80b17;Sudbury|9e7b06e5-8b9f-413d-b491-2f5135873405;Thunder Bay|e43220e7-f470-4bcb-a9af-fb21f87d62b1;Timmins|564f757d-aefe-4788-92e1-a57322d27545;Toronto|86337a21-f33f-4cc7-b185-12edb0b2be69;ALL|7043ba9b-1efb-465f-90fd-a5ccbb039413;CEICN|87791ad2-3c37-4005-8db8-c803279c879d;CICN|82f3db01-9a24-4a34-8101-b26ed27192a7;CRICN|dc60da81-99bb-4d84-a006-1332e616373f;CSICN|007469c0-8ac0-40bc-b905-bc570f25ee58;CWICN|48c2184a-b6c7-4a82-ad54-70e05e842508;ESCICN|e15ab312-4513-4c6f-9d46-d08f0a44a237;MHICN|32f43c42-b91d-4a31-926a-a0ed4e3ab625;NEOICN|5c7b8e9f-c323-4328-a73a-30f9e116988a;NSMICN|42c5f2fe-385d-4a6e-87fb-3ed1094985d5;NWOICN|092a4148-cc72-43bb-b1e3-733b51aa639a;SEOICN|ec0fe43d-fc64-4f6f-8c6a-8d4c5d6089da;SWOICN|76da14b8-83d8-4da7-be3c-146d21cc137d;TCICN|ed46aaac-eb22-47b5-92b5-837f8e95a05e;WWICN|a586fd9c-e7ba-45d6-a7a6-025f542d4a0a]]></LongProp>
  <LongProp xmlns="" name="TaxCatchAll"><![CDATA[2124;#;#1893;#;#1880;#;#1879;#;#1878;#;#1877;#;#1876;#;#1979;#;#1978;#;#1977;#;#1976;#;#1975;#;#1974;#;#1973;#;#1972;#;#1971;#;#579;#;#1969;#;#1968;#;#1967;#;#1966;#;#1954;#;#1953;#;#1952;#;#1951;#;#1950;#;#1949;#;#2156;#;#2155;#;#2154;#;#2152;#;#1930;#;#1929;#;#1928;#;#1970;#]]></LongProp>
</LongProperties>
</file>

<file path=customXml/itemProps1.xml><?xml version="1.0" encoding="utf-8"?>
<ds:datastoreItem xmlns:ds="http://schemas.openxmlformats.org/officeDocument/2006/customXml" ds:itemID="{3B83F255-5CDF-43E3-B028-1539FDAFD51D}">
  <ds:schemaRefs>
    <ds:schemaRef ds:uri="http://schemas.microsoft.com/sharepoint/events"/>
  </ds:schemaRefs>
</ds:datastoreItem>
</file>

<file path=customXml/itemProps2.xml><?xml version="1.0" encoding="utf-8"?>
<ds:datastoreItem xmlns:ds="http://schemas.openxmlformats.org/officeDocument/2006/customXml" ds:itemID="{793EF2CD-0E42-4320-B03A-E110151C5DFC}">
  <ds:schemaRefs>
    <ds:schemaRef ds:uri="http://schemas.microsoft.com/sharepoint/v3/contenttype/forms"/>
  </ds:schemaRefs>
</ds:datastoreItem>
</file>

<file path=customXml/itemProps3.xml><?xml version="1.0" encoding="utf-8"?>
<ds:datastoreItem xmlns:ds="http://schemas.openxmlformats.org/officeDocument/2006/customXml" ds:itemID="{3D4FC702-4ADF-40A4-B75C-EFECE7AF6E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6c58e8-8716-40f2-bffe-ba48efd422ef"/>
    <ds:schemaRef ds:uri="ddd86614-e075-45fd-ad75-7be4b83b48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B4F8BC1-8E60-48D3-B9B5-BAA8901EAE80}">
  <ds:schemaRefs>
    <ds:schemaRef ds:uri="http://schemas.microsoft.com/office/2006/documentManagement/types"/>
    <ds:schemaRef ds:uri="ddd86614-e075-45fd-ad75-7be4b83b486d"/>
    <ds:schemaRef ds:uri="http://purl.org/dc/elements/1.1/"/>
    <ds:schemaRef ds:uri="http://schemas.microsoft.com/office/2006/metadata/properties"/>
    <ds:schemaRef ds:uri="http://purl.org/dc/terms/"/>
    <ds:schemaRef ds:uri="096c58e8-8716-40f2-bffe-ba48efd422ef"/>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5.xml><?xml version="1.0" encoding="utf-8"?>
<ds:datastoreItem xmlns:ds="http://schemas.openxmlformats.org/officeDocument/2006/customXml" ds:itemID="{4165C6F6-72CB-4791-8806-C1B1702AAC2F}">
  <ds:schemaRefs>
    <ds:schemaRef ds:uri="http://schemas.microsoft.com/office/2006/metadata/longProperties"/>
    <ds:schemaRef ds:uri=""/>
  </ds:schemaRefs>
</ds:datastoreItem>
</file>

<file path=docProps/app.xml><?xml version="1.0" encoding="utf-8"?>
<Properties xmlns="http://schemas.openxmlformats.org/officeDocument/2006/extended-properties" xmlns:vt="http://schemas.openxmlformats.org/officeDocument/2006/docPropsVTypes">
  <Template>20250224_Vaccine Champions_Module 2</Template>
  <TotalTime>5889</TotalTime>
  <Words>5577</Words>
  <Application>Microsoft Office PowerPoint</Application>
  <PresentationFormat>On-screen Show (4:3)</PresentationFormat>
  <Paragraphs>435</Paragraphs>
  <Slides>51</Slides>
  <Notes>45</Notes>
  <HiddenSlides>0</HiddenSlides>
  <MMClips>51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MarkPro</vt:lpstr>
      <vt:lpstr>Office Theme</vt:lpstr>
      <vt:lpstr>Module 3: Vaccines and their Importance</vt:lpstr>
      <vt:lpstr>Development of Vaccines and Monitoring Vaccine Safety in Canada</vt:lpstr>
      <vt:lpstr>Vaccine development and approval</vt:lpstr>
      <vt:lpstr>Vaccines in Canada</vt:lpstr>
      <vt:lpstr>Canada’s Vaccine Safety System</vt:lpstr>
      <vt:lpstr>Canada’s Vaccine Safety System3</vt:lpstr>
      <vt:lpstr>Canada’s Vaccine Safety System3</vt:lpstr>
      <vt:lpstr>Canada’s Vaccine Safety System3</vt:lpstr>
      <vt:lpstr>COVID-19 Vaccine Safety</vt:lpstr>
      <vt:lpstr>What is COVID-19?</vt:lpstr>
      <vt:lpstr>PowerPoint Presentation</vt:lpstr>
      <vt:lpstr>PowerPoint Presentation</vt:lpstr>
      <vt:lpstr>PowerPoint Presentation</vt:lpstr>
      <vt:lpstr>COVID-19 Vaccine Safety – Common Questions</vt:lpstr>
      <vt:lpstr>COVID-19 Vaccine Safety – Common Questions</vt:lpstr>
      <vt:lpstr>How do COVID-19 vaccines work?</vt:lpstr>
      <vt:lpstr>How do COVID-19 vaccines work?</vt:lpstr>
      <vt:lpstr>Which COVID-19 vaccines are approved in Canada? </vt:lpstr>
      <vt:lpstr>Which COVID-19 vaccines are approved in Canada? </vt:lpstr>
      <vt:lpstr>COVID-19 Vaccines in Canada – Common Questions</vt:lpstr>
      <vt:lpstr>Influenza Vaccine Safety</vt:lpstr>
      <vt:lpstr>What is Influenza (also known as the flu)?</vt:lpstr>
      <vt:lpstr>Influenza Vaccine Safety – Common questions</vt:lpstr>
      <vt:lpstr>Influenza Vaccine Safety – Common questions</vt:lpstr>
      <vt:lpstr>Influenza Vaccine Safety – Common questions</vt:lpstr>
      <vt:lpstr>PowerPoint Presentation</vt:lpstr>
      <vt:lpstr>How do Influenza vaccines work?</vt:lpstr>
      <vt:lpstr>What types of Influenza vaccines are available? </vt:lpstr>
      <vt:lpstr>Importance of the Vaccines </vt:lpstr>
      <vt:lpstr>Why is it important to keep up with getting the COVID-19 and Influenza vaccines?</vt:lpstr>
      <vt:lpstr>Why is it important to keep up with getting the COVID-19 and Influenza vaccines? </vt:lpstr>
      <vt:lpstr>Why is it important to keep up with getting the COVID-19 and Influenza vaccines if I can still get infected?</vt:lpstr>
      <vt:lpstr>What is another important reason for keeping up with getting the Influenza vaccine each flu season?</vt:lpstr>
      <vt:lpstr>Vaccines in Long-Term Care Homes (LTCH) and Retirement Homes (RH)</vt:lpstr>
      <vt:lpstr>Vaccination Uptake in Canadian LTCH/RHs</vt:lpstr>
      <vt:lpstr>Is there an effect on resident mortality when healthcare workers receive the Influenza vaccine?</vt:lpstr>
      <vt:lpstr>What is a randomized control trial (RCT)? </vt:lpstr>
      <vt:lpstr>What is a randomized control trial (RCT)? (continued)</vt:lpstr>
      <vt:lpstr>What is a randomized control trial (RCT)? (continued)</vt:lpstr>
      <vt:lpstr>RCTs: Influenza vaccination in healthcare workers   Outcome of interest: Resident mortality </vt:lpstr>
      <vt:lpstr>What are recent Influenza vaccination uptake trends in LTCHs?</vt:lpstr>
      <vt:lpstr>What are recent COVID-19 vaccination uptake trends in LTCHs/RHs?</vt:lpstr>
      <vt:lpstr>What are recent COVID-19 vaccination uptake trends in LTCHs/RHs?</vt:lpstr>
      <vt:lpstr>Outbreaks in Canada: LTCHs and RHs</vt:lpstr>
      <vt:lpstr>Infection Risks in LTCHs and RHs</vt:lpstr>
      <vt:lpstr>Why is it important for LTCH/RH staff to be vaccinated?</vt:lpstr>
      <vt:lpstr>Why is it important for LTCH/RH staff to be vaccinated?</vt:lpstr>
      <vt:lpstr>Why is it important for LTCH/RH staff to be vaccinated?</vt:lpstr>
      <vt:lpstr>Why is it important for LTCH/RH staff to be vaccinated?</vt:lpstr>
      <vt:lpstr>Why is it important for LTCH/RH staff to be vaccinated?</vt:lpstr>
      <vt:lpstr>Key Takeaways</vt:lpstr>
    </vt:vector>
  </TitlesOfParts>
  <Company>St. Michael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Sierra Sweet</dc:creator>
  <cp:lastModifiedBy>Sierra Sweet</cp:lastModifiedBy>
  <cp:revision>1854</cp:revision>
  <cp:lastPrinted>2025-03-04T13:54:45Z</cp:lastPrinted>
  <dcterms:created xsi:type="dcterms:W3CDTF">2025-02-24T20:32:22Z</dcterms:created>
  <dcterms:modified xsi:type="dcterms:W3CDTF">2026-09-21T21:45:34Z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AHPPLocation">
    <vt:lpwstr>2152;#ALL|9a2671d7-c4d2-4a5e-95f7-b27107612865;#1878;#Head Office|602d3fbf-925e-485a-a5b0-47981dae1253;#1880;#PHL|ec98a33f-c22a-4877-9027-f70b81412b51;#1879;#RICN|6ea63de3-ce01-4f6e-b01c-b53902978101;#2124;#480 University Avenue|96e84714-4c49-4e8b-9a26-df</vt:lpwstr>
  </property>
  <property fmtid="{D5CDD505-2E9C-101B-9397-08002B2CF9AE}" pid="3" name="LocationMMTaxHTField0">
    <vt:lpwstr>Head Office|b5e52ff0-5b56-42f2-ab6d-c6fb6d7ecf23</vt:lpwstr>
  </property>
  <property fmtid="{D5CDD505-2E9C-101B-9397-08002B2CF9AE}" pid="4" name="LocationMM">
    <vt:lpwstr>422;#Head Office|b5e52ff0-5b56-42f2-ab6d-c6fb6d7ecf23</vt:lpwstr>
  </property>
  <property fmtid="{D5CDD505-2E9C-101B-9397-08002B2CF9AE}" pid="5" name="ContentTypeId">
    <vt:lpwstr>0x010100FF2D2F39482BE5458CA9CDA49A87AA64000BE3EE26EAA8774995E06790B09CC106</vt:lpwstr>
  </property>
  <property fmtid="{D5CDD505-2E9C-101B-9397-08002B2CF9AE}" pid="6" name="ResourceCategory">
    <vt:lpwstr>579;#Templates|8b9833f7-6ddd-4a9e-82ef-b4e6b12e4151</vt:lpwstr>
  </property>
  <property fmtid="{D5CDD505-2E9C-101B-9397-08002B2CF9AE}" pid="7" name="PolicyIDMM">
    <vt:lpwstr/>
  </property>
  <property fmtid="{D5CDD505-2E9C-101B-9397-08002B2CF9AE}" pid="8" name="Order">
    <vt:r8>24000</vt:r8>
  </property>
  <property fmtid="{D5CDD505-2E9C-101B-9397-08002B2CF9AE}" pid="9" name="_dlc_DocIdItemGuid">
    <vt:lpwstr>7aeb5d68-dfef-40d6-95ca-48fe610ca676</vt:lpwstr>
  </property>
</Properties>
</file>