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6"/>
  </p:sldMasterIdLst>
  <p:notesMasterIdLst>
    <p:notesMasterId r:id="rId19"/>
  </p:notesMasterIdLst>
  <p:handoutMasterIdLst>
    <p:handoutMasterId r:id="rId20"/>
  </p:handoutMasterIdLst>
  <p:sldIdLst>
    <p:sldId id="256" r:id="rId7"/>
    <p:sldId id="329" r:id="rId8"/>
    <p:sldId id="324" r:id="rId9"/>
    <p:sldId id="317" r:id="rId10"/>
    <p:sldId id="318" r:id="rId11"/>
    <p:sldId id="319" r:id="rId12"/>
    <p:sldId id="327" r:id="rId13"/>
    <p:sldId id="328" r:id="rId14"/>
    <p:sldId id="320" r:id="rId15"/>
    <p:sldId id="322" r:id="rId16"/>
    <p:sldId id="325" r:id="rId17"/>
    <p:sldId id="323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Vincenza Gruppuso" initials="VG" lastIdx="5" clrIdx="7">
    <p:extLst>
      <p:ext uri="{19B8F6BF-5375-455C-9EA6-DF929625EA0E}">
        <p15:presenceInfo xmlns:p15="http://schemas.microsoft.com/office/powerpoint/2012/main" userId="S-1-5-21-1713919750-443283458-3588888695-40580" providerId="AD"/>
      </p:ext>
    </p:extLst>
  </p:cmAuthor>
  <p:cmAuthor id="1" name="Christine Fahim" initials="CF" lastIdx="3" clrIdx="2">
    <p:extLst>
      <p:ext uri="{19B8F6BF-5375-455C-9EA6-DF929625EA0E}">
        <p15:presenceInfo xmlns:p15="http://schemas.microsoft.com/office/powerpoint/2012/main" userId="Christine Fahim" providerId="None"/>
      </p:ext>
    </p:extLst>
  </p:cmAuthor>
  <p:cmAuthor id="8" name="Sierra Sweet" initials="SS" lastIdx="5" clrIdx="8">
    <p:extLst>
      <p:ext uri="{19B8F6BF-5375-455C-9EA6-DF929625EA0E}">
        <p15:presenceInfo xmlns:p15="http://schemas.microsoft.com/office/powerpoint/2012/main" userId="Sierra Sweet" providerId="None"/>
      </p:ext>
    </p:extLst>
  </p:cmAuthor>
  <p:cmAuthor id="2" name="Sharon Straus" initials="SS" lastIdx="1" clrIdx="1">
    <p:extLst>
      <p:ext uri="{19B8F6BF-5375-455C-9EA6-DF929625EA0E}">
        <p15:presenceInfo xmlns:p15="http://schemas.microsoft.com/office/powerpoint/2012/main" userId="S-1-5-21-1713919750-443283458-3588888695-5422" providerId="AD"/>
      </p:ext>
    </p:extLst>
  </p:cmAuthor>
  <p:cmAuthor id="9" name="Sierra Sweet" initials="SS [2]" lastIdx="6" clrIdx="9">
    <p:extLst>
      <p:ext uri="{19B8F6BF-5375-455C-9EA6-DF929625EA0E}">
        <p15:presenceInfo xmlns:p15="http://schemas.microsoft.com/office/powerpoint/2012/main" userId="S-1-5-21-1713919750-443283458-3588888695-96688" providerId="AD"/>
      </p:ext>
    </p:extLst>
  </p:cmAuthor>
  <p:cmAuthor id="3" name="Kim Ibarra" initials="KI" lastIdx="2" clrIdx="3">
    <p:extLst>
      <p:ext uri="{19B8F6BF-5375-455C-9EA6-DF929625EA0E}">
        <p15:presenceInfo xmlns:p15="http://schemas.microsoft.com/office/powerpoint/2012/main" userId="S-1-5-21-1713919750-443283458-3588888695-93072" providerId="AD"/>
      </p:ext>
    </p:extLst>
  </p:cmAuthor>
  <p:cmAuthor id="4" name="Bronwyn Barker" initials="BB" lastIdx="23" clrIdx="4">
    <p:extLst>
      <p:ext uri="{19B8F6BF-5375-455C-9EA6-DF929625EA0E}">
        <p15:presenceInfo xmlns:p15="http://schemas.microsoft.com/office/powerpoint/2012/main" userId="S-1-5-21-1670209030-2319971528-577484871-557415" providerId="AD"/>
      </p:ext>
    </p:extLst>
  </p:cmAuthor>
  <p:cmAuthor id="5" name="Bronwyn Barker" initials="BB [2]" lastIdx="4" clrIdx="5">
    <p:extLst>
      <p:ext uri="{19B8F6BF-5375-455C-9EA6-DF929625EA0E}">
        <p15:presenceInfo xmlns:p15="http://schemas.microsoft.com/office/powerpoint/2012/main" userId="Bronwyn Barker" providerId="None"/>
      </p:ext>
    </p:extLst>
  </p:cmAuthor>
  <p:cmAuthor id="6" name="Christine Fahim" initials="CF [2]" lastIdx="8" clrIdx="6">
    <p:extLst>
      <p:ext uri="{19B8F6BF-5375-455C-9EA6-DF929625EA0E}">
        <p15:presenceInfo xmlns:p15="http://schemas.microsoft.com/office/powerpoint/2012/main" userId="S-1-5-21-1713919750-443283458-3588888695-146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7DBC"/>
    <a:srgbClr val="2E5E8D"/>
    <a:srgbClr val="8BB93F"/>
    <a:srgbClr val="688B2F"/>
    <a:srgbClr val="172E45"/>
    <a:srgbClr val="2E5D8B"/>
    <a:srgbClr val="8CB84B"/>
    <a:srgbClr val="000D64"/>
    <a:srgbClr val="0060A0"/>
    <a:srgbClr val="8BBA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71466" autoAdjust="0"/>
  </p:normalViewPr>
  <p:slideViewPr>
    <p:cSldViewPr>
      <p:cViewPr varScale="1">
        <p:scale>
          <a:sx n="44" d="100"/>
          <a:sy n="44" d="100"/>
        </p:scale>
        <p:origin x="38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20"/>
    </p:cViewPr>
  </p:sorterViewPr>
  <p:notesViewPr>
    <p:cSldViewPr>
      <p:cViewPr varScale="1">
        <p:scale>
          <a:sx n="71" d="100"/>
          <a:sy n="71" d="100"/>
        </p:scale>
        <p:origin x="-270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AAC93-BF7B-4A78-AA57-D63B7D127333}" type="datetimeFigureOut">
              <a:rPr lang="en-US" smtClean="0"/>
              <a:t>9/1/2026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6D1DCC-0BA7-41D2-BDD3-C1913CB203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03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990E1D2-32BC-48BA-A8ED-17B09F55C431}" type="datetimeFigureOut">
              <a:rPr lang="en-US"/>
              <a:pPr>
                <a:defRPr/>
              </a:pPr>
              <a:t>9/1/2026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825E8E9-99ED-4478-A2EE-814BBFEC5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98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604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https://www.medrxiv.org/content/10.1101/2024.06.19.24308949v1.full</a:t>
            </a:r>
          </a:p>
          <a:p>
            <a:endParaRPr lang="en-US" dirty="0"/>
          </a:p>
          <a:p>
            <a:r>
              <a:rPr lang="en-US" b="1" dirty="0"/>
              <a:t>VOICEOVER:</a:t>
            </a:r>
          </a:p>
          <a:p>
            <a:r>
              <a:rPr lang="en-US" b="0" dirty="0"/>
              <a:t>During the COVID-19 pandemic,</a:t>
            </a:r>
            <a:r>
              <a:rPr lang="en-US" b="0" baseline="0" dirty="0"/>
              <a:t> we looked at pandemic-related challenges in LTCHs and RHs, and found that challenges could be mostly summarized to fit within these 3 buckets or components. Consideration of these 3 components may be a helpful starting point for preparing for other infectious disease outbreaks. </a:t>
            </a:r>
          </a:p>
          <a:p>
            <a:endParaRPr lang="en-US" b="0" baseline="0" dirty="0"/>
          </a:p>
          <a:p>
            <a:r>
              <a:rPr lang="en-US" b="0" baseline="0" dirty="0"/>
              <a:t>It is also true that Vaccines are often thought of as Infection prevention and control measures, however, we found that the challenges around </a:t>
            </a:r>
            <a:r>
              <a:rPr lang="en-US" b="0" baseline="0" dirty="0" err="1"/>
              <a:t>mis</a:t>
            </a:r>
            <a:r>
              <a:rPr lang="en-US" b="0" baseline="0" dirty="0"/>
              <a:t>- and disinformation about vaccines, and getting vaccines was important enough to need special mention, and dedicated efforts to address the challenges. 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694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https://www.medrxiv.org/content/10.1101/2024.06.19.24308949v1.full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52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https://www.medrxiv.org/content/10.1101/2024.06.19.24308949v1.full</a:t>
            </a:r>
          </a:p>
          <a:p>
            <a:endParaRPr lang="en-US" dirty="0"/>
          </a:p>
          <a:p>
            <a:r>
              <a:rPr lang="en-US" b="1" dirty="0"/>
              <a:t>VOICEOVER</a:t>
            </a:r>
          </a:p>
          <a:p>
            <a:r>
              <a:rPr lang="en-US" b="0" dirty="0"/>
              <a:t>The work we did during the COVID-19 pandemic found that well-being may be important to consider when addressing or trying to prevent outbreaks in LTCH/RHs.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98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2. Wellness Hub’s main webpage: https://wellness-hub.ca/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3. CARE+</a:t>
            </a:r>
            <a:r>
              <a:rPr lang="en-US" baseline="0" dirty="0"/>
              <a:t> workbook: </a:t>
            </a:r>
            <a:r>
              <a:rPr lang="en-US" dirty="0"/>
              <a:t>https://wellness-hub.ca/wp-content/uploads/WellnessHub_Care_Booklet_Feb2024_v3-compressed.pdf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4. Wellness Day guide: https://wellness-hub.ca/wp-content/uploads/Wellness_Day_Planning_Guide_August_2022_v3.pdf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5. Peer-to-Peer Support</a:t>
            </a:r>
            <a:r>
              <a:rPr lang="en-US" baseline="0" dirty="0"/>
              <a:t> toolkit: </a:t>
            </a:r>
            <a:r>
              <a:rPr lang="en-US" dirty="0"/>
              <a:t>https://wellness-hub.ca/wp-content/uploads/Wellness-Day_-Peer-Support_-Toolkit_Benefits-of-Peer-support-research_IG_OCT2022_v3.pdf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55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6. https://www.canada.ca/en/public-health/services/diseases/2019-novel-coronavirus-infection/prevent-control-covid-19-long-term-care-homes.html </a:t>
            </a:r>
          </a:p>
          <a:p>
            <a:pPr marL="0" indent="0">
              <a:buNone/>
            </a:pPr>
            <a:r>
              <a:rPr lang="en-US" sz="1200" dirty="0"/>
              <a:t>7. http://web.archive.org/web/20260218183306/https://www.publichealthontario.ca/-/media/documents/I/2021/ipac-ltch-principles-best-practices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85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6. https://www.canada.ca/en/public-health/services/diseases/2019-novel-coronavirus-infection/prevent-control-covid-19-long-term-care-homes.html </a:t>
            </a:r>
          </a:p>
          <a:p>
            <a:pPr marL="0" indent="0">
              <a:buNone/>
            </a:pPr>
            <a:r>
              <a:rPr lang="en-US" sz="1200" dirty="0"/>
              <a:t>7. http://web.archive.org/web/20260218183306/https://www.publichealthontario.ca/-/media/documents/I/2021/ipac-ltch-principles-best-practices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90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615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8. https://www.publichealthontario.ca/-/media/Documents/I/2023/ipac-checklist-ltcrh.pdf</a:t>
            </a:r>
          </a:p>
          <a:p>
            <a:r>
              <a:rPr lang="en-CA" dirty="0"/>
              <a:t>9. https://www.publichealthontario.ca/-/media/documents/i/2021/ipac-ltch-principles-best-practices.pdf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13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10. https://www.publichealthontario.ca/-/media/Documents/nCoV/cong/2022/08/ipac-activities-support-practices-congregate-living-settings.pdf?rev=a72c6dc272964d06a4654f9a55904a92&amp;sc_lang=en&amp;hash=85A33C145560CDA136137F1AFC2FEBD6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50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CA" dirty="0"/>
              <a:t>11. https://wellness-hub.ca/ipac/ipac-repository/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817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25E8E9-99ED-4478-A2EE-814BBFEC56B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883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rgbClr val="006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-1" y="-10633"/>
            <a:ext cx="9168064" cy="6880602"/>
            <a:chOff x="-13649" y="861341"/>
            <a:chExt cx="9168064" cy="6880602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3" r="12729"/>
            <a:stretch/>
          </p:blipFill>
          <p:spPr>
            <a:xfrm>
              <a:off x="-13649" y="861341"/>
              <a:ext cx="9165265" cy="6880602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 userDrawn="1"/>
          </p:nvSpPr>
          <p:spPr>
            <a:xfrm>
              <a:off x="-13648" y="861341"/>
              <a:ext cx="9168063" cy="6858000"/>
            </a:xfrm>
            <a:prstGeom prst="rect">
              <a:avLst/>
            </a:prstGeom>
            <a:solidFill>
              <a:srgbClr val="0060A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</a:lstStyle>
          <a:p>
            <a:r>
              <a:rPr lang="en-US" dirty="0"/>
              <a:t>DOCUMENT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602038"/>
            <a:ext cx="77724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MarkPro" panose="020B0504020101010102" pitchFamily="34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Document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5261C-F1E4-527A-3CF6-5441A967B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497" y="304800"/>
            <a:ext cx="2249170" cy="533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9B8AACC-E227-FDA4-8FD3-0092181444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03" y="6282776"/>
            <a:ext cx="1333397" cy="28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2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86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134375"/>
            <a:ext cx="7886700" cy="37239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622B5C-2B26-4346-984F-ECE70EE15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EAA1537-0D59-F7B6-9198-58DE9AD52D5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81D5270-ECD7-655E-C919-DEA7C5DE826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CC2EFC-26DF-9B7A-F766-5C8E6CC00724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65F5177-2C4A-CB67-73DC-27280DA83D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0CC8FAC-37C3-AAF5-75D5-B9AE33307356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371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4038600" cy="3687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10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65306"/>
            <a:ext cx="7886700" cy="76906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04182"/>
            <a:ext cx="4040188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027679"/>
            <a:ext cx="4040188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04182"/>
            <a:ext cx="4041775" cy="639762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027679"/>
            <a:ext cx="4041775" cy="309848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22D2F8A-1BFD-4DA6-BB38-27F66A131E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82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E9B716-5E48-B54F-9981-A410EE5C88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2094" y="194560"/>
            <a:ext cx="1518261" cy="29164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B324F27-0478-CDDE-7921-6BE3C046495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31B5FA-E5AA-888E-6EBE-FAD98CCFE7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9E43A4-EB95-9D92-CD2C-10A9E2F8FFB0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F7D8DE9-785D-8D47-5865-2260877304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7FD8077-7F4B-2703-728C-5A6FD9B53CA3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83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52DE265-3944-3CD2-E9B4-CD74CA5186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6CB532-7A85-4CAC-238E-CE657B76688B}"/>
              </a:ext>
            </a:extLst>
          </p:cNvPr>
          <p:cNvSpPr/>
          <p:nvPr userDrawn="1"/>
        </p:nvSpPr>
        <p:spPr>
          <a:xfrm>
            <a:off x="-11152" y="609600"/>
            <a:ext cx="9166303" cy="5715000"/>
          </a:xfrm>
          <a:prstGeom prst="rect">
            <a:avLst/>
          </a:prstGeom>
          <a:solidFill>
            <a:srgbClr val="000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AAA3C07-E824-67F9-A7B2-03EFBDC2CD8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951094-D322-0113-38C7-04B83FFFD2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20BFF3C-26EA-4709-9EA8-18545D708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399" y="2952258"/>
            <a:ext cx="8077200" cy="953485"/>
          </a:xfrm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3859BB-83FE-A6AD-CFAC-19462D167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5606F41-20F3-7F42-8B27-3B37AD6D17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46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2E7C61-99E5-F9CD-2E01-3BD8DE8C39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48" t="65983" r="11871"/>
          <a:stretch/>
        </p:blipFill>
        <p:spPr>
          <a:xfrm>
            <a:off x="-1629" y="0"/>
            <a:ext cx="3670532" cy="623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49" y="1365306"/>
            <a:ext cx="7886700" cy="769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97872"/>
            <a:ext cx="7886700" cy="37239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06F41-20F3-7F42-8B27-3B37AD6D179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58940FC-B1C7-B74B-A94C-5F546DCBE450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162800" y="196956"/>
            <a:ext cx="1607699" cy="3269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EB0CB4-4BCD-DDEC-2CAD-C4F5D0770E4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6365943"/>
            <a:ext cx="1447800" cy="36484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5A242C-0C6F-E931-664B-9163EA38AB99}"/>
              </a:ext>
            </a:extLst>
          </p:cNvPr>
          <p:cNvCxnSpPr/>
          <p:nvPr userDrawn="1"/>
        </p:nvCxnSpPr>
        <p:spPr>
          <a:xfrm>
            <a:off x="-11152" y="609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21AB396-0989-8BE6-21F8-908669438391}"/>
              </a:ext>
            </a:extLst>
          </p:cNvPr>
          <p:cNvCxnSpPr/>
          <p:nvPr userDrawn="1"/>
        </p:nvCxnSpPr>
        <p:spPr>
          <a:xfrm>
            <a:off x="0" y="6324600"/>
            <a:ext cx="9166303" cy="0"/>
          </a:xfrm>
          <a:prstGeom prst="line">
            <a:avLst/>
          </a:prstGeom>
          <a:ln w="34925">
            <a:solidFill>
              <a:srgbClr val="8CB8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0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MarkPro" panose="020B0504020101010102" pitchFamily="34" charset="77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arkPro" panose="020B0504020101010102" pitchFamily="34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ellness-hub.ca/res/the-wellness-hubs-peer-support-toolkit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ellness-hub.ca/wp-content/uploads/Wellness_Day_Planning_Guide_August_2022_v3.pdf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hyperlink" Target="https://wellness-hub.ca/wp-content/uploads/WellnessHub_Care_Booklet_Feb2024_v3-compressed.pdf" TargetMode="External"/><Relationship Id="rId5" Type="http://schemas.openxmlformats.org/officeDocument/2006/relationships/hyperlink" Target="https://wellness-hub.ca/" TargetMode="External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5.xml"/><Relationship Id="rId9" Type="http://schemas.openxmlformats.org/officeDocument/2006/relationships/hyperlink" Target="https://wellness-hub.ca/wp-content/uploads/Wellness-Day_-Peer-Support_-Toolkit_Benefits-of-Peer-support-research_IG_OCT2022_v3.pd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publichealthontario.ca/-/media/documents/i/2021/ipac-ltch-principles-best-practices.pdf" TargetMode="External"/><Relationship Id="rId5" Type="http://schemas.openxmlformats.org/officeDocument/2006/relationships/hyperlink" Target="https://www.publichealthontario.ca/-/media/Documents/I/2023/ipac-checklist-ltcrh.pdf8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png"/><Relationship Id="rId5" Type="http://schemas.openxmlformats.org/officeDocument/2006/relationships/hyperlink" Target="https://www.publichealthontario.ca/-/media/Documents/nCoV/cong/2022/08/ipac-activities-support-practices-congregate-living-settings.pdf?rev=a72c6dc272964d06a4654f9a55904a92&amp;sc_lang=en&amp;hash=85A33C145560CDA136137F1AFC2FEBD6" TargetMode="Externa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9.png"/><Relationship Id="rId5" Type="http://schemas.openxmlformats.org/officeDocument/2006/relationships/hyperlink" Target="https://wellness-hub.ca/ipac/ipac-repository/" TargetMode="Externa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D47C97-227F-DA4C-CA6B-30F24E3BD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35200"/>
            <a:ext cx="7772400" cy="2387600"/>
          </a:xfrm>
        </p:spPr>
        <p:txBody>
          <a:bodyPr anchor="t"/>
          <a:lstStyle/>
          <a:p>
            <a:r>
              <a:rPr lang="en-US" dirty="0"/>
              <a:t>Module 2: </a:t>
            </a:r>
            <a:br>
              <a:rPr lang="en-US" dirty="0"/>
            </a:br>
            <a:r>
              <a:rPr lang="en-US" dirty="0"/>
              <a:t>Outbreak Preparedness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026" y="6021288"/>
            <a:ext cx="2901948" cy="713294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7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5"/>
    </mc:Choice>
    <mc:Fallback xmlns="">
      <p:transition spd="slow" advTm="7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Components of Outbreak Preparedness</a:t>
            </a:r>
            <a:r>
              <a:rPr lang="en-US" baseline="30000" dirty="0"/>
              <a:t>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891F3D-E170-527C-FF88-0C523E9FB3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71" y="2895329"/>
            <a:ext cx="1741761" cy="174176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3CAF5D1-C382-4D1F-385C-0FDB4DFD99A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7950" y="3169597"/>
            <a:ext cx="1252454" cy="1252454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6324797-D41C-9BFA-C70C-68B95817CDF1}"/>
              </a:ext>
            </a:extLst>
          </p:cNvPr>
          <p:cNvSpPr txBox="1">
            <a:spLocks/>
          </p:cNvSpPr>
          <p:nvPr/>
        </p:nvSpPr>
        <p:spPr>
          <a:xfrm>
            <a:off x="1138124" y="4565779"/>
            <a:ext cx="1659456" cy="39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25120" indent="0" algn="ctr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spc="-25" dirty="0"/>
              <a:t>Well-being</a:t>
            </a:r>
            <a:endParaRPr lang="en-US" sz="14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E06C5BA-EBC3-4A9C-A963-7F103912538C}"/>
              </a:ext>
            </a:extLst>
          </p:cNvPr>
          <p:cNvSpPr txBox="1">
            <a:spLocks/>
          </p:cNvSpPr>
          <p:nvPr/>
        </p:nvSpPr>
        <p:spPr>
          <a:xfrm>
            <a:off x="6300192" y="4595394"/>
            <a:ext cx="2057400" cy="769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25120" indent="0" algn="ctr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spc="-25" dirty="0"/>
              <a:t>Other infection prevention and control (IPAC) procedures</a:t>
            </a:r>
            <a:endParaRPr lang="en-US" sz="1400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6324797-D41C-9BFA-C70C-68B95817CDF1}"/>
              </a:ext>
            </a:extLst>
          </p:cNvPr>
          <p:cNvSpPr txBox="1">
            <a:spLocks/>
          </p:cNvSpPr>
          <p:nvPr/>
        </p:nvSpPr>
        <p:spPr>
          <a:xfrm>
            <a:off x="3776641" y="4595394"/>
            <a:ext cx="1659456" cy="39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25120" indent="0" algn="ctr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spc="-25" dirty="0"/>
              <a:t>Vaccines</a:t>
            </a:r>
            <a:endParaRPr lang="en-US" sz="1400" dirty="0"/>
          </a:p>
        </p:txBody>
      </p:sp>
      <p:pic>
        <p:nvPicPr>
          <p:cNvPr id="15" name="Graphic 18">
            <a:extLst>
              <a:ext uri="{FF2B5EF4-FFF2-40B4-BE49-F238E27FC236}">
                <a16:creationId xmlns:a16="http://schemas.microsoft.com/office/drawing/2014/main" id="{52C5C48D-498C-8DC0-9B1C-5774F2067BD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9433" y="3169597"/>
            <a:ext cx="1252454" cy="125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1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35"/>
    </mc:Choice>
    <mc:Fallback xmlns="">
      <p:transition spd="slow" advTm="15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1589-8B33-9C68-C418-1FE2D566C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 Components of Outbreak Preparedness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5088-A5EE-5852-A045-91A00DB90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75200"/>
            <a:ext cx="8335838" cy="3723937"/>
          </a:xfrm>
        </p:spPr>
        <p:txBody>
          <a:bodyPr>
            <a:normAutofit/>
          </a:bodyPr>
          <a:lstStyle/>
          <a:p>
            <a:pPr marR="325120">
              <a:lnSpc>
                <a:spcPct val="100000"/>
              </a:lnSpc>
            </a:pPr>
            <a:r>
              <a:rPr lang="en-US" spc="-25" dirty="0"/>
              <a:t>Vaccines are one of the important ways for preventing outbreaks</a:t>
            </a:r>
          </a:p>
          <a:p>
            <a:pPr marR="325120">
              <a:lnSpc>
                <a:spcPct val="100000"/>
              </a:lnSpc>
            </a:pPr>
            <a:r>
              <a:rPr lang="en-US" spc="-25" dirty="0"/>
              <a:t>Well-being, infection prevention and control (IPAC) measures, and vaccines </a:t>
            </a:r>
            <a:r>
              <a:rPr lang="en-US" b="1" spc="-25" dirty="0">
                <a:latin typeface="MarkPro-Bold" panose="020B0804020101010102" pitchFamily="34" charset="0"/>
              </a:rPr>
              <a:t>all</a:t>
            </a:r>
            <a:r>
              <a:rPr lang="en-US" spc="-25" dirty="0"/>
              <a:t> have specific roles in outbreak preparedness – and they influence one another!</a:t>
            </a:r>
          </a:p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dirty="0"/>
              <a:t>For example, burnout can affect your ability to practice and maintain IPAC measures or vaccine uptake</a:t>
            </a:r>
            <a:r>
              <a:rPr lang="en-US" baseline="30000" dirty="0"/>
              <a:t>1</a:t>
            </a: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The best way to prevent and prepare for outbreaks is to have all three components available and working together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F43BE-0FFA-6157-E5AF-A58C19A58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61"/>
    </mc:Choice>
    <mc:Fallback xmlns="">
      <p:transition spd="slow" advTm="28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364400"/>
            <a:ext cx="7886700" cy="769069"/>
          </a:xfrm>
        </p:spPr>
        <p:txBody>
          <a:bodyPr>
            <a:normAutofit/>
          </a:bodyPr>
          <a:lstStyle/>
          <a:p>
            <a:r>
              <a:rPr lang="en-US" sz="2700" dirty="0"/>
              <a:t>Well-being</a:t>
            </a:r>
            <a:endParaRPr lang="en-CA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80800"/>
            <a:ext cx="7886700" cy="2515304"/>
          </a:xfrm>
        </p:spPr>
        <p:txBody>
          <a:bodyPr/>
          <a:lstStyle/>
          <a:p>
            <a:pPr lvl="0">
              <a:lnSpc>
                <a:spcPct val="100000"/>
              </a:lnSpc>
            </a:pPr>
            <a:r>
              <a:rPr lang="en-US" dirty="0"/>
              <a:t>Staff well-being, including level of burnout, morale, and physical and mental health may be vital to consider and improve in outbreak prevention</a:t>
            </a:r>
            <a:r>
              <a:rPr lang="en-US" baseline="30000" dirty="0"/>
              <a:t>1</a:t>
            </a:r>
            <a:endParaRPr lang="en-CA" dirty="0"/>
          </a:p>
          <a:p>
            <a:pPr lvl="0">
              <a:lnSpc>
                <a:spcPct val="100000"/>
              </a:lnSpc>
            </a:pPr>
            <a:r>
              <a:rPr lang="en-US" dirty="0"/>
              <a:t>Low well-being can worsen issues such as low commitment to infection prevention and control, and vaccine fatigue</a:t>
            </a:r>
            <a:r>
              <a:rPr lang="en-US" baseline="30000" dirty="0"/>
              <a:t>1</a:t>
            </a:r>
            <a:endParaRPr lang="en-CA" dirty="0"/>
          </a:p>
          <a:p>
            <a:pPr lvl="0">
              <a:lnSpc>
                <a:spcPct val="100000"/>
              </a:lnSpc>
            </a:pPr>
            <a:r>
              <a:rPr lang="en-US" dirty="0"/>
              <a:t>Staff may consider forming or joining a wellness committee within their LTCH/RH to support wellness efforts</a:t>
            </a:r>
            <a:r>
              <a:rPr lang="en-US" baseline="30000" dirty="0"/>
              <a:t>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DDA49A-E09E-8C4A-7CB9-7E8B96076F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18" y="4641624"/>
            <a:ext cx="1741761" cy="174176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6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82"/>
    </mc:Choice>
    <mc:Fallback xmlns="">
      <p:transition spd="slow" advTm="24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Well-being resources</a:t>
            </a:r>
            <a:endParaRPr lang="en-CA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80800"/>
            <a:ext cx="7886700" cy="3723937"/>
          </a:xfrm>
        </p:spPr>
        <p:txBody>
          <a:bodyPr>
            <a:noAutofit/>
          </a:bodyPr>
          <a:lstStyle/>
          <a:p>
            <a:pPr lvl="0">
              <a:lnSpc>
                <a:spcPct val="110000"/>
              </a:lnSpc>
            </a:pPr>
            <a:r>
              <a:rPr lang="en-US" sz="1800" dirty="0"/>
              <a:t>For more information about well-being, you can visit: </a:t>
            </a:r>
            <a:endParaRPr lang="en-CA" sz="18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sz="1800" u="sng" dirty="0">
                <a:hlinkClick r:id="rId5"/>
              </a:rPr>
              <a:t>Wellness Hub's main webpage</a:t>
            </a:r>
            <a:r>
              <a:rPr lang="en-US" sz="1800" baseline="30000" dirty="0"/>
              <a:t>2</a:t>
            </a:r>
            <a:r>
              <a:rPr lang="en-US" sz="1800" dirty="0"/>
              <a:t> for lots of different resources and topics</a:t>
            </a:r>
            <a:endParaRPr lang="en-CA" sz="18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sz="1800" u="sng" dirty="0">
                <a:hlinkClick r:id="rId6"/>
              </a:rPr>
              <a:t>The Wellness Hub's CARE+ workbook</a:t>
            </a:r>
            <a:r>
              <a:rPr lang="en-US" sz="1800" baseline="30000" dirty="0"/>
              <a:t>3</a:t>
            </a:r>
            <a:r>
              <a:rPr lang="en-US" sz="1800" dirty="0"/>
              <a:t> for a PDF mental wellness workbook with different evidence-based strategies and exercises</a:t>
            </a:r>
            <a:endParaRPr lang="en-CA" sz="18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sz="1800" u="sng" dirty="0">
                <a:hlinkClick r:id="rId7"/>
              </a:rPr>
              <a:t>The Wellness Hub's guide for planning a Wellness Day in congregate settings</a:t>
            </a:r>
            <a:r>
              <a:rPr lang="en-US" sz="1800" baseline="30000" dirty="0"/>
              <a:t>4</a:t>
            </a:r>
            <a:r>
              <a:rPr lang="en-US" sz="1800" dirty="0"/>
              <a:t> if you want to organize a Wellness Day at your workplace</a:t>
            </a:r>
            <a:endParaRPr lang="en-CA" sz="1800" dirty="0"/>
          </a:p>
          <a:p>
            <a:pPr lvl="1">
              <a:lnSpc>
                <a:spcPct val="110000"/>
              </a:lnSpc>
              <a:spcBef>
                <a:spcPts val="1000"/>
              </a:spcBef>
            </a:pPr>
            <a:r>
              <a:rPr lang="en-US" sz="1800" u="sng" dirty="0">
                <a:hlinkClick r:id="rId8"/>
              </a:rPr>
              <a:t>The </a:t>
            </a:r>
            <a:r>
              <a:rPr lang="en-US" sz="1800" u="sng" dirty="0">
                <a:hlinkClick r:id="rId9"/>
              </a:rPr>
              <a:t>Wellness Hub's Peer-to-Peer Support toolkit</a:t>
            </a:r>
            <a:r>
              <a:rPr lang="en-US" sz="1800" baseline="30000" dirty="0"/>
              <a:t>5</a:t>
            </a:r>
            <a:r>
              <a:rPr lang="en-US" sz="1800" dirty="0"/>
              <a:t> for guidance on supporting your peers and colleagues with their well-being</a:t>
            </a:r>
            <a:endParaRPr lang="en-CA" sz="1800" dirty="0"/>
          </a:p>
          <a:p>
            <a:pPr>
              <a:lnSpc>
                <a:spcPct val="110000"/>
              </a:lnSpc>
            </a:pPr>
            <a:endParaRPr lang="en-CA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4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34"/>
    </mc:Choice>
    <mc:Fallback xmlns="">
      <p:transition spd="slow" advTm="37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365306"/>
            <a:ext cx="8784975" cy="769069"/>
          </a:xfrm>
        </p:spPr>
        <p:txBody>
          <a:bodyPr>
            <a:normAutofit fontScale="90000"/>
          </a:bodyPr>
          <a:lstStyle/>
          <a:p>
            <a:r>
              <a:rPr lang="en-US" dirty="0"/>
              <a:t>Infection Prevention and Control (IPAC) Practices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75201"/>
            <a:ext cx="7886700" cy="6166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Examples of IPAC practices include:</a:t>
            </a:r>
            <a:r>
              <a:rPr lang="en-US" baseline="30000" dirty="0"/>
              <a:t>6,7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7383A1-E24C-FA89-C82C-55AD8FA9E60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40665" y="2924944"/>
            <a:ext cx="840045" cy="84004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B1D3A22C-7D27-859F-4D25-93947A0DCAE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51976" y="2924944"/>
            <a:ext cx="840045" cy="84004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78CEEBF-92C7-3B47-E839-95961415B178}"/>
              </a:ext>
            </a:extLst>
          </p:cNvPr>
          <p:cNvSpPr txBox="1">
            <a:spLocks/>
          </p:cNvSpPr>
          <p:nvPr/>
        </p:nvSpPr>
        <p:spPr>
          <a:xfrm>
            <a:off x="461543" y="3966162"/>
            <a:ext cx="2598289" cy="2007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1800" dirty="0"/>
              <a:t>Hand hygiene </a:t>
            </a:r>
            <a:br>
              <a:rPr lang="en-US" sz="1800" dirty="0"/>
            </a:br>
            <a:r>
              <a:rPr lang="en-US" sz="1800" dirty="0"/>
              <a:t>(e.g., properly washing your hands, washing your hands prior to putting on a mask)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7C7215E-5967-6D8D-71AC-B30EAEE00EB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63290" y="2924944"/>
            <a:ext cx="840045" cy="84004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D41A3C9-427E-D13D-7DE0-3C8104B6901E}"/>
              </a:ext>
            </a:extLst>
          </p:cNvPr>
          <p:cNvSpPr txBox="1">
            <a:spLocks/>
          </p:cNvSpPr>
          <p:nvPr/>
        </p:nvSpPr>
        <p:spPr>
          <a:xfrm>
            <a:off x="3272854" y="3966162"/>
            <a:ext cx="2598289" cy="2007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1800" dirty="0"/>
              <a:t>Respiratory hygiene </a:t>
            </a:r>
            <a:br>
              <a:rPr lang="en-US" sz="1800" dirty="0"/>
            </a:br>
            <a:r>
              <a:rPr lang="en-US" sz="1800" dirty="0"/>
              <a:t>(e.g., coughing into a tissue or your elbow)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EF4570C-65F9-F98B-8CD3-34B576C46E45}"/>
              </a:ext>
            </a:extLst>
          </p:cNvPr>
          <p:cNvSpPr txBox="1">
            <a:spLocks/>
          </p:cNvSpPr>
          <p:nvPr/>
        </p:nvSpPr>
        <p:spPr>
          <a:xfrm>
            <a:off x="6084168" y="3966162"/>
            <a:ext cx="2598289" cy="2007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sz="1800" dirty="0"/>
              <a:t>HVAC: </a:t>
            </a:r>
            <a:br>
              <a:rPr lang="en-US" sz="1800" dirty="0"/>
            </a:br>
            <a:r>
              <a:rPr lang="en-US" sz="1800" dirty="0"/>
              <a:t>Proper ventilation, heating, and air conditioning systems 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8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408"/>
    </mc:Choice>
    <mc:Fallback xmlns="">
      <p:transition spd="slow" advTm="294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IPAC Practices, 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75201"/>
            <a:ext cx="7886700" cy="4337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Other examples of IPAC practices also include:</a:t>
            </a:r>
            <a:r>
              <a:rPr lang="en-US" baseline="30000" dirty="0"/>
              <a:t>6,7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6B7284-9E7D-6A0D-DA21-6172D6FC3F7B}"/>
              </a:ext>
            </a:extLst>
          </p:cNvPr>
          <p:cNvSpPr txBox="1">
            <a:spLocks/>
          </p:cNvSpPr>
          <p:nvPr/>
        </p:nvSpPr>
        <p:spPr>
          <a:xfrm>
            <a:off x="1564753" y="2708922"/>
            <a:ext cx="6823671" cy="345794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1800"/>
              </a:spcAft>
            </a:pPr>
            <a:r>
              <a:rPr lang="en-US" dirty="0"/>
              <a:t>Environmental cleaning (e.g., following cleaning and disinfection practices in the home)</a:t>
            </a:r>
            <a:endParaRPr lang="en-CA" dirty="0"/>
          </a:p>
          <a:p>
            <a:pPr fontAlgn="auto">
              <a:lnSpc>
                <a:spcPct val="100000"/>
              </a:lnSpc>
              <a:spcAft>
                <a:spcPts val="1800"/>
              </a:spcAft>
            </a:pPr>
            <a:r>
              <a:rPr lang="en-US" dirty="0"/>
              <a:t>Proper masking and other PPE, based on routine practices and precautions in the home</a:t>
            </a:r>
            <a:endParaRPr lang="en-CA" dirty="0"/>
          </a:p>
          <a:p>
            <a:pPr fontAlgn="auto">
              <a:lnSpc>
                <a:spcPct val="100000"/>
              </a:lnSpc>
              <a:spcAft>
                <a:spcPts val="1800"/>
              </a:spcAft>
            </a:pPr>
            <a:r>
              <a:rPr lang="en-US" dirty="0"/>
              <a:t>Staff education and training on IPAC, displaying IPAC infographics around the workplace.</a:t>
            </a:r>
          </a:p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en-US" dirty="0"/>
              <a:t>Monitoring and conducting audits on IPAC compliance</a:t>
            </a:r>
            <a:endParaRPr lang="en-CA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80A7DF7-6696-6464-48FB-342FF84A975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4249" y="3645024"/>
            <a:ext cx="538364" cy="53836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582DE6E-75B4-07BB-162D-2D3CD01AFD6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571" y="5422430"/>
            <a:ext cx="433720" cy="43372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8727D0F0-3E59-FBCF-B839-4611075D1421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3944" y="2780928"/>
            <a:ext cx="558975" cy="5589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88B1F21-DB55-E061-CEF6-9966CF72158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249" y="4506396"/>
            <a:ext cx="538364" cy="538364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7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55"/>
    </mc:Choice>
    <mc:Fallback xmlns="">
      <p:transition spd="slow" advTm="29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IPAC Practices, continued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275201"/>
            <a:ext cx="7886700" cy="4337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And finally, IPAC also includes: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6B7284-9E7D-6A0D-DA21-6172D6FC3F7B}"/>
              </a:ext>
            </a:extLst>
          </p:cNvPr>
          <p:cNvSpPr txBox="1">
            <a:spLocks/>
          </p:cNvSpPr>
          <p:nvPr/>
        </p:nvSpPr>
        <p:spPr>
          <a:xfrm>
            <a:off x="628649" y="2996952"/>
            <a:ext cx="7687767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600"/>
              </a:spcAft>
            </a:pPr>
            <a:r>
              <a:rPr lang="en-CA" dirty="0"/>
              <a:t>Staying home when sick.</a:t>
            </a:r>
          </a:p>
          <a:p>
            <a:pPr fontAlgn="auto">
              <a:lnSpc>
                <a:spcPct val="100000"/>
              </a:lnSpc>
              <a:spcAft>
                <a:spcPts val="600"/>
              </a:spcAft>
            </a:pPr>
            <a:r>
              <a:rPr lang="en-CA" dirty="0"/>
              <a:t>Following the return-to-work-after-illness recommendations or guidelines set out by your LTCH or RH which may include screening, or testing, or both.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7603" y="4953362"/>
            <a:ext cx="7128792" cy="7078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 fontAlgn="auto">
              <a:lnSpc>
                <a:spcPct val="100000"/>
              </a:lnSpc>
              <a:spcAft>
                <a:spcPts val="1800"/>
              </a:spcAft>
              <a:buNone/>
            </a:pPr>
            <a:r>
              <a:rPr lang="en-CA" sz="2000" dirty="0">
                <a:latin typeface="MarkPro" panose="020B0504020101010102" pitchFamily="34" charset="0"/>
              </a:rPr>
              <a:t>Please consult leadership within your LTCH or RH to learn more about the specific guidance for your home.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2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28"/>
    </mc:Choice>
    <mc:Fallback xmlns="">
      <p:transition spd="slow" advTm="232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Assessing IPAC</a:t>
            </a:r>
            <a:endParaRPr lang="en-CA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204864"/>
            <a:ext cx="7886700" cy="3723937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 dirty="0"/>
              <a:t>Public Health Ontario provides helpful guidance and actions which can improve outbreak preparedness and responses. </a:t>
            </a:r>
          </a:p>
          <a:p>
            <a:pPr>
              <a:lnSpc>
                <a:spcPct val="100000"/>
              </a:lnSpc>
            </a:pPr>
            <a:r>
              <a:rPr lang="en-US" dirty="0"/>
              <a:t>If you want to assess your home’s IPAC readiness, encourage your home leaders to complete the IPAC checklist here: </a:t>
            </a:r>
            <a:r>
              <a:rPr lang="en-US" u="sng" dirty="0">
                <a:hlinkClick r:id="rId5"/>
              </a:rPr>
              <a:t>https://www.publichealthontario.ca/-/media/Documents/I/2023/ipac-checklist-ltcrh.pdf</a:t>
            </a:r>
            <a:r>
              <a:rPr lang="en-US" baseline="30000" dirty="0"/>
              <a:t>8</a:t>
            </a:r>
          </a:p>
          <a:p>
            <a:pPr lvl="0">
              <a:lnSpc>
                <a:spcPct val="100000"/>
              </a:lnSpc>
            </a:pPr>
            <a:r>
              <a:rPr lang="en-US" dirty="0"/>
              <a:t>For a summary of key principles and best practices for IPAC in homes, you can view Public Health Ontario’s guide here: </a:t>
            </a:r>
            <a:r>
              <a:rPr lang="en-US" dirty="0">
                <a:hlinkClick r:id="rId6"/>
              </a:rPr>
              <a:t>https://www.publichealthontario.ca/-/media/documents/i/2021/ipac-ltch-principles-best-practices.pdf</a:t>
            </a:r>
            <a:r>
              <a:rPr lang="en-US" baseline="30000" dirty="0"/>
              <a:t>9</a:t>
            </a:r>
            <a:r>
              <a:rPr lang="en-US" dirty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76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14"/>
    </mc:Choice>
    <mc:Fallback xmlns="">
      <p:transition spd="slow" advTm="261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Assessing IPAC, continued</a:t>
            </a:r>
            <a:endParaRPr lang="en-CA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924" y="2194682"/>
            <a:ext cx="3799334" cy="3466565"/>
          </a:xfrm>
        </p:spPr>
        <p:txBody>
          <a:bodyPr>
            <a:normAutofit/>
          </a:bodyPr>
          <a:lstStyle/>
          <a:p>
            <a:pPr marL="0" indent="0">
              <a:lnSpc>
                <a:spcPct val="113000"/>
              </a:lnSpc>
              <a:buNone/>
            </a:pPr>
            <a:r>
              <a:rPr lang="en-US" dirty="0"/>
              <a:t>Public Health Ontario also has an activity worksheet that can be done at your work. </a:t>
            </a:r>
          </a:p>
          <a:p>
            <a:pPr marL="0" indent="0">
              <a:lnSpc>
                <a:spcPct val="113000"/>
              </a:lnSpc>
              <a:buNone/>
            </a:pPr>
            <a:r>
              <a:rPr lang="en-US" dirty="0"/>
              <a:t>You can learn more about IPAC and these activities here: </a:t>
            </a:r>
            <a:r>
              <a:rPr lang="en-US" dirty="0">
                <a:hlinkClick r:id="rId5"/>
              </a:rPr>
              <a:t>Action IPAC Activities Support IPAC Practices Congregate Living Settings</a:t>
            </a:r>
            <a:r>
              <a:rPr lang="en-US" baseline="30000" dirty="0"/>
              <a:t>10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CA" dirty="0"/>
          </a:p>
          <a:p>
            <a:pPr>
              <a:lnSpc>
                <a:spcPct val="100000"/>
              </a:lnSpc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0144" y="2574908"/>
            <a:ext cx="4312336" cy="315483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FA038F-0CCA-F87F-7508-BC5676334F0B}"/>
              </a:ext>
            </a:extLst>
          </p:cNvPr>
          <p:cNvSpPr txBox="1">
            <a:spLocks/>
          </p:cNvSpPr>
          <p:nvPr/>
        </p:nvSpPr>
        <p:spPr>
          <a:xfrm>
            <a:off x="4446220" y="2209784"/>
            <a:ext cx="3799334" cy="3651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arkPro" panose="020B0504020101010102" pitchFamily="34" charset="77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200" dirty="0"/>
              <a:t>Example activity:</a:t>
            </a:r>
            <a:endParaRPr lang="en-CA" sz="2200" dirty="0"/>
          </a:p>
          <a:p>
            <a:pPr fontAlgn="auto">
              <a:lnSpc>
                <a:spcPct val="100000"/>
              </a:lnSpc>
              <a:spcAft>
                <a:spcPts val="0"/>
              </a:spcAft>
            </a:pPr>
            <a:endParaRPr lang="en-CA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4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6"/>
    </mc:Choice>
    <mc:Fallback xmlns="">
      <p:transition spd="slow" advTm="143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/>
              <a:t>Assessing IPAC, continued</a:t>
            </a:r>
            <a:endParaRPr lang="en-CA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2420888"/>
            <a:ext cx="7975798" cy="194490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For more resources and support on infection prevention and control and its various facets, you can visit: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u="sng" dirty="0">
                <a:hlinkClick r:id="rId5"/>
              </a:rPr>
              <a:t>https://wellness-hub.ca/ipac/ipac-repository/</a:t>
            </a:r>
            <a:r>
              <a:rPr lang="en-US" baseline="30000" dirty="0"/>
              <a:t>11</a:t>
            </a:r>
            <a:endParaRPr lang="en-CA" dirty="0"/>
          </a:p>
          <a:p>
            <a:pPr>
              <a:lnSpc>
                <a:spcPct val="100000"/>
              </a:lnSpc>
            </a:pPr>
            <a:endParaRPr lang="en-CA" dirty="0"/>
          </a:p>
          <a:p>
            <a:pPr>
              <a:lnSpc>
                <a:spcPct val="100000"/>
              </a:lnSpc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1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0"/>
    </mc:Choice>
    <mc:Fallback xmlns="">
      <p:transition spd="slow" advTm="9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97873"/>
            <a:ext cx="7886700" cy="32353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Vaccine uptake* is only one part of being prepared for an outbreak.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Maintaining </a:t>
            </a:r>
            <a:r>
              <a:rPr lang="en-US"/>
              <a:t>staff well-being </a:t>
            </a:r>
            <a:r>
              <a:rPr lang="en-US" dirty="0"/>
              <a:t>and high IPAC standards are also important.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All three parts work together to help LTCHs and RHs reduce the number and severity of outbreaks.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151195-CB88-47CD-A2D2-9E9D2500EAB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8649" y="6002695"/>
            <a:ext cx="26629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MarkPro" panose="020B0504020101010102" pitchFamily="34" charset="0"/>
              </a:rPr>
              <a:t>*The focus of this course</a:t>
            </a:r>
            <a:r>
              <a:rPr lang="en-US" sz="1200" dirty="0">
                <a:latin typeface="MarkPro" panose="020B0504020101010102" pitchFamily="34" charset="0"/>
              </a:rPr>
              <a:t>.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3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14"/>
    </mc:Choice>
    <mc:Fallback xmlns="">
      <p:transition spd="slow" advTm="31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KTP 202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0D64"/>
      </a:accent1>
      <a:accent2>
        <a:srgbClr val="8CB84B"/>
      </a:accent2>
      <a:accent3>
        <a:srgbClr val="9E9E9E"/>
      </a:accent3>
      <a:accent4>
        <a:srgbClr val="0069A9"/>
      </a:accent4>
      <a:accent5>
        <a:srgbClr val="66A5CB"/>
      </a:accent5>
      <a:accent6>
        <a:srgbClr val="333691"/>
      </a:accent6>
      <a:hlink>
        <a:srgbClr val="0069A9"/>
      </a:hlink>
      <a:folHlink>
        <a:srgbClr val="2015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TP_Presentation_Template_2024" id="{CD77A7A0-6F00-3943-A7D2-E09C4C14F2AC}" vid="{49B3BCBE-2995-9147-9F4A-E4880D6583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licyIDMMTaxHTField0 xmlns="ddd86614-e075-45fd-ad75-7be4b83b486d">
      <Terms xmlns="http://schemas.microsoft.com/office/infopath/2007/PartnerControls"/>
    </PolicyIDMMTaxHTField0>
    <FormUser xmlns="096c58e8-8716-40f2-bffe-ba48efd422ef">End User</FormUser>
    <PolicyFunctionArea xmlns="096c58e8-8716-40f2-bffe-ba48efd422ef">Communications</PolicyFunctionArea>
    <FormType xmlns="096c58e8-8716-40f2-bffe-ba48efd422ef">Tools/Templates</FormType>
    <ResourceID xmlns="096c58e8-8716-40f2-bffe-ba48efd422ef" xsi:nil="true"/>
    <TaxCatchAll xmlns="ddd86614-e075-45fd-ad75-7be4b83b486d">
      <Value>2124</Value>
      <Value>1893</Value>
      <Value>1880</Value>
      <Value>1879</Value>
      <Value>1878</Value>
      <Value>1877</Value>
      <Value>1876</Value>
      <Value>1979</Value>
      <Value>1978</Value>
      <Value>1977</Value>
      <Value>1976</Value>
      <Value>1975</Value>
      <Value>1974</Value>
      <Value>1973</Value>
      <Value>1972</Value>
      <Value>1971</Value>
      <Value>579</Value>
      <Value>1969</Value>
      <Value>1968</Value>
      <Value>1967</Value>
      <Value>1966</Value>
      <Value>1954</Value>
      <Value>1953</Value>
      <Value>1952</Value>
      <Value>1951</Value>
      <Value>1950</Value>
      <Value>1949</Value>
      <Value>2156</Value>
      <Value>2155</Value>
      <Value>2152</Value>
      <Value>1930</Value>
      <Value>1929</Value>
      <Value>1928</Value>
      <Value>1970</Value>
    </TaxCatchAll>
    <ResourceCategory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8b9833f7-6ddd-4a9e-82ef-b4e6b12e4151</TermId>
        </TermInfo>
      </Terms>
    </ResourceCategoryTaxHTField0>
    <OAHPPLocationTaxHTField0 xmlns="ddd86614-e075-45fd-ad75-7be4b83b486d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9a2671d7-c4d2-4a5e-95f7-b27107612865</TermId>
        </TermInfo>
        <TermInfo xmlns="http://schemas.microsoft.com/office/infopath/2007/PartnerControls">
          <TermName xmlns="http://schemas.microsoft.com/office/infopath/2007/PartnerControls">Head Office</TermName>
          <TermId xmlns="http://schemas.microsoft.com/office/infopath/2007/PartnerControls">602d3fbf-925e-485a-a5b0-47981dae1253</TermId>
        </TermInfo>
        <TermInfo xmlns="http://schemas.microsoft.com/office/infopath/2007/PartnerControls">
          <TermName xmlns="http://schemas.microsoft.com/office/infopath/2007/PartnerControls">PHL</TermName>
          <TermId xmlns="http://schemas.microsoft.com/office/infopath/2007/PartnerControls">ec98a33f-c22a-4877-9027-f70b81412b51</TermId>
        </TermInfo>
        <TermInfo xmlns="http://schemas.microsoft.com/office/infopath/2007/PartnerControls">
          <TermName xmlns="http://schemas.microsoft.com/office/infopath/2007/PartnerControls">RICN</TermName>
          <TermId xmlns="http://schemas.microsoft.com/office/infopath/2007/PartnerControls">6ea63de3-ce01-4f6e-b01c-b53902978101</TermId>
        </TermInfo>
        <TermInfo xmlns="http://schemas.microsoft.com/office/infopath/2007/PartnerControls">
          <TermName xmlns="http://schemas.microsoft.com/office/infopath/2007/PartnerControls">480 University Avenue</TermName>
          <TermId xmlns="http://schemas.microsoft.com/office/infopath/2007/PartnerControls">96e84714-4c49-4e8b-9a26-df8291d12c4a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e4e26f8d-580b-4e1d-9cd1-688ec0f9c5a9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8bd18b8f-fd4d-44f5-950b-f67ae48186c0</TermId>
        </TermInfo>
        <TermInfo xmlns="http://schemas.microsoft.com/office/infopath/2007/PartnerControls">
          <TermName xmlns="http://schemas.microsoft.com/office/infopath/2007/PartnerControls">Hamilton</TermName>
          <TermId xmlns="http://schemas.microsoft.com/office/infopath/2007/PartnerControls">691925e1-35b0-4788-a250-10d4c484d987</TermId>
        </TermInfo>
        <TermInfo xmlns="http://schemas.microsoft.com/office/infopath/2007/PartnerControls">
          <TermName xmlns="http://schemas.microsoft.com/office/infopath/2007/PartnerControls">Kingston</TermName>
          <TermId xmlns="http://schemas.microsoft.com/office/infopath/2007/PartnerControls">8f5d76a6-b0b6-43e1-b5cf-8f5586f9ce7d</TermId>
        </TermInfo>
        <TermInfo xmlns="http://schemas.microsoft.com/office/infopath/2007/PartnerControls">
          <TermName xmlns="http://schemas.microsoft.com/office/infopath/2007/PartnerControls">London</TermName>
          <TermId xmlns="http://schemas.microsoft.com/office/infopath/2007/PartnerControls">e67bd978-5dc9-4f6b-82ab-76da3fe8b7a1</TermId>
        </TermInfo>
        <TermInfo xmlns="http://schemas.microsoft.com/office/infopath/2007/PartnerControls">
          <TermName xmlns="http://schemas.microsoft.com/office/infopath/2007/PartnerControls">Orillia</TermName>
          <TermId xmlns="http://schemas.microsoft.com/office/infopath/2007/PartnerControls">b8a724b7-9139-48e1-bd5d-763635e58979</TermId>
        </TermInfo>
        <TermInfo xmlns="http://schemas.microsoft.com/office/infopath/2007/PartnerControls">
          <TermName xmlns="http://schemas.microsoft.com/office/infopath/2007/PartnerControls">Ottawa</TermName>
          <TermId xmlns="http://schemas.microsoft.com/office/infopath/2007/PartnerControls">95a6538a-6ba2-4be6-b74c-ed79773a9a6e</TermId>
        </TermInfo>
        <TermInfo xmlns="http://schemas.microsoft.com/office/infopath/2007/PartnerControls">
          <TermName xmlns="http://schemas.microsoft.com/office/infopath/2007/PartnerControls">Peterborough</TermName>
          <TermId xmlns="http://schemas.microsoft.com/office/infopath/2007/PartnerControls">f186f995-adb4-4b24-8802-abbb7868f291</TermId>
        </TermInfo>
        <TermInfo xmlns="http://schemas.microsoft.com/office/infopath/2007/PartnerControls">
          <TermName xmlns="http://schemas.microsoft.com/office/infopath/2007/PartnerControls">Sault Ste Marie</TermName>
          <TermId xmlns="http://schemas.microsoft.com/office/infopath/2007/PartnerControls">b8926c8e-982e-4642-9f67-4c8eadb80b17</TermId>
        </TermInfo>
        <TermInfo xmlns="http://schemas.microsoft.com/office/infopath/2007/PartnerControls">
          <TermName xmlns="http://schemas.microsoft.com/office/infopath/2007/PartnerControls">Sudbury</TermName>
          <TermId xmlns="http://schemas.microsoft.com/office/infopath/2007/PartnerControls">9e7b06e5-8b9f-413d-b491-2f5135873405</TermId>
        </TermInfo>
        <TermInfo xmlns="http://schemas.microsoft.com/office/infopath/2007/PartnerControls">
          <TermName xmlns="http://schemas.microsoft.com/office/infopath/2007/PartnerControls">Thunder Bay</TermName>
          <TermId xmlns="http://schemas.microsoft.com/office/infopath/2007/PartnerControls">e43220e7-f470-4bcb-a9af-fb21f87d62b1</TermId>
        </TermInfo>
        <TermInfo xmlns="http://schemas.microsoft.com/office/infopath/2007/PartnerControls">
          <TermName xmlns="http://schemas.microsoft.com/office/infopath/2007/PartnerControls">Timmins</TermName>
          <TermId xmlns="http://schemas.microsoft.com/office/infopath/2007/PartnerControls">564f757d-aefe-4788-92e1-a57322d27545</TermId>
        </TermInfo>
        <TermInfo xmlns="http://schemas.microsoft.com/office/infopath/2007/PartnerControls">
          <TermName xmlns="http://schemas.microsoft.com/office/infopath/2007/PartnerControls">Toronto</TermName>
          <TermId xmlns="http://schemas.microsoft.com/office/infopath/2007/PartnerControls">86337a21-f33f-4cc7-b185-12edb0b2be69</TermId>
        </TermInfo>
        <TermInfo xmlns="http://schemas.microsoft.com/office/infopath/2007/PartnerControls">
          <TermName xmlns="http://schemas.microsoft.com/office/infopath/2007/PartnerControls">ALL</TermName>
          <TermId xmlns="http://schemas.microsoft.com/office/infopath/2007/PartnerControls">7043ba9b-1efb-465f-90fd-a5ccbb039413</TermId>
        </TermInfo>
        <TermInfo xmlns="http://schemas.microsoft.com/office/infopath/2007/PartnerControls">
          <TermName xmlns="http://schemas.microsoft.com/office/infopath/2007/PartnerControls">CEICN</TermName>
          <TermId xmlns="http://schemas.microsoft.com/office/infopath/2007/PartnerControls">87791ad2-3c37-4005-8db8-c803279c879d</TermId>
        </TermInfo>
        <TermInfo xmlns="http://schemas.microsoft.com/office/infopath/2007/PartnerControls">
          <TermName xmlns="http://schemas.microsoft.com/office/infopath/2007/PartnerControls">CICN</TermName>
          <TermId xmlns="http://schemas.microsoft.com/office/infopath/2007/PartnerControls">82f3db01-9a24-4a34-8101-b26ed27192a7</TermId>
        </TermInfo>
        <TermInfo xmlns="http://schemas.microsoft.com/office/infopath/2007/PartnerControls">
          <TermName xmlns="http://schemas.microsoft.com/office/infopath/2007/PartnerControls">CRICN</TermName>
          <TermId xmlns="http://schemas.microsoft.com/office/infopath/2007/PartnerControls">dc60da81-99bb-4d84-a006-1332e616373f</TermId>
        </TermInfo>
        <TermInfo xmlns="http://schemas.microsoft.com/office/infopath/2007/PartnerControls">
          <TermName xmlns="http://schemas.microsoft.com/office/infopath/2007/PartnerControls">CSICN</TermName>
          <TermId xmlns="http://schemas.microsoft.com/office/infopath/2007/PartnerControls">007469c0-8ac0-40bc-b905-bc570f25ee58</TermId>
        </TermInfo>
        <TermInfo xmlns="http://schemas.microsoft.com/office/infopath/2007/PartnerControls">
          <TermName xmlns="http://schemas.microsoft.com/office/infopath/2007/PartnerControls">CWICN</TermName>
          <TermId xmlns="http://schemas.microsoft.com/office/infopath/2007/PartnerControls">48c2184a-b6c7-4a82-ad54-70e05e842508</TermId>
        </TermInfo>
        <TermInfo xmlns="http://schemas.microsoft.com/office/infopath/2007/PartnerControls">
          <TermName xmlns="http://schemas.microsoft.com/office/infopath/2007/PartnerControls">ESCICN</TermName>
          <TermId xmlns="http://schemas.microsoft.com/office/infopath/2007/PartnerControls">e15ab312-4513-4c6f-9d46-d08f0a44a237</TermId>
        </TermInfo>
        <TermInfo xmlns="http://schemas.microsoft.com/office/infopath/2007/PartnerControls">
          <TermName xmlns="http://schemas.microsoft.com/office/infopath/2007/PartnerControls">MHICN</TermName>
          <TermId xmlns="http://schemas.microsoft.com/office/infopath/2007/PartnerControls">32f43c42-b91d-4a31-926a-a0ed4e3ab625</TermId>
        </TermInfo>
        <TermInfo xmlns="http://schemas.microsoft.com/office/infopath/2007/PartnerControls">
          <TermName xmlns="http://schemas.microsoft.com/office/infopath/2007/PartnerControls">NEOICN</TermName>
          <TermId xmlns="http://schemas.microsoft.com/office/infopath/2007/PartnerControls">5c7b8e9f-c323-4328-a73a-30f9e116988a</TermId>
        </TermInfo>
        <TermInfo xmlns="http://schemas.microsoft.com/office/infopath/2007/PartnerControls">
          <TermName xmlns="http://schemas.microsoft.com/office/infopath/2007/PartnerControls">NSMICN</TermName>
          <TermId xmlns="http://schemas.microsoft.com/office/infopath/2007/PartnerControls">42c5f2fe-385d-4a6e-87fb-3ed1094985d5</TermId>
        </TermInfo>
        <TermInfo xmlns="http://schemas.microsoft.com/office/infopath/2007/PartnerControls">
          <TermName xmlns="http://schemas.microsoft.com/office/infopath/2007/PartnerControls">NWOICN</TermName>
          <TermId xmlns="http://schemas.microsoft.com/office/infopath/2007/PartnerControls">092a4148-cc72-43bb-b1e3-733b51aa639a</TermId>
        </TermInfo>
        <TermInfo xmlns="http://schemas.microsoft.com/office/infopath/2007/PartnerControls">
          <TermName xmlns="http://schemas.microsoft.com/office/infopath/2007/PartnerControls">SEOICN</TermName>
          <TermId xmlns="http://schemas.microsoft.com/office/infopath/2007/PartnerControls">ec0fe43d-fc64-4f6f-8c6a-8d4c5d6089da</TermId>
        </TermInfo>
        <TermInfo xmlns="http://schemas.microsoft.com/office/infopath/2007/PartnerControls">
          <TermName xmlns="http://schemas.microsoft.com/office/infopath/2007/PartnerControls">SWOICN</TermName>
          <TermId xmlns="http://schemas.microsoft.com/office/infopath/2007/PartnerControls">76da14b8-83d8-4da7-be3c-146d21cc137d</TermId>
        </TermInfo>
        <TermInfo xmlns="http://schemas.microsoft.com/office/infopath/2007/PartnerControls">
          <TermName xmlns="http://schemas.microsoft.com/office/infopath/2007/PartnerControls">TCICN</TermName>
          <TermId xmlns="http://schemas.microsoft.com/office/infopath/2007/PartnerControls">ed46aaac-eb22-47b5-92b5-837f8e95a05e</TermId>
        </TermInfo>
        <TermInfo xmlns="http://schemas.microsoft.com/office/infopath/2007/PartnerControls">
          <TermName xmlns="http://schemas.microsoft.com/office/infopath/2007/PartnerControls">WWICN</TermName>
          <TermId xmlns="http://schemas.microsoft.com/office/infopath/2007/PartnerControls">a586fd9c-e7ba-45d6-a7a6-025f542d4a0a</TermId>
        </TermInfo>
      </Terms>
    </OAHPPLocationTaxHTField0>
    <_dlc_DocId xmlns="ddd86614-e075-45fd-ad75-7be4b83b486d">E7YEJEDTSY7N-342-240</_dlc_DocId>
    <_dlc_DocIdUrl xmlns="ddd86614-e075-45fd-ad75-7be4b83b486d">
      <Url>https://goto.oahpp.ca/resources/_layouts/DocIdRedir.aspx?ID=E7YEJEDTSY7N-342-240</Url>
      <Description>E7YEJEDTSY7N-342-240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>
  <LongProp xmlns="" name="OAHPPLocationTaxHTField0"><![CDATA[ALL|9a2671d7-c4d2-4a5e-95f7-b27107612865;Head Office|602d3fbf-925e-485a-a5b0-47981dae1253;PHL|ec98a33f-c22a-4877-9027-f70b81412b51;RICN|6ea63de3-ce01-4f6e-b01c-b53902978101;1075 Bay Street|516f4638-d9ff-4d03-8ffc-028db6e39066;480 University Avenue|96e84714-4c49-4e8b-9a26-df8291d12c4a;All|e4e26f8d-580b-4e1d-9cd1-688ec0f9c5a9;ALL|8bd18b8f-fd4d-44f5-950b-f67ae48186c0;Hamilton|691925e1-35b0-4788-a250-10d4c484d987;Kingston|8f5d76a6-b0b6-43e1-b5cf-8f5586f9ce7d;London|e67bd978-5dc9-4f6b-82ab-76da3fe8b7a1;Orillia|b8a724b7-9139-48e1-bd5d-763635e58979;Ottawa|95a6538a-6ba2-4be6-b74c-ed79773a9a6e;Peterborough|f186f995-adb4-4b24-8802-abbb7868f291;Sault Ste Marie|b8926c8e-982e-4642-9f67-4c8eadb80b17;Sudbury|9e7b06e5-8b9f-413d-b491-2f5135873405;Thunder Bay|e43220e7-f470-4bcb-a9af-fb21f87d62b1;Timmins|564f757d-aefe-4788-92e1-a57322d27545;Toronto|86337a21-f33f-4cc7-b185-12edb0b2be69;ALL|7043ba9b-1efb-465f-90fd-a5ccbb039413;CEICN|87791ad2-3c37-4005-8db8-c803279c879d;CICN|82f3db01-9a24-4a34-8101-b26ed27192a7;CRICN|dc60da81-99bb-4d84-a006-1332e616373f;CSICN|007469c0-8ac0-40bc-b905-bc570f25ee58;CWICN|48c2184a-b6c7-4a82-ad54-70e05e842508;ESCICN|e15ab312-4513-4c6f-9d46-d08f0a44a237;MHICN|32f43c42-b91d-4a31-926a-a0ed4e3ab625;NEOICN|5c7b8e9f-c323-4328-a73a-30f9e116988a;NSMICN|42c5f2fe-385d-4a6e-87fb-3ed1094985d5;NWOICN|092a4148-cc72-43bb-b1e3-733b51aa639a;SEOICN|ec0fe43d-fc64-4f6f-8c6a-8d4c5d6089da;SWOICN|76da14b8-83d8-4da7-be3c-146d21cc137d;TCICN|ed46aaac-eb22-47b5-92b5-837f8e95a05e;WWICN|a586fd9c-e7ba-45d6-a7a6-025f542d4a0a]]></LongProp>
  <LongProp xmlns="" name="TaxCatchAll"><![CDATA[2124;#;#1893;#;#1880;#;#1879;#;#1878;#;#1877;#;#1876;#;#1979;#;#1978;#;#1977;#;#1976;#;#1975;#;#1974;#;#1973;#;#1972;#;#1971;#;#579;#;#1969;#;#1968;#;#1967;#;#1966;#;#1954;#;#1953;#;#1952;#;#1951;#;#1950;#;#1949;#;#2156;#;#2155;#;#2154;#;#2152;#;#1930;#;#1929;#;#1928;#;#1970;#]]></LongProp>
</Long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Resource Document" ma:contentTypeID="0x010100FF2D2F39482BE5458CA9CDA49A87AA64000BE3EE26EAA8774995E06790B09CC106" ma:contentTypeVersion="15" ma:contentTypeDescription="" ma:contentTypeScope="" ma:versionID="81a2d75d77d9fcfdf11748509394936b">
  <xsd:schema xmlns:xsd="http://www.w3.org/2001/XMLSchema" xmlns:xs="http://www.w3.org/2001/XMLSchema" xmlns:p="http://schemas.microsoft.com/office/2006/metadata/properties" xmlns:ns2="096c58e8-8716-40f2-bffe-ba48efd422ef" xmlns:ns3="ddd86614-e075-45fd-ad75-7be4b83b486d" targetNamespace="http://schemas.microsoft.com/office/2006/metadata/properties" ma:root="true" ma:fieldsID="853dddf609d999eb5b21683a275a5bf3" ns2:_="" ns3:_="">
    <xsd:import namespace="096c58e8-8716-40f2-bffe-ba48efd422ef"/>
    <xsd:import namespace="ddd86614-e075-45fd-ad75-7be4b83b486d"/>
    <xsd:element name="properties">
      <xsd:complexType>
        <xsd:sequence>
          <xsd:element name="documentManagement">
            <xsd:complexType>
              <xsd:all>
                <xsd:element ref="ns2:ResourceID" minOccurs="0"/>
                <xsd:element ref="ns2:FormType" minOccurs="0"/>
                <xsd:element ref="ns2:FormUser" minOccurs="0"/>
                <xsd:element ref="ns2:PolicyFunctionArea" minOccurs="0"/>
                <xsd:element ref="ns3:ResourceCategoryTaxHTField0" minOccurs="0"/>
                <xsd:element ref="ns3:TaxCatchAll" minOccurs="0"/>
                <xsd:element ref="ns3:TaxCatchAllLabel" minOccurs="0"/>
                <xsd:element ref="ns3:PolicyIDMMTaxHTField0" minOccurs="0"/>
                <xsd:element ref="ns3:OAHPPLocationTaxHTField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6c58e8-8716-40f2-bffe-ba48efd422ef" elementFormDefault="qualified">
    <xsd:import namespace="http://schemas.microsoft.com/office/2006/documentManagement/types"/>
    <xsd:import namespace="http://schemas.microsoft.com/office/infopath/2007/PartnerControls"/>
    <xsd:element name="ResourceID" ma:index="2" nillable="true" ma:displayName="Resource ID" ma:description="Unique identifier if applicable (i.e. form number)" ma:internalName="ResourceID">
      <xsd:simpleType>
        <xsd:restriction base="dms:Text">
          <xsd:maxLength value="15"/>
        </xsd:restriction>
      </xsd:simpleType>
    </xsd:element>
    <xsd:element name="FormType" ma:index="3" nillable="true" ma:displayName="Resource Type" ma:format="Dropdown" ma:internalName="FormType">
      <xsd:simpleType>
        <xsd:restriction base="dms:Choice">
          <xsd:enumeration value="Form"/>
          <xsd:enumeration value="Guidelines"/>
          <xsd:enumeration value="Policy"/>
          <xsd:enumeration value="Procedures/How To"/>
          <xsd:enumeration value="Publication/Journal/Literature"/>
          <xsd:enumeration value="Retention Schedule"/>
          <xsd:enumeration value="System Documentation"/>
          <xsd:enumeration value="Tools/Templates"/>
          <xsd:enumeration value="Training Material"/>
        </xsd:restriction>
      </xsd:simpleType>
    </xsd:element>
    <xsd:element name="FormUser" ma:index="6" nillable="true" ma:displayName="Resource User" ma:default="End User" ma:format="Dropdown" ma:internalName="FormUser">
      <xsd:simpleType>
        <xsd:restriction base="dms:Choice">
          <xsd:enumeration value="End User"/>
          <xsd:enumeration value="Processor"/>
          <xsd:enumeration value="Manager"/>
        </xsd:restriction>
      </xsd:simpleType>
    </xsd:element>
    <xsd:element name="PolicyFunctionArea" ma:index="7" nillable="true" ma:displayName="Function Area" ma:format="Dropdown" ma:internalName="PolicyFunctionArea">
      <xsd:simpleType>
        <xsd:restriction base="dms:Choice">
          <xsd:enumeration value="Board"/>
          <xsd:enumeration value="Communications"/>
          <xsd:enumeration value="Facilities"/>
          <xsd:enumeration value="Finance / Procurement"/>
          <xsd:enumeration value="Human Resources"/>
          <xsd:enumeration value="IT / IM"/>
          <xsd:enumeration value="Programs / Departments"/>
          <xsd:enumeration value="Corporate"/>
          <xsd:enumeration value="Research and Academic"/>
          <xsd:enumeration value="Risk Management"/>
          <xsd:enumeration value="COOP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d86614-e075-45fd-ad75-7be4b83b486d" elementFormDefault="qualified">
    <xsd:import namespace="http://schemas.microsoft.com/office/2006/documentManagement/types"/>
    <xsd:import namespace="http://schemas.microsoft.com/office/infopath/2007/PartnerControls"/>
    <xsd:element name="ResourceCategoryTaxHTField0" ma:index="12" nillable="true" ma:taxonomy="true" ma:internalName="ResourceCategoryTaxHTField0" ma:taxonomyFieldName="ResourceCategory" ma:displayName="Resource Category" ma:default="" ma:fieldId="{c111e853-a6f9-401a-a808-f989a83d6349}" ma:taxonomyMulti="true" ma:sspId="49902157-4f79-49bc-a821-2837ff72634b" ma:termSetId="187940e3-f30d-4732-8b67-0fdf0e2b2e8d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f78954d5-acc0-4ffb-98ec-a1572a064751}" ma:internalName="TaxCatchAll" ma:showField="CatchAllData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f78954d5-acc0-4ffb-98ec-a1572a064751}" ma:internalName="TaxCatchAllLabel" ma:readOnly="true" ma:showField="CatchAllDataLabel" ma:web="ddd86614-e075-45fd-ad75-7be4b83b48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olicyIDMMTaxHTField0" ma:index="16" nillable="true" ma:taxonomy="true" ma:internalName="PolicyIDMMTaxHTField0" ma:taxonomyFieldName="PolicyIDMM" ma:displayName="Policy ID" ma:default="" ma:fieldId="{7a1a90a9-82a7-4443-8702-e896b2bb4532}" ma:taxonomyMulti="true" ma:sspId="49902157-4f79-49bc-a821-2837ff72634b" ma:termSetId="4a0ee074-4e72-486b-bc89-125890390ec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OAHPPLocationTaxHTField0" ma:index="19" nillable="true" ma:taxonomy="true" ma:internalName="OAHPPLocationTaxHTField0" ma:taxonomyFieldName="OAHPPLocation" ma:displayName="OAHPP Location" ma:default="" ma:fieldId="{25763e75-9f32-4244-af97-f669a3af9b62}" ma:taxonomyMulti="true" ma:sspId="49902157-4f79-49bc-a821-2837ff72634b" ma:termSetId="ee7422e9-b857-4b3b-a338-76174fb6dd7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18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8B4F8BC1-8E60-48D3-B9B5-BAA8901EAE80}">
  <ds:schemaRefs>
    <ds:schemaRef ds:uri="096c58e8-8716-40f2-bffe-ba48efd422ef"/>
    <ds:schemaRef ds:uri="http://purl.org/dc/elements/1.1/"/>
    <ds:schemaRef ds:uri="http://purl.org/dc/terms/"/>
    <ds:schemaRef ds:uri="ddd86614-e075-45fd-ad75-7be4b83b486d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93EF2CD-0E42-4320-B03A-E110151C5D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65C6F6-72CB-4791-8806-C1B1702AAC2F}">
  <ds:schemaRefs>
    <ds:schemaRef ds:uri="http://schemas.microsoft.com/office/2006/metadata/longProperties"/>
    <ds:schemaRef ds:uri=""/>
  </ds:schemaRefs>
</ds:datastoreItem>
</file>

<file path=customXml/itemProps4.xml><?xml version="1.0" encoding="utf-8"?>
<ds:datastoreItem xmlns:ds="http://schemas.openxmlformats.org/officeDocument/2006/customXml" ds:itemID="{3D4FC702-4ADF-40A4-B75C-EFECE7AF6E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6c58e8-8716-40f2-bffe-ba48efd422ef"/>
    <ds:schemaRef ds:uri="ddd86614-e075-45fd-ad75-7be4b83b48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3B83F255-5CDF-43E3-B028-1539FDAFD51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20250224_Vaccine Champions_Module 3</Template>
  <TotalTime>8763</TotalTime>
  <Words>1163</Words>
  <Application>Microsoft Office PowerPoint</Application>
  <PresentationFormat>On-screen Show (4:3)</PresentationFormat>
  <Paragraphs>100</Paragraphs>
  <Slides>12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MarkPro</vt:lpstr>
      <vt:lpstr>MarkPro-Bold</vt:lpstr>
      <vt:lpstr>Office Theme</vt:lpstr>
      <vt:lpstr>Module 2:  Outbreak Preparedness</vt:lpstr>
      <vt:lpstr>3 Components of Outbreak Preparedness1</vt:lpstr>
      <vt:lpstr>3 Components of Outbreak Preparedness</vt:lpstr>
      <vt:lpstr>Well-being</vt:lpstr>
      <vt:lpstr>Well-being resources</vt:lpstr>
      <vt:lpstr>Infection Prevention and Control (IPAC) Practices</vt:lpstr>
      <vt:lpstr>IPAC Practices, continued</vt:lpstr>
      <vt:lpstr>IPAC Practices, continued</vt:lpstr>
      <vt:lpstr>Assessing IPAC</vt:lpstr>
      <vt:lpstr>Assessing IPAC, continued</vt:lpstr>
      <vt:lpstr>Assessing IPAC, continued</vt:lpstr>
      <vt:lpstr>Key Takeaways</vt:lpstr>
    </vt:vector>
  </TitlesOfParts>
  <Company>St. Michael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Why are people not taking vaccines?</dc:title>
  <dc:creator>Bronwyn Barker</dc:creator>
  <cp:lastModifiedBy>Sierra Sweet</cp:lastModifiedBy>
  <cp:revision>176</cp:revision>
  <dcterms:created xsi:type="dcterms:W3CDTF">2025-02-24T22:02:03Z</dcterms:created>
  <dcterms:modified xsi:type="dcterms:W3CDTF">2026-09-01T20:43:54Z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AHPPLocation">
    <vt:lpwstr>2152;#ALL|9a2671d7-c4d2-4a5e-95f7-b27107612865;#1878;#Head Office|602d3fbf-925e-485a-a5b0-47981dae1253;#1880;#PHL|ec98a33f-c22a-4877-9027-f70b81412b51;#1879;#RICN|6ea63de3-ce01-4f6e-b01c-b53902978101;#2124;#480 University Avenue|96e84714-4c49-4e8b-9a26-df</vt:lpwstr>
  </property>
  <property fmtid="{D5CDD505-2E9C-101B-9397-08002B2CF9AE}" pid="3" name="LocationMMTaxHTField0">
    <vt:lpwstr>Head Office|b5e52ff0-5b56-42f2-ab6d-c6fb6d7ecf23</vt:lpwstr>
  </property>
  <property fmtid="{D5CDD505-2E9C-101B-9397-08002B2CF9AE}" pid="4" name="LocationMM">
    <vt:lpwstr>422;#Head Office|b5e52ff0-5b56-42f2-ab6d-c6fb6d7ecf23</vt:lpwstr>
  </property>
  <property fmtid="{D5CDD505-2E9C-101B-9397-08002B2CF9AE}" pid="5" name="ContentTypeId">
    <vt:lpwstr>0x010100FF2D2F39482BE5458CA9CDA49A87AA64000BE3EE26EAA8774995E06790B09CC106</vt:lpwstr>
  </property>
  <property fmtid="{D5CDD505-2E9C-101B-9397-08002B2CF9AE}" pid="6" name="ResourceCategory">
    <vt:lpwstr>579;#Templates|8b9833f7-6ddd-4a9e-82ef-b4e6b12e4151</vt:lpwstr>
  </property>
  <property fmtid="{D5CDD505-2E9C-101B-9397-08002B2CF9AE}" pid="7" name="PolicyIDMM">
    <vt:lpwstr/>
  </property>
  <property fmtid="{D5CDD505-2E9C-101B-9397-08002B2CF9AE}" pid="8" name="Order">
    <vt:r8>24000</vt:r8>
  </property>
  <property fmtid="{D5CDD505-2E9C-101B-9397-08002B2CF9AE}" pid="9" name="_dlc_DocIdItemGuid">
    <vt:lpwstr>7aeb5d68-dfef-40d6-95ca-48fe610ca676</vt:lpwstr>
  </property>
</Properties>
</file>