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96" r:id="rId6"/>
  </p:sldMasterIdLst>
  <p:notesMasterIdLst>
    <p:notesMasterId r:id="rId21"/>
  </p:notesMasterIdLst>
  <p:handoutMasterIdLst>
    <p:handoutMasterId r:id="rId22"/>
  </p:handoutMasterIdLst>
  <p:sldIdLst>
    <p:sldId id="256" r:id="rId7"/>
    <p:sldId id="257" r:id="rId8"/>
    <p:sldId id="270" r:id="rId9"/>
    <p:sldId id="271" r:id="rId10"/>
    <p:sldId id="276" r:id="rId11"/>
    <p:sldId id="277" r:id="rId12"/>
    <p:sldId id="267" r:id="rId13"/>
    <p:sldId id="273" r:id="rId14"/>
    <p:sldId id="268" r:id="rId15"/>
    <p:sldId id="261" r:id="rId16"/>
    <p:sldId id="274" r:id="rId17"/>
    <p:sldId id="264" r:id="rId18"/>
    <p:sldId id="260" r:id="rId19"/>
    <p:sldId id="269" r:id="rId20"/>
  </p:sldIdLst>
  <p:sldSz cx="9144000" cy="6858000" type="screen4x3"/>
  <p:notesSz cx="6858000" cy="9144000"/>
  <p:embeddedFontLst>
    <p:embeddedFont>
      <p:font typeface="MarkPro" panose="020B0504020101010102" pitchFamily="34" charset="0"/>
      <p:regular r:id="rId2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ierra Sweet" initials="SS [2]" lastIdx="6" clrIdx="7">
    <p:extLst>
      <p:ext uri="{19B8F6BF-5375-455C-9EA6-DF929625EA0E}">
        <p15:presenceInfo xmlns:p15="http://schemas.microsoft.com/office/powerpoint/2012/main" userId="Sierra Sweet" providerId="None"/>
      </p:ext>
    </p:extLst>
  </p:cmAuthor>
  <p:cmAuthor id="1" name="Christine Fahim" initials="CF" lastIdx="3" clrIdx="2">
    <p:extLst>
      <p:ext uri="{19B8F6BF-5375-455C-9EA6-DF929625EA0E}">
        <p15:presenceInfo xmlns:p15="http://schemas.microsoft.com/office/powerpoint/2012/main" userId="Christine Fahim" providerId="None"/>
      </p:ext>
    </p:extLst>
  </p:cmAuthor>
  <p:cmAuthor id="2" name="Sharon Straus" initials="SS" lastIdx="1" clrIdx="1">
    <p:extLst>
      <p:ext uri="{19B8F6BF-5375-455C-9EA6-DF929625EA0E}">
        <p15:presenceInfo xmlns:p15="http://schemas.microsoft.com/office/powerpoint/2012/main" userId="S-1-5-21-1713919750-443283458-3588888695-5422" providerId="AD"/>
      </p:ext>
    </p:extLst>
  </p:cmAuthor>
  <p:cmAuthor id="3" name="Kim Ibarra" initials="KI" lastIdx="2" clrIdx="3">
    <p:extLst>
      <p:ext uri="{19B8F6BF-5375-455C-9EA6-DF929625EA0E}">
        <p15:presenceInfo xmlns:p15="http://schemas.microsoft.com/office/powerpoint/2012/main" userId="S-1-5-21-1713919750-443283458-3588888695-93072" providerId="AD"/>
      </p:ext>
    </p:extLst>
  </p:cmAuthor>
  <p:cmAuthor id="4" name="Christine Fahim" initials="CF [2]" lastIdx="9" clrIdx="4">
    <p:extLst>
      <p:ext uri="{19B8F6BF-5375-455C-9EA6-DF929625EA0E}">
        <p15:presenceInfo xmlns:p15="http://schemas.microsoft.com/office/powerpoint/2012/main" userId="S-1-5-21-1713919750-443283458-3588888695-14610" providerId="AD"/>
      </p:ext>
    </p:extLst>
  </p:cmAuthor>
  <p:cmAuthor id="5" name="Sierra Sweet" initials="SS" lastIdx="15" clrIdx="5">
    <p:extLst>
      <p:ext uri="{19B8F6BF-5375-455C-9EA6-DF929625EA0E}">
        <p15:presenceInfo xmlns:p15="http://schemas.microsoft.com/office/powerpoint/2012/main" userId="S-1-5-21-1713919750-443283458-3588888695-96688" providerId="AD"/>
      </p:ext>
    </p:extLst>
  </p:cmAuthor>
  <p:cmAuthor id="6" name="Vincenza Gruppuso" initials="VG" lastIdx="8" clrIdx="6">
    <p:extLst>
      <p:ext uri="{19B8F6BF-5375-455C-9EA6-DF929625EA0E}">
        <p15:presenceInfo xmlns:p15="http://schemas.microsoft.com/office/powerpoint/2012/main" userId="S-1-5-21-1713919750-443283458-3588888695-405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7DBC"/>
    <a:srgbClr val="2E5E8D"/>
    <a:srgbClr val="8BB93F"/>
    <a:srgbClr val="688B2F"/>
    <a:srgbClr val="172E45"/>
    <a:srgbClr val="2E5D8B"/>
    <a:srgbClr val="8CB84B"/>
    <a:srgbClr val="000D64"/>
    <a:srgbClr val="0060A0"/>
    <a:srgbClr val="8BBA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45" autoAdjust="0"/>
    <p:restoredTop sz="82984" autoAdjust="0"/>
  </p:normalViewPr>
  <p:slideViewPr>
    <p:cSldViewPr>
      <p:cViewPr varScale="1">
        <p:scale>
          <a:sx n="52" d="100"/>
          <a:sy n="52" d="100"/>
        </p:scale>
        <p:origin x="42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20"/>
    </p:cViewPr>
  </p:sorterViewPr>
  <p:notesViewPr>
    <p:cSldViewPr>
      <p:cViewPr varScale="1">
        <p:scale>
          <a:sx n="71" d="100"/>
          <a:sy n="71" d="100"/>
        </p:scale>
        <p:origin x="-270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commentAuthors" Target="commentAuthor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AAC93-BF7B-4A78-AA57-D63B7D127333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D1DCC-0BA7-41D2-BDD3-C1913CB20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0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990E1D2-32BC-48BA-A8ED-17B09F55C431}" type="datetimeFigureOut">
              <a:rPr lang="en-US"/>
              <a:pPr>
                <a:defRPr/>
              </a:pPr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825E8E9-99ED-4478-A2EE-814BBFEC56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986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046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116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397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051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617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11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https://www.canada.ca/en/public-health/services/diseases/2019-novel-coronavirus-infection/prevent-control-covid-19-long-term-care-homes.html</a:t>
            </a:r>
          </a:p>
          <a:p>
            <a:pPr marL="228600" indent="-228600">
              <a:buAutoNum type="arabicPeriod"/>
            </a:pPr>
            <a:r>
              <a:rPr lang="en-US" dirty="0"/>
              <a:t>https://www.publichealthontario.ca/-/media/documents/i/2021/ipac-ltch-principles-best-practices.pdf?la=en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444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https://www.canada.ca/en/public-health/services/diseases/2019-novel-coronavirus-infection/prevent-control-covid-19-long-term-care-homes.html</a:t>
            </a:r>
          </a:p>
          <a:p>
            <a:pPr marL="228600" indent="-228600">
              <a:buAutoNum type="arabicPeriod"/>
            </a:pPr>
            <a:r>
              <a:rPr lang="en-US" dirty="0"/>
              <a:t>https://www.publichealthontario.ca/-/media/documents/i/2021/ipac-ltch-principles-best-practices.pdf?la=en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028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rgbClr val="006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1" y="-10633"/>
            <a:ext cx="9168064" cy="6880602"/>
            <a:chOff x="-13649" y="861341"/>
            <a:chExt cx="9168064" cy="6880602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43" r="12729"/>
            <a:stretch/>
          </p:blipFill>
          <p:spPr>
            <a:xfrm>
              <a:off x="-13649" y="861341"/>
              <a:ext cx="9165265" cy="6880602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 userDrawn="1"/>
          </p:nvSpPr>
          <p:spPr>
            <a:xfrm>
              <a:off x="-13648" y="861341"/>
              <a:ext cx="9168063" cy="6858000"/>
            </a:xfrm>
            <a:prstGeom prst="rect">
              <a:avLst/>
            </a:prstGeom>
            <a:solidFill>
              <a:srgbClr val="0060A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chemeClr val="bg1"/>
                </a:solidFill>
                <a:latin typeface="MarkPro" panose="020B05040201010101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DOCUMENT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8"/>
            <a:ext cx="77724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rkPro" panose="020B0504020101010102" pitchFamily="34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Document subtitle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75261C-F1E4-527A-3CF6-5441A967B3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497" y="304800"/>
            <a:ext cx="2249170" cy="533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B8AACC-E227-FDA4-8FD3-0092181444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03" y="6282776"/>
            <a:ext cx="1333397" cy="28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2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6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134375"/>
            <a:ext cx="7886700" cy="37239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622B5C-2B26-4346-984F-ECE70EE15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2094" y="194560"/>
            <a:ext cx="1518261" cy="2916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EAA1537-0D59-F7B6-9198-58DE9AD52D5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1D5270-ECD7-655E-C919-DEA7C5DE82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CC2EFC-26DF-9B7A-F766-5C8E6CC00724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65F5177-2C4A-CB67-73DC-27280DA83D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CC8FAC-37C3-AAF5-75D5-B9AE33307356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712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306"/>
            <a:ext cx="7886700" cy="7690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4038600" cy="36877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4038600" cy="36877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2D2F8A-1BFD-4DA6-BB38-27F66A131E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10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306"/>
            <a:ext cx="7886700" cy="7690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04182"/>
            <a:ext cx="4040188" cy="639762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27679"/>
            <a:ext cx="4040188" cy="309848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04182"/>
            <a:ext cx="4041775" cy="639762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027679"/>
            <a:ext cx="4041775" cy="309848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2D2F8A-1BFD-4DA6-BB38-27F66A131E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82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E9B716-5E48-B54F-9981-A410EE5C88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2094" y="194560"/>
            <a:ext cx="1518261" cy="29164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B324F27-0478-CDDE-7921-6BE3C046495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31B5FA-E5AA-888E-6EBE-FAD98CCFE7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9E43A4-EB95-9D92-CD2C-10A9E2F8FFB0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F7D8DE9-785D-8D47-5865-2260877304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FD8077-7F4B-2703-728C-5A6FD9B53CA3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83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2DE265-3944-3CD2-E9B4-CD74CA5186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6CB532-7A85-4CAC-238E-CE657B76688B}"/>
              </a:ext>
            </a:extLst>
          </p:cNvPr>
          <p:cNvSpPr/>
          <p:nvPr userDrawn="1"/>
        </p:nvSpPr>
        <p:spPr>
          <a:xfrm>
            <a:off x="-11152" y="609600"/>
            <a:ext cx="9166303" cy="5715000"/>
          </a:xfrm>
          <a:prstGeom prst="rect">
            <a:avLst/>
          </a:prstGeom>
          <a:solidFill>
            <a:srgbClr val="000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AA3C07-E824-67F9-A7B2-03EFBDC2CD8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951094-D322-0113-38C7-04B83FFFD2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20BFF3C-26EA-4709-9EA8-18545D708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399" y="2952258"/>
            <a:ext cx="8077200" cy="953485"/>
          </a:xfrm>
        </p:spPr>
        <p:txBody>
          <a:bodyPr anchor="ctr"/>
          <a:lstStyle>
            <a:lvl1pPr algn="ct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3859BB-83FE-A6AD-CFAC-19462D167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46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2E7C61-99E5-F9CD-2E01-3BD8DE8C39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49" y="1365306"/>
            <a:ext cx="7886700" cy="769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97872"/>
            <a:ext cx="7886700" cy="3723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06F41-20F3-7F42-8B27-3B37AD6D179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8940FC-B1C7-B74B-A94C-5F546DCBE45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EB0CB4-4BCD-DDEC-2CAD-C4F5D0770E4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5A242C-0C6F-E931-664B-9163EA38AB99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21AB396-0989-8BE6-21F8-908669438391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0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MarkPro" panose="020B0504020101010102" pitchFamily="34" charset="77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8.png"/><Relationship Id="rId5" Type="http://schemas.openxmlformats.org/officeDocument/2006/relationships/image" Target="../media/image11.svg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sv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sv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8.png"/><Relationship Id="rId4" Type="http://schemas.openxmlformats.org/officeDocument/2006/relationships/hyperlink" Target="https://wellness-hub.c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D47C97-227F-DA4C-CA6B-30F24E3BD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35200"/>
            <a:ext cx="7772400" cy="2387600"/>
          </a:xfrm>
        </p:spPr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Module 1: Vaccine Champions Course Introduction</a:t>
            </a:r>
            <a:endParaRPr lang="en-US" dirty="0">
              <a:latin typeface="MarkPro" panose="020B0504020101010102" pitchFamily="34" charset="77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026" y="6096000"/>
            <a:ext cx="290194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7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68"/>
    </mc:Choice>
    <mc:Fallback xmlns="">
      <p:transition spd="slow" advTm="84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64400"/>
            <a:ext cx="7886700" cy="769069"/>
          </a:xfrm>
        </p:spPr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Course Objective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166654"/>
            <a:ext cx="7886700" cy="372393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CA" dirty="0">
                <a:latin typeface="MarkPro" panose="020B0504020101010102" pitchFamily="34" charset="77"/>
              </a:rPr>
              <a:t>Increase Long-Term Care Home (LTCH) and Retirement Home (RH)</a:t>
            </a:r>
            <a:r>
              <a:rPr lang="en-US" dirty="0">
                <a:latin typeface="MarkPro" panose="020B0504020101010102" pitchFamily="34" charset="77"/>
              </a:rPr>
              <a:t> preparedness to deal with infectious disease outbreaks.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MarkPro" panose="020B0504020101010102" pitchFamily="34" charset="77"/>
              </a:rPr>
              <a:t>We will aim to increase preparedness by building: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Vaccine knowledge and confidence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MarkPro" panose="020B0504020101010102" pitchFamily="34" charset="77"/>
              </a:rPr>
              <a:t>Communication skills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Health literacy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E90AE6-51EF-FAE8-F17E-22564D24B1C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4649" y="3886200"/>
            <a:ext cx="1981200" cy="19812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6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38"/>
    </mc:Choice>
    <mc:Fallback xmlns="">
      <p:transition spd="slow" advTm="182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64400"/>
            <a:ext cx="7886700" cy="769069"/>
          </a:xfrm>
        </p:spPr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Course Objective, continued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133469"/>
            <a:ext cx="8210551" cy="373756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3000"/>
              </a:spcBef>
              <a:buNone/>
            </a:pPr>
            <a:r>
              <a:rPr lang="en-US" dirty="0"/>
              <a:t>This course focuses on knowledge and confidence in vaccines for two contagious respiratory illnesses: COVID-19 and Influenza. </a:t>
            </a:r>
          </a:p>
          <a:p>
            <a:pPr marL="0" indent="0">
              <a:lnSpc>
                <a:spcPct val="150000"/>
              </a:lnSpc>
              <a:spcBef>
                <a:spcPts val="3000"/>
              </a:spcBef>
              <a:buNone/>
            </a:pPr>
            <a:r>
              <a:rPr lang="en-US" dirty="0"/>
              <a:t>Other contagious respiratory illnesses such as that caused by respiratory syncytial virus (RSV) are outside the scope of this course, but are equally important to acknowledge and address.  </a:t>
            </a:r>
          </a:p>
          <a:p>
            <a:pPr marL="0" indent="0">
              <a:lnSpc>
                <a:spcPct val="113000"/>
              </a:lnSpc>
              <a:spcBef>
                <a:spcPts val="3000"/>
              </a:spcBef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4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07"/>
    </mc:Choice>
    <mc:Fallback xmlns="">
      <p:transition spd="slow" advTm="24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64400"/>
            <a:ext cx="7886700" cy="769069"/>
          </a:xfrm>
        </p:spPr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Course Objective, continued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133469"/>
            <a:ext cx="8210551" cy="373756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/>
              <a:t>You may find the information and strategies within this course also helpful for managing other respiratory illnesses to: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dirty="0"/>
          </a:p>
          <a:p>
            <a:pPr lvl="3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reduce infectious disease outbreaks</a:t>
            </a:r>
          </a:p>
          <a:p>
            <a:pPr lvl="3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maintain health for you and others</a:t>
            </a:r>
          </a:p>
          <a:p>
            <a:pPr lvl="3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create a safe and healthy 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50"/>
    </mc:Choice>
    <mc:Fallback xmlns="">
      <p:transition spd="slow" advTm="15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64400"/>
            <a:ext cx="7886700" cy="769069"/>
          </a:xfrm>
        </p:spPr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Course Testimonials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133469"/>
            <a:ext cx="8058151" cy="373756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900" dirty="0"/>
              <a:t>“… I could see that it adds [to] my knowledge about vaccines. And so it gives me confidence to share that information.”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900" dirty="0"/>
              <a:t>–</a:t>
            </a:r>
            <a:r>
              <a:rPr lang="en-US" sz="1900" i="1" dirty="0"/>
              <a:t>Participant 026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9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900" dirty="0"/>
              <a:t>“I'm working as an IPAC nurse in LTC home, and this information I received through this course is very reliable, accessible, and understandable for me on how I can boost vaccination rates for both residents and team members.” –</a:t>
            </a:r>
            <a:r>
              <a:rPr lang="en-US" sz="1900" i="1" dirty="0"/>
              <a:t>Participant 203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0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21"/>
    </mc:Choice>
    <mc:Fallback xmlns="">
      <p:transition spd="slow" advTm="34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64400"/>
            <a:ext cx="7886700" cy="769069"/>
          </a:xfrm>
        </p:spPr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Course Testimonials, continued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133469"/>
            <a:ext cx="8058151" cy="373756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900" dirty="0"/>
              <a:t>“The course was very informative, and was compiled of numerous resources that will be very beneficial to anyone wishing to become a ‘Vaccine Champion’.“ –</a:t>
            </a:r>
            <a:r>
              <a:rPr lang="en-US" sz="1900" i="1" dirty="0"/>
              <a:t>Participant 006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9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900" dirty="0"/>
              <a:t>“Every knowledge is invaluable… the course gave me more in-depth understanding about the COVID-19 and Influenza vaccine administration, erasing the myth that the vaccine makes you sick on getting it.” –</a:t>
            </a:r>
            <a:r>
              <a:rPr lang="en-US" sz="1900" i="1" dirty="0"/>
              <a:t>Participant 052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3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00"/>
    </mc:Choice>
    <mc:Fallback xmlns="">
      <p:transition spd="slow" advTm="26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Course Structure 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90" y="2652215"/>
            <a:ext cx="7886700" cy="461403"/>
          </a:xfrm>
        </p:spPr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This course has 7 modules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5669462-D615-B3FD-17C0-3385F254CEE0}"/>
              </a:ext>
            </a:extLst>
          </p:cNvPr>
          <p:cNvGrpSpPr/>
          <p:nvPr/>
        </p:nvGrpSpPr>
        <p:grpSpPr>
          <a:xfrm>
            <a:off x="5562600" y="1810276"/>
            <a:ext cx="1981200" cy="1078076"/>
            <a:chOff x="4343400" y="1181271"/>
            <a:chExt cx="2103145" cy="113713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339089B-E645-1D74-94F9-61673B0C7EA5}"/>
                </a:ext>
              </a:extLst>
            </p:cNvPr>
            <p:cNvGrpSpPr/>
            <p:nvPr/>
          </p:nvGrpSpPr>
          <p:grpSpPr>
            <a:xfrm>
              <a:off x="4343400" y="1181271"/>
              <a:ext cx="1033463" cy="1137138"/>
              <a:chOff x="5448220" y="981075"/>
              <a:chExt cx="1033463" cy="1137138"/>
            </a:xfrm>
          </p:grpSpPr>
          <p:grpSp>
            <p:nvGrpSpPr>
              <p:cNvPr id="15" name="Graphic 6">
                <a:extLst>
                  <a:ext uri="{FF2B5EF4-FFF2-40B4-BE49-F238E27FC236}">
                    <a16:creationId xmlns:a16="http://schemas.microsoft.com/office/drawing/2014/main" id="{259F0C77-A2C0-B1FB-6DCC-0E59872162FE}"/>
                  </a:ext>
                </a:extLst>
              </p:cNvPr>
              <p:cNvGrpSpPr/>
              <p:nvPr/>
            </p:nvGrpSpPr>
            <p:grpSpPr>
              <a:xfrm>
                <a:off x="5448220" y="981075"/>
                <a:ext cx="933450" cy="933450"/>
                <a:chOff x="5448220" y="981075"/>
                <a:chExt cx="933450" cy="933450"/>
              </a:xfrm>
              <a:solidFill>
                <a:schemeClr val="accent1"/>
              </a:solidFill>
            </p:grpSpPr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B7A8DA8E-9ED1-669A-597F-B32DD6289CD9}"/>
                    </a:ext>
                  </a:extLst>
                </p:cNvPr>
                <p:cNvSpPr/>
                <p:nvPr/>
              </p:nvSpPr>
              <p:spPr>
                <a:xfrm>
                  <a:off x="5448220" y="981075"/>
                  <a:ext cx="733425" cy="533400"/>
                </a:xfrm>
                <a:custGeom>
                  <a:avLst/>
                  <a:gdLst>
                    <a:gd name="connsiteX0" fmla="*/ 733425 w 733425"/>
                    <a:gd name="connsiteY0" fmla="*/ 500063 h 533400"/>
                    <a:gd name="connsiteX1" fmla="*/ 733425 w 733425"/>
                    <a:gd name="connsiteY1" fmla="*/ 33338 h 533400"/>
                    <a:gd name="connsiteX2" fmla="*/ 700088 w 733425"/>
                    <a:gd name="connsiteY2" fmla="*/ 0 h 533400"/>
                    <a:gd name="connsiteX3" fmla="*/ 33338 w 733425"/>
                    <a:gd name="connsiteY3" fmla="*/ 0 h 533400"/>
                    <a:gd name="connsiteX4" fmla="*/ 0 w 733425"/>
                    <a:gd name="connsiteY4" fmla="*/ 33338 h 533400"/>
                    <a:gd name="connsiteX5" fmla="*/ 0 w 733425"/>
                    <a:gd name="connsiteY5" fmla="*/ 500063 h 533400"/>
                    <a:gd name="connsiteX6" fmla="*/ 33338 w 733425"/>
                    <a:gd name="connsiteY6" fmla="*/ 533400 h 533400"/>
                    <a:gd name="connsiteX7" fmla="*/ 700088 w 733425"/>
                    <a:gd name="connsiteY7" fmla="*/ 533400 h 533400"/>
                    <a:gd name="connsiteX8" fmla="*/ 733425 w 733425"/>
                    <a:gd name="connsiteY8" fmla="*/ 500063 h 533400"/>
                    <a:gd name="connsiteX9" fmla="*/ 233363 w 733425"/>
                    <a:gd name="connsiteY9" fmla="*/ 400050 h 533400"/>
                    <a:gd name="connsiteX10" fmla="*/ 100013 w 733425"/>
                    <a:gd name="connsiteY10" fmla="*/ 266700 h 533400"/>
                    <a:gd name="connsiteX11" fmla="*/ 233363 w 733425"/>
                    <a:gd name="connsiteY11" fmla="*/ 133350 h 533400"/>
                    <a:gd name="connsiteX12" fmla="*/ 366713 w 733425"/>
                    <a:gd name="connsiteY12" fmla="*/ 266700 h 533400"/>
                    <a:gd name="connsiteX13" fmla="*/ 233363 w 733425"/>
                    <a:gd name="connsiteY13" fmla="*/ 400050 h 533400"/>
                    <a:gd name="connsiteX14" fmla="*/ 616744 w 733425"/>
                    <a:gd name="connsiteY14" fmla="*/ 433388 h 533400"/>
                    <a:gd name="connsiteX15" fmla="*/ 450056 w 733425"/>
                    <a:gd name="connsiteY15" fmla="*/ 433388 h 533400"/>
                    <a:gd name="connsiteX16" fmla="*/ 433388 w 733425"/>
                    <a:gd name="connsiteY16" fmla="*/ 416719 h 533400"/>
                    <a:gd name="connsiteX17" fmla="*/ 450056 w 733425"/>
                    <a:gd name="connsiteY17" fmla="*/ 400050 h 533400"/>
                    <a:gd name="connsiteX18" fmla="*/ 616744 w 733425"/>
                    <a:gd name="connsiteY18" fmla="*/ 400050 h 533400"/>
                    <a:gd name="connsiteX19" fmla="*/ 633413 w 733425"/>
                    <a:gd name="connsiteY19" fmla="*/ 416719 h 533400"/>
                    <a:gd name="connsiteX20" fmla="*/ 616744 w 733425"/>
                    <a:gd name="connsiteY20" fmla="*/ 433388 h 533400"/>
                    <a:gd name="connsiteX21" fmla="*/ 616744 w 733425"/>
                    <a:gd name="connsiteY21" fmla="*/ 333375 h 533400"/>
                    <a:gd name="connsiteX22" fmla="*/ 450056 w 733425"/>
                    <a:gd name="connsiteY22" fmla="*/ 333375 h 533400"/>
                    <a:gd name="connsiteX23" fmla="*/ 433388 w 733425"/>
                    <a:gd name="connsiteY23" fmla="*/ 316706 h 533400"/>
                    <a:gd name="connsiteX24" fmla="*/ 450056 w 733425"/>
                    <a:gd name="connsiteY24" fmla="*/ 300038 h 533400"/>
                    <a:gd name="connsiteX25" fmla="*/ 616744 w 733425"/>
                    <a:gd name="connsiteY25" fmla="*/ 300038 h 533400"/>
                    <a:gd name="connsiteX26" fmla="*/ 633413 w 733425"/>
                    <a:gd name="connsiteY26" fmla="*/ 316706 h 533400"/>
                    <a:gd name="connsiteX27" fmla="*/ 616744 w 733425"/>
                    <a:gd name="connsiteY27" fmla="*/ 333375 h 533400"/>
                    <a:gd name="connsiteX28" fmla="*/ 616744 w 733425"/>
                    <a:gd name="connsiteY28" fmla="*/ 233363 h 533400"/>
                    <a:gd name="connsiteX29" fmla="*/ 450056 w 733425"/>
                    <a:gd name="connsiteY29" fmla="*/ 233363 h 533400"/>
                    <a:gd name="connsiteX30" fmla="*/ 433388 w 733425"/>
                    <a:gd name="connsiteY30" fmla="*/ 216694 h 533400"/>
                    <a:gd name="connsiteX31" fmla="*/ 450056 w 733425"/>
                    <a:gd name="connsiteY31" fmla="*/ 200025 h 533400"/>
                    <a:gd name="connsiteX32" fmla="*/ 616744 w 733425"/>
                    <a:gd name="connsiteY32" fmla="*/ 200025 h 533400"/>
                    <a:gd name="connsiteX33" fmla="*/ 633413 w 733425"/>
                    <a:gd name="connsiteY33" fmla="*/ 216694 h 533400"/>
                    <a:gd name="connsiteX34" fmla="*/ 616744 w 733425"/>
                    <a:gd name="connsiteY34" fmla="*/ 233363 h 533400"/>
                    <a:gd name="connsiteX35" fmla="*/ 616744 w 733425"/>
                    <a:gd name="connsiteY35" fmla="*/ 133350 h 533400"/>
                    <a:gd name="connsiteX36" fmla="*/ 450056 w 733425"/>
                    <a:gd name="connsiteY36" fmla="*/ 133350 h 533400"/>
                    <a:gd name="connsiteX37" fmla="*/ 433388 w 733425"/>
                    <a:gd name="connsiteY37" fmla="*/ 116681 h 533400"/>
                    <a:gd name="connsiteX38" fmla="*/ 450056 w 733425"/>
                    <a:gd name="connsiteY38" fmla="*/ 100013 h 533400"/>
                    <a:gd name="connsiteX39" fmla="*/ 616744 w 733425"/>
                    <a:gd name="connsiteY39" fmla="*/ 100013 h 533400"/>
                    <a:gd name="connsiteX40" fmla="*/ 633413 w 733425"/>
                    <a:gd name="connsiteY40" fmla="*/ 116681 h 533400"/>
                    <a:gd name="connsiteX41" fmla="*/ 616744 w 733425"/>
                    <a:gd name="connsiteY41" fmla="*/ 133350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733425" h="533400">
                      <a:moveTo>
                        <a:pt x="733425" y="500063"/>
                      </a:moveTo>
                      <a:lnTo>
                        <a:pt x="733425" y="33338"/>
                      </a:lnTo>
                      <a:cubicBezTo>
                        <a:pt x="733425" y="14927"/>
                        <a:pt x="718513" y="0"/>
                        <a:pt x="700088" y="0"/>
                      </a:cubicBezTo>
                      <a:lnTo>
                        <a:pt x="33338" y="0"/>
                      </a:lnTo>
                      <a:cubicBezTo>
                        <a:pt x="14911" y="0"/>
                        <a:pt x="0" y="14927"/>
                        <a:pt x="0" y="33338"/>
                      </a:cubicBezTo>
                      <a:lnTo>
                        <a:pt x="0" y="500063"/>
                      </a:lnTo>
                      <a:cubicBezTo>
                        <a:pt x="0" y="518471"/>
                        <a:pt x="14911" y="533400"/>
                        <a:pt x="33338" y="533400"/>
                      </a:cubicBezTo>
                      <a:lnTo>
                        <a:pt x="700088" y="533400"/>
                      </a:lnTo>
                      <a:cubicBezTo>
                        <a:pt x="718513" y="533400"/>
                        <a:pt x="733425" y="518471"/>
                        <a:pt x="733425" y="500063"/>
                      </a:cubicBezTo>
                      <a:close/>
                      <a:moveTo>
                        <a:pt x="233363" y="400050"/>
                      </a:moveTo>
                      <a:cubicBezTo>
                        <a:pt x="159714" y="400050"/>
                        <a:pt x="100013" y="340346"/>
                        <a:pt x="100013" y="266700"/>
                      </a:cubicBezTo>
                      <a:cubicBezTo>
                        <a:pt x="100013" y="193052"/>
                        <a:pt x="159714" y="133350"/>
                        <a:pt x="233363" y="133350"/>
                      </a:cubicBezTo>
                      <a:cubicBezTo>
                        <a:pt x="307012" y="133350"/>
                        <a:pt x="366713" y="193052"/>
                        <a:pt x="366713" y="266700"/>
                      </a:cubicBezTo>
                      <a:cubicBezTo>
                        <a:pt x="366713" y="340346"/>
                        <a:pt x="307012" y="400050"/>
                        <a:pt x="233363" y="400050"/>
                      </a:cubicBezTo>
                      <a:close/>
                      <a:moveTo>
                        <a:pt x="616744" y="433388"/>
                      </a:moveTo>
                      <a:lnTo>
                        <a:pt x="450056" y="433388"/>
                      </a:lnTo>
                      <a:cubicBezTo>
                        <a:pt x="440842" y="433388"/>
                        <a:pt x="433388" y="425933"/>
                        <a:pt x="433388" y="416719"/>
                      </a:cubicBezTo>
                      <a:cubicBezTo>
                        <a:pt x="433388" y="407504"/>
                        <a:pt x="440842" y="400050"/>
                        <a:pt x="450056" y="400050"/>
                      </a:cubicBezTo>
                      <a:lnTo>
                        <a:pt x="616744" y="400050"/>
                      </a:lnTo>
                      <a:cubicBezTo>
                        <a:pt x="625958" y="400050"/>
                        <a:pt x="633413" y="407504"/>
                        <a:pt x="633413" y="416719"/>
                      </a:cubicBezTo>
                      <a:cubicBezTo>
                        <a:pt x="633413" y="425933"/>
                        <a:pt x="625958" y="433388"/>
                        <a:pt x="616744" y="433388"/>
                      </a:cubicBezTo>
                      <a:close/>
                      <a:moveTo>
                        <a:pt x="616744" y="333375"/>
                      </a:moveTo>
                      <a:lnTo>
                        <a:pt x="450056" y="333375"/>
                      </a:lnTo>
                      <a:cubicBezTo>
                        <a:pt x="440842" y="333375"/>
                        <a:pt x="433388" y="325921"/>
                        <a:pt x="433388" y="316706"/>
                      </a:cubicBezTo>
                      <a:cubicBezTo>
                        <a:pt x="433388" y="307492"/>
                        <a:pt x="440842" y="300038"/>
                        <a:pt x="450056" y="300038"/>
                      </a:cubicBezTo>
                      <a:lnTo>
                        <a:pt x="616744" y="300038"/>
                      </a:lnTo>
                      <a:cubicBezTo>
                        <a:pt x="625958" y="300038"/>
                        <a:pt x="633413" y="307492"/>
                        <a:pt x="633413" y="316706"/>
                      </a:cubicBezTo>
                      <a:cubicBezTo>
                        <a:pt x="633413" y="325921"/>
                        <a:pt x="625958" y="333375"/>
                        <a:pt x="616744" y="333375"/>
                      </a:cubicBezTo>
                      <a:close/>
                      <a:moveTo>
                        <a:pt x="616744" y="233363"/>
                      </a:moveTo>
                      <a:lnTo>
                        <a:pt x="450056" y="233363"/>
                      </a:lnTo>
                      <a:cubicBezTo>
                        <a:pt x="440842" y="233363"/>
                        <a:pt x="433388" y="225907"/>
                        <a:pt x="433388" y="216694"/>
                      </a:cubicBezTo>
                      <a:cubicBezTo>
                        <a:pt x="433388" y="207480"/>
                        <a:pt x="440842" y="200025"/>
                        <a:pt x="450056" y="200025"/>
                      </a:cubicBezTo>
                      <a:lnTo>
                        <a:pt x="616744" y="200025"/>
                      </a:lnTo>
                      <a:cubicBezTo>
                        <a:pt x="625958" y="200025"/>
                        <a:pt x="633413" y="207480"/>
                        <a:pt x="633413" y="216694"/>
                      </a:cubicBezTo>
                      <a:cubicBezTo>
                        <a:pt x="633413" y="225907"/>
                        <a:pt x="625958" y="233363"/>
                        <a:pt x="616744" y="233363"/>
                      </a:cubicBezTo>
                      <a:close/>
                      <a:moveTo>
                        <a:pt x="616744" y="133350"/>
                      </a:moveTo>
                      <a:lnTo>
                        <a:pt x="450056" y="133350"/>
                      </a:lnTo>
                      <a:cubicBezTo>
                        <a:pt x="440842" y="133350"/>
                        <a:pt x="433388" y="125895"/>
                        <a:pt x="433388" y="116681"/>
                      </a:cubicBezTo>
                      <a:cubicBezTo>
                        <a:pt x="433388" y="107468"/>
                        <a:pt x="440842" y="100013"/>
                        <a:pt x="450056" y="100013"/>
                      </a:cubicBezTo>
                      <a:lnTo>
                        <a:pt x="616744" y="100013"/>
                      </a:lnTo>
                      <a:cubicBezTo>
                        <a:pt x="625958" y="100013"/>
                        <a:pt x="633413" y="107468"/>
                        <a:pt x="633413" y="116681"/>
                      </a:cubicBezTo>
                      <a:cubicBezTo>
                        <a:pt x="633413" y="125895"/>
                        <a:pt x="625958" y="133350"/>
                        <a:pt x="616744" y="13335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33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353EDC8C-0EF2-AC50-8BFE-0734D13C2A95}"/>
                    </a:ext>
                  </a:extLst>
                </p:cNvPr>
                <p:cNvSpPr/>
                <p:nvPr/>
              </p:nvSpPr>
              <p:spPr>
                <a:xfrm>
                  <a:off x="5548232" y="1181100"/>
                  <a:ext cx="733425" cy="533400"/>
                </a:xfrm>
                <a:custGeom>
                  <a:avLst/>
                  <a:gdLst>
                    <a:gd name="connsiteX0" fmla="*/ 733425 w 733425"/>
                    <a:gd name="connsiteY0" fmla="*/ 500063 h 533400"/>
                    <a:gd name="connsiteX1" fmla="*/ 733425 w 733425"/>
                    <a:gd name="connsiteY1" fmla="*/ 33338 h 533400"/>
                    <a:gd name="connsiteX2" fmla="*/ 700088 w 733425"/>
                    <a:gd name="connsiteY2" fmla="*/ 0 h 533400"/>
                    <a:gd name="connsiteX3" fmla="*/ 666750 w 733425"/>
                    <a:gd name="connsiteY3" fmla="*/ 0 h 533400"/>
                    <a:gd name="connsiteX4" fmla="*/ 666750 w 733425"/>
                    <a:gd name="connsiteY4" fmla="*/ 333375 h 533400"/>
                    <a:gd name="connsiteX5" fmla="*/ 633413 w 733425"/>
                    <a:gd name="connsiteY5" fmla="*/ 366713 h 533400"/>
                    <a:gd name="connsiteX6" fmla="*/ 0 w 733425"/>
                    <a:gd name="connsiteY6" fmla="*/ 366713 h 533400"/>
                    <a:gd name="connsiteX7" fmla="*/ 0 w 733425"/>
                    <a:gd name="connsiteY7" fmla="*/ 500063 h 533400"/>
                    <a:gd name="connsiteX8" fmla="*/ 33338 w 733425"/>
                    <a:gd name="connsiteY8" fmla="*/ 533400 h 533400"/>
                    <a:gd name="connsiteX9" fmla="*/ 700088 w 733425"/>
                    <a:gd name="connsiteY9" fmla="*/ 533400 h 533400"/>
                    <a:gd name="connsiteX10" fmla="*/ 733425 w 733425"/>
                    <a:gd name="connsiteY10" fmla="*/ 500063 h 533400"/>
                    <a:gd name="connsiteX11" fmla="*/ 616744 w 733425"/>
                    <a:gd name="connsiteY11" fmla="*/ 433388 h 533400"/>
                    <a:gd name="connsiteX12" fmla="*/ 450056 w 733425"/>
                    <a:gd name="connsiteY12" fmla="*/ 433388 h 533400"/>
                    <a:gd name="connsiteX13" fmla="*/ 433388 w 733425"/>
                    <a:gd name="connsiteY13" fmla="*/ 416719 h 533400"/>
                    <a:gd name="connsiteX14" fmla="*/ 450056 w 733425"/>
                    <a:gd name="connsiteY14" fmla="*/ 400050 h 533400"/>
                    <a:gd name="connsiteX15" fmla="*/ 616744 w 733425"/>
                    <a:gd name="connsiteY15" fmla="*/ 400050 h 533400"/>
                    <a:gd name="connsiteX16" fmla="*/ 633413 w 733425"/>
                    <a:gd name="connsiteY16" fmla="*/ 416719 h 533400"/>
                    <a:gd name="connsiteX17" fmla="*/ 616744 w 733425"/>
                    <a:gd name="connsiteY17" fmla="*/ 433388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33425" h="533400">
                      <a:moveTo>
                        <a:pt x="733425" y="500063"/>
                      </a:moveTo>
                      <a:lnTo>
                        <a:pt x="733425" y="33338"/>
                      </a:lnTo>
                      <a:cubicBezTo>
                        <a:pt x="733425" y="14925"/>
                        <a:pt x="718500" y="0"/>
                        <a:pt x="700088" y="0"/>
                      </a:cubicBezTo>
                      <a:lnTo>
                        <a:pt x="666750" y="0"/>
                      </a:lnTo>
                      <a:lnTo>
                        <a:pt x="666750" y="333375"/>
                      </a:lnTo>
                      <a:cubicBezTo>
                        <a:pt x="666750" y="351784"/>
                        <a:pt x="651825" y="366713"/>
                        <a:pt x="633413" y="366713"/>
                      </a:cubicBezTo>
                      <a:lnTo>
                        <a:pt x="0" y="366713"/>
                      </a:lnTo>
                      <a:lnTo>
                        <a:pt x="0" y="500063"/>
                      </a:lnTo>
                      <a:cubicBezTo>
                        <a:pt x="0" y="518471"/>
                        <a:pt x="14925" y="533400"/>
                        <a:pt x="33338" y="533400"/>
                      </a:cubicBezTo>
                      <a:lnTo>
                        <a:pt x="700088" y="533400"/>
                      </a:lnTo>
                      <a:cubicBezTo>
                        <a:pt x="718500" y="533400"/>
                        <a:pt x="733425" y="518471"/>
                        <a:pt x="733425" y="500063"/>
                      </a:cubicBezTo>
                      <a:close/>
                      <a:moveTo>
                        <a:pt x="616744" y="433388"/>
                      </a:moveTo>
                      <a:lnTo>
                        <a:pt x="450056" y="433388"/>
                      </a:lnTo>
                      <a:cubicBezTo>
                        <a:pt x="440842" y="433388"/>
                        <a:pt x="433388" y="425933"/>
                        <a:pt x="433388" y="416719"/>
                      </a:cubicBezTo>
                      <a:cubicBezTo>
                        <a:pt x="433388" y="407504"/>
                        <a:pt x="440842" y="400050"/>
                        <a:pt x="450056" y="400050"/>
                      </a:cubicBezTo>
                      <a:lnTo>
                        <a:pt x="616744" y="400050"/>
                      </a:lnTo>
                      <a:cubicBezTo>
                        <a:pt x="625958" y="400050"/>
                        <a:pt x="633413" y="407504"/>
                        <a:pt x="633413" y="416719"/>
                      </a:cubicBezTo>
                      <a:cubicBezTo>
                        <a:pt x="633413" y="425933"/>
                        <a:pt x="625958" y="433388"/>
                        <a:pt x="616744" y="43338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33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A75C728D-67B4-2FDE-ED0D-74D1E07DD9EE}"/>
                    </a:ext>
                  </a:extLst>
                </p:cNvPr>
                <p:cNvSpPr/>
                <p:nvPr/>
              </p:nvSpPr>
              <p:spPr>
                <a:xfrm>
                  <a:off x="5648245" y="1381125"/>
                  <a:ext cx="733425" cy="533400"/>
                </a:xfrm>
                <a:custGeom>
                  <a:avLst/>
                  <a:gdLst>
                    <a:gd name="connsiteX0" fmla="*/ 700088 w 733425"/>
                    <a:gd name="connsiteY0" fmla="*/ 0 h 533400"/>
                    <a:gd name="connsiteX1" fmla="*/ 666750 w 733425"/>
                    <a:gd name="connsiteY1" fmla="*/ 0 h 533400"/>
                    <a:gd name="connsiteX2" fmla="*/ 666750 w 733425"/>
                    <a:gd name="connsiteY2" fmla="*/ 333375 h 533400"/>
                    <a:gd name="connsiteX3" fmla="*/ 633413 w 733425"/>
                    <a:gd name="connsiteY3" fmla="*/ 366713 h 533400"/>
                    <a:gd name="connsiteX4" fmla="*/ 0 w 733425"/>
                    <a:gd name="connsiteY4" fmla="*/ 366713 h 533400"/>
                    <a:gd name="connsiteX5" fmla="*/ 0 w 733425"/>
                    <a:gd name="connsiteY5" fmla="*/ 500063 h 533400"/>
                    <a:gd name="connsiteX6" fmla="*/ 33338 w 733425"/>
                    <a:gd name="connsiteY6" fmla="*/ 533400 h 533400"/>
                    <a:gd name="connsiteX7" fmla="*/ 700088 w 733425"/>
                    <a:gd name="connsiteY7" fmla="*/ 533400 h 533400"/>
                    <a:gd name="connsiteX8" fmla="*/ 733425 w 733425"/>
                    <a:gd name="connsiteY8" fmla="*/ 500063 h 533400"/>
                    <a:gd name="connsiteX9" fmla="*/ 733425 w 733425"/>
                    <a:gd name="connsiteY9" fmla="*/ 33338 h 533400"/>
                    <a:gd name="connsiteX10" fmla="*/ 700088 w 733425"/>
                    <a:gd name="connsiteY10" fmla="*/ 0 h 533400"/>
                    <a:gd name="connsiteX11" fmla="*/ 616744 w 733425"/>
                    <a:gd name="connsiteY11" fmla="*/ 433388 h 533400"/>
                    <a:gd name="connsiteX12" fmla="*/ 450056 w 733425"/>
                    <a:gd name="connsiteY12" fmla="*/ 433388 h 533400"/>
                    <a:gd name="connsiteX13" fmla="*/ 433388 w 733425"/>
                    <a:gd name="connsiteY13" fmla="*/ 416719 h 533400"/>
                    <a:gd name="connsiteX14" fmla="*/ 450056 w 733425"/>
                    <a:gd name="connsiteY14" fmla="*/ 400050 h 533400"/>
                    <a:gd name="connsiteX15" fmla="*/ 616744 w 733425"/>
                    <a:gd name="connsiteY15" fmla="*/ 400050 h 533400"/>
                    <a:gd name="connsiteX16" fmla="*/ 633413 w 733425"/>
                    <a:gd name="connsiteY16" fmla="*/ 416719 h 533400"/>
                    <a:gd name="connsiteX17" fmla="*/ 616744 w 733425"/>
                    <a:gd name="connsiteY17" fmla="*/ 433388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33425" h="533400">
                      <a:moveTo>
                        <a:pt x="700088" y="0"/>
                      </a:moveTo>
                      <a:lnTo>
                        <a:pt x="666750" y="0"/>
                      </a:lnTo>
                      <a:lnTo>
                        <a:pt x="666750" y="333375"/>
                      </a:lnTo>
                      <a:cubicBezTo>
                        <a:pt x="666750" y="351784"/>
                        <a:pt x="651825" y="366713"/>
                        <a:pt x="633413" y="366713"/>
                      </a:cubicBezTo>
                      <a:lnTo>
                        <a:pt x="0" y="366713"/>
                      </a:lnTo>
                      <a:lnTo>
                        <a:pt x="0" y="500063"/>
                      </a:lnTo>
                      <a:cubicBezTo>
                        <a:pt x="0" y="518471"/>
                        <a:pt x="14925" y="533400"/>
                        <a:pt x="33338" y="533400"/>
                      </a:cubicBezTo>
                      <a:lnTo>
                        <a:pt x="700088" y="533400"/>
                      </a:lnTo>
                      <a:cubicBezTo>
                        <a:pt x="718500" y="533400"/>
                        <a:pt x="733425" y="518471"/>
                        <a:pt x="733425" y="500063"/>
                      </a:cubicBezTo>
                      <a:lnTo>
                        <a:pt x="733425" y="33338"/>
                      </a:lnTo>
                      <a:cubicBezTo>
                        <a:pt x="733425" y="14925"/>
                        <a:pt x="718500" y="0"/>
                        <a:pt x="700088" y="0"/>
                      </a:cubicBezTo>
                      <a:close/>
                      <a:moveTo>
                        <a:pt x="616744" y="433388"/>
                      </a:moveTo>
                      <a:lnTo>
                        <a:pt x="450056" y="433388"/>
                      </a:lnTo>
                      <a:cubicBezTo>
                        <a:pt x="440842" y="433388"/>
                        <a:pt x="433388" y="425933"/>
                        <a:pt x="433388" y="416719"/>
                      </a:cubicBezTo>
                      <a:cubicBezTo>
                        <a:pt x="433388" y="407504"/>
                        <a:pt x="440842" y="400050"/>
                        <a:pt x="450056" y="400050"/>
                      </a:cubicBezTo>
                      <a:lnTo>
                        <a:pt x="616744" y="400050"/>
                      </a:lnTo>
                      <a:cubicBezTo>
                        <a:pt x="625958" y="400050"/>
                        <a:pt x="633413" y="407504"/>
                        <a:pt x="633413" y="416719"/>
                      </a:cubicBezTo>
                      <a:cubicBezTo>
                        <a:pt x="633413" y="425933"/>
                        <a:pt x="625958" y="433388"/>
                        <a:pt x="616744" y="43338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33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5F755A7F-4D2A-8DFB-CF3A-D4B31B6D871F}"/>
                  </a:ext>
                </a:extLst>
              </p:cNvPr>
              <p:cNvSpPr/>
              <p:nvPr/>
            </p:nvSpPr>
            <p:spPr>
              <a:xfrm>
                <a:off x="5748258" y="1584813"/>
                <a:ext cx="733425" cy="533400"/>
              </a:xfrm>
              <a:custGeom>
                <a:avLst/>
                <a:gdLst>
                  <a:gd name="connsiteX0" fmla="*/ 700088 w 733425"/>
                  <a:gd name="connsiteY0" fmla="*/ 0 h 533400"/>
                  <a:gd name="connsiteX1" fmla="*/ 666750 w 733425"/>
                  <a:gd name="connsiteY1" fmla="*/ 0 h 533400"/>
                  <a:gd name="connsiteX2" fmla="*/ 666750 w 733425"/>
                  <a:gd name="connsiteY2" fmla="*/ 333375 h 533400"/>
                  <a:gd name="connsiteX3" fmla="*/ 633413 w 733425"/>
                  <a:gd name="connsiteY3" fmla="*/ 366713 h 533400"/>
                  <a:gd name="connsiteX4" fmla="*/ 0 w 733425"/>
                  <a:gd name="connsiteY4" fmla="*/ 366713 h 533400"/>
                  <a:gd name="connsiteX5" fmla="*/ 0 w 733425"/>
                  <a:gd name="connsiteY5" fmla="*/ 500063 h 533400"/>
                  <a:gd name="connsiteX6" fmla="*/ 33338 w 733425"/>
                  <a:gd name="connsiteY6" fmla="*/ 533400 h 533400"/>
                  <a:gd name="connsiteX7" fmla="*/ 700088 w 733425"/>
                  <a:gd name="connsiteY7" fmla="*/ 533400 h 533400"/>
                  <a:gd name="connsiteX8" fmla="*/ 733425 w 733425"/>
                  <a:gd name="connsiteY8" fmla="*/ 500063 h 533400"/>
                  <a:gd name="connsiteX9" fmla="*/ 733425 w 733425"/>
                  <a:gd name="connsiteY9" fmla="*/ 33338 h 533400"/>
                  <a:gd name="connsiteX10" fmla="*/ 700088 w 733425"/>
                  <a:gd name="connsiteY10" fmla="*/ 0 h 533400"/>
                  <a:gd name="connsiteX11" fmla="*/ 616744 w 733425"/>
                  <a:gd name="connsiteY11" fmla="*/ 433388 h 533400"/>
                  <a:gd name="connsiteX12" fmla="*/ 450056 w 733425"/>
                  <a:gd name="connsiteY12" fmla="*/ 433388 h 533400"/>
                  <a:gd name="connsiteX13" fmla="*/ 433388 w 733425"/>
                  <a:gd name="connsiteY13" fmla="*/ 416719 h 533400"/>
                  <a:gd name="connsiteX14" fmla="*/ 450056 w 733425"/>
                  <a:gd name="connsiteY14" fmla="*/ 400050 h 533400"/>
                  <a:gd name="connsiteX15" fmla="*/ 616744 w 733425"/>
                  <a:gd name="connsiteY15" fmla="*/ 400050 h 533400"/>
                  <a:gd name="connsiteX16" fmla="*/ 633413 w 733425"/>
                  <a:gd name="connsiteY16" fmla="*/ 416719 h 533400"/>
                  <a:gd name="connsiteX17" fmla="*/ 616744 w 733425"/>
                  <a:gd name="connsiteY17" fmla="*/ 433388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33425" h="533400">
                    <a:moveTo>
                      <a:pt x="700088" y="0"/>
                    </a:moveTo>
                    <a:lnTo>
                      <a:pt x="666750" y="0"/>
                    </a:lnTo>
                    <a:lnTo>
                      <a:pt x="666750" y="333375"/>
                    </a:lnTo>
                    <a:cubicBezTo>
                      <a:pt x="666750" y="351784"/>
                      <a:pt x="651825" y="366713"/>
                      <a:pt x="633413" y="366713"/>
                    </a:cubicBezTo>
                    <a:lnTo>
                      <a:pt x="0" y="366713"/>
                    </a:lnTo>
                    <a:lnTo>
                      <a:pt x="0" y="500063"/>
                    </a:lnTo>
                    <a:cubicBezTo>
                      <a:pt x="0" y="518471"/>
                      <a:pt x="14925" y="533400"/>
                      <a:pt x="33338" y="533400"/>
                    </a:cubicBezTo>
                    <a:lnTo>
                      <a:pt x="700088" y="533400"/>
                    </a:lnTo>
                    <a:cubicBezTo>
                      <a:pt x="718500" y="533400"/>
                      <a:pt x="733425" y="518471"/>
                      <a:pt x="733425" y="500063"/>
                    </a:cubicBezTo>
                    <a:lnTo>
                      <a:pt x="733425" y="33338"/>
                    </a:lnTo>
                    <a:cubicBezTo>
                      <a:pt x="733425" y="14925"/>
                      <a:pt x="718500" y="0"/>
                      <a:pt x="700088" y="0"/>
                    </a:cubicBezTo>
                    <a:close/>
                    <a:moveTo>
                      <a:pt x="616744" y="433388"/>
                    </a:moveTo>
                    <a:lnTo>
                      <a:pt x="450056" y="433388"/>
                    </a:lnTo>
                    <a:cubicBezTo>
                      <a:pt x="440842" y="433388"/>
                      <a:pt x="433388" y="425933"/>
                      <a:pt x="433388" y="416719"/>
                    </a:cubicBezTo>
                    <a:cubicBezTo>
                      <a:pt x="433388" y="407504"/>
                      <a:pt x="440842" y="400050"/>
                      <a:pt x="450056" y="400050"/>
                    </a:cubicBezTo>
                    <a:lnTo>
                      <a:pt x="616744" y="400050"/>
                    </a:lnTo>
                    <a:cubicBezTo>
                      <a:pt x="625958" y="400050"/>
                      <a:pt x="633413" y="407504"/>
                      <a:pt x="633413" y="416719"/>
                    </a:cubicBezTo>
                    <a:cubicBezTo>
                      <a:pt x="633413" y="425933"/>
                      <a:pt x="625958" y="433388"/>
                      <a:pt x="616744" y="43338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33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9B43D59-EF71-9BA6-E7F0-A8F522B757AB}"/>
                </a:ext>
              </a:extLst>
            </p:cNvPr>
            <p:cNvGrpSpPr/>
            <p:nvPr/>
          </p:nvGrpSpPr>
          <p:grpSpPr>
            <a:xfrm>
              <a:off x="5413082" y="1181271"/>
              <a:ext cx="1033463" cy="1137138"/>
              <a:chOff x="5448220" y="981075"/>
              <a:chExt cx="1033463" cy="1137138"/>
            </a:xfrm>
          </p:grpSpPr>
          <p:grpSp>
            <p:nvGrpSpPr>
              <p:cNvPr id="22" name="Graphic 6">
                <a:extLst>
                  <a:ext uri="{FF2B5EF4-FFF2-40B4-BE49-F238E27FC236}">
                    <a16:creationId xmlns:a16="http://schemas.microsoft.com/office/drawing/2014/main" id="{253699D5-ABD1-F42A-3A92-7B2C5DC1D5EC}"/>
                  </a:ext>
                </a:extLst>
              </p:cNvPr>
              <p:cNvGrpSpPr/>
              <p:nvPr/>
            </p:nvGrpSpPr>
            <p:grpSpPr>
              <a:xfrm>
                <a:off x="5448220" y="981075"/>
                <a:ext cx="933450" cy="933450"/>
                <a:chOff x="5448220" y="981075"/>
                <a:chExt cx="933450" cy="933450"/>
              </a:xfrm>
              <a:solidFill>
                <a:schemeClr val="accent1"/>
              </a:solidFill>
            </p:grpSpPr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6ADE7FEA-DBE4-3C27-4D7C-CAE34BDE24B6}"/>
                    </a:ext>
                  </a:extLst>
                </p:cNvPr>
                <p:cNvSpPr/>
                <p:nvPr/>
              </p:nvSpPr>
              <p:spPr>
                <a:xfrm>
                  <a:off x="5448220" y="981075"/>
                  <a:ext cx="733425" cy="533400"/>
                </a:xfrm>
                <a:custGeom>
                  <a:avLst/>
                  <a:gdLst>
                    <a:gd name="connsiteX0" fmla="*/ 733425 w 733425"/>
                    <a:gd name="connsiteY0" fmla="*/ 500063 h 533400"/>
                    <a:gd name="connsiteX1" fmla="*/ 733425 w 733425"/>
                    <a:gd name="connsiteY1" fmla="*/ 33338 h 533400"/>
                    <a:gd name="connsiteX2" fmla="*/ 700088 w 733425"/>
                    <a:gd name="connsiteY2" fmla="*/ 0 h 533400"/>
                    <a:gd name="connsiteX3" fmla="*/ 33338 w 733425"/>
                    <a:gd name="connsiteY3" fmla="*/ 0 h 533400"/>
                    <a:gd name="connsiteX4" fmla="*/ 0 w 733425"/>
                    <a:gd name="connsiteY4" fmla="*/ 33338 h 533400"/>
                    <a:gd name="connsiteX5" fmla="*/ 0 w 733425"/>
                    <a:gd name="connsiteY5" fmla="*/ 500063 h 533400"/>
                    <a:gd name="connsiteX6" fmla="*/ 33338 w 733425"/>
                    <a:gd name="connsiteY6" fmla="*/ 533400 h 533400"/>
                    <a:gd name="connsiteX7" fmla="*/ 700088 w 733425"/>
                    <a:gd name="connsiteY7" fmla="*/ 533400 h 533400"/>
                    <a:gd name="connsiteX8" fmla="*/ 733425 w 733425"/>
                    <a:gd name="connsiteY8" fmla="*/ 500063 h 533400"/>
                    <a:gd name="connsiteX9" fmla="*/ 233363 w 733425"/>
                    <a:gd name="connsiteY9" fmla="*/ 400050 h 533400"/>
                    <a:gd name="connsiteX10" fmla="*/ 100013 w 733425"/>
                    <a:gd name="connsiteY10" fmla="*/ 266700 h 533400"/>
                    <a:gd name="connsiteX11" fmla="*/ 233363 w 733425"/>
                    <a:gd name="connsiteY11" fmla="*/ 133350 h 533400"/>
                    <a:gd name="connsiteX12" fmla="*/ 366713 w 733425"/>
                    <a:gd name="connsiteY12" fmla="*/ 266700 h 533400"/>
                    <a:gd name="connsiteX13" fmla="*/ 233363 w 733425"/>
                    <a:gd name="connsiteY13" fmla="*/ 400050 h 533400"/>
                    <a:gd name="connsiteX14" fmla="*/ 616744 w 733425"/>
                    <a:gd name="connsiteY14" fmla="*/ 433388 h 533400"/>
                    <a:gd name="connsiteX15" fmla="*/ 450056 w 733425"/>
                    <a:gd name="connsiteY15" fmla="*/ 433388 h 533400"/>
                    <a:gd name="connsiteX16" fmla="*/ 433388 w 733425"/>
                    <a:gd name="connsiteY16" fmla="*/ 416719 h 533400"/>
                    <a:gd name="connsiteX17" fmla="*/ 450056 w 733425"/>
                    <a:gd name="connsiteY17" fmla="*/ 400050 h 533400"/>
                    <a:gd name="connsiteX18" fmla="*/ 616744 w 733425"/>
                    <a:gd name="connsiteY18" fmla="*/ 400050 h 533400"/>
                    <a:gd name="connsiteX19" fmla="*/ 633413 w 733425"/>
                    <a:gd name="connsiteY19" fmla="*/ 416719 h 533400"/>
                    <a:gd name="connsiteX20" fmla="*/ 616744 w 733425"/>
                    <a:gd name="connsiteY20" fmla="*/ 433388 h 533400"/>
                    <a:gd name="connsiteX21" fmla="*/ 616744 w 733425"/>
                    <a:gd name="connsiteY21" fmla="*/ 333375 h 533400"/>
                    <a:gd name="connsiteX22" fmla="*/ 450056 w 733425"/>
                    <a:gd name="connsiteY22" fmla="*/ 333375 h 533400"/>
                    <a:gd name="connsiteX23" fmla="*/ 433388 w 733425"/>
                    <a:gd name="connsiteY23" fmla="*/ 316706 h 533400"/>
                    <a:gd name="connsiteX24" fmla="*/ 450056 w 733425"/>
                    <a:gd name="connsiteY24" fmla="*/ 300038 h 533400"/>
                    <a:gd name="connsiteX25" fmla="*/ 616744 w 733425"/>
                    <a:gd name="connsiteY25" fmla="*/ 300038 h 533400"/>
                    <a:gd name="connsiteX26" fmla="*/ 633413 w 733425"/>
                    <a:gd name="connsiteY26" fmla="*/ 316706 h 533400"/>
                    <a:gd name="connsiteX27" fmla="*/ 616744 w 733425"/>
                    <a:gd name="connsiteY27" fmla="*/ 333375 h 533400"/>
                    <a:gd name="connsiteX28" fmla="*/ 616744 w 733425"/>
                    <a:gd name="connsiteY28" fmla="*/ 233363 h 533400"/>
                    <a:gd name="connsiteX29" fmla="*/ 450056 w 733425"/>
                    <a:gd name="connsiteY29" fmla="*/ 233363 h 533400"/>
                    <a:gd name="connsiteX30" fmla="*/ 433388 w 733425"/>
                    <a:gd name="connsiteY30" fmla="*/ 216694 h 533400"/>
                    <a:gd name="connsiteX31" fmla="*/ 450056 w 733425"/>
                    <a:gd name="connsiteY31" fmla="*/ 200025 h 533400"/>
                    <a:gd name="connsiteX32" fmla="*/ 616744 w 733425"/>
                    <a:gd name="connsiteY32" fmla="*/ 200025 h 533400"/>
                    <a:gd name="connsiteX33" fmla="*/ 633413 w 733425"/>
                    <a:gd name="connsiteY33" fmla="*/ 216694 h 533400"/>
                    <a:gd name="connsiteX34" fmla="*/ 616744 w 733425"/>
                    <a:gd name="connsiteY34" fmla="*/ 233363 h 533400"/>
                    <a:gd name="connsiteX35" fmla="*/ 616744 w 733425"/>
                    <a:gd name="connsiteY35" fmla="*/ 133350 h 533400"/>
                    <a:gd name="connsiteX36" fmla="*/ 450056 w 733425"/>
                    <a:gd name="connsiteY36" fmla="*/ 133350 h 533400"/>
                    <a:gd name="connsiteX37" fmla="*/ 433388 w 733425"/>
                    <a:gd name="connsiteY37" fmla="*/ 116681 h 533400"/>
                    <a:gd name="connsiteX38" fmla="*/ 450056 w 733425"/>
                    <a:gd name="connsiteY38" fmla="*/ 100013 h 533400"/>
                    <a:gd name="connsiteX39" fmla="*/ 616744 w 733425"/>
                    <a:gd name="connsiteY39" fmla="*/ 100013 h 533400"/>
                    <a:gd name="connsiteX40" fmla="*/ 633413 w 733425"/>
                    <a:gd name="connsiteY40" fmla="*/ 116681 h 533400"/>
                    <a:gd name="connsiteX41" fmla="*/ 616744 w 733425"/>
                    <a:gd name="connsiteY41" fmla="*/ 133350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733425" h="533400">
                      <a:moveTo>
                        <a:pt x="733425" y="500063"/>
                      </a:moveTo>
                      <a:lnTo>
                        <a:pt x="733425" y="33338"/>
                      </a:lnTo>
                      <a:cubicBezTo>
                        <a:pt x="733425" y="14927"/>
                        <a:pt x="718513" y="0"/>
                        <a:pt x="700088" y="0"/>
                      </a:cubicBezTo>
                      <a:lnTo>
                        <a:pt x="33338" y="0"/>
                      </a:lnTo>
                      <a:cubicBezTo>
                        <a:pt x="14911" y="0"/>
                        <a:pt x="0" y="14927"/>
                        <a:pt x="0" y="33338"/>
                      </a:cubicBezTo>
                      <a:lnTo>
                        <a:pt x="0" y="500063"/>
                      </a:lnTo>
                      <a:cubicBezTo>
                        <a:pt x="0" y="518471"/>
                        <a:pt x="14911" y="533400"/>
                        <a:pt x="33338" y="533400"/>
                      </a:cubicBezTo>
                      <a:lnTo>
                        <a:pt x="700088" y="533400"/>
                      </a:lnTo>
                      <a:cubicBezTo>
                        <a:pt x="718513" y="533400"/>
                        <a:pt x="733425" y="518471"/>
                        <a:pt x="733425" y="500063"/>
                      </a:cubicBezTo>
                      <a:close/>
                      <a:moveTo>
                        <a:pt x="233363" y="400050"/>
                      </a:moveTo>
                      <a:cubicBezTo>
                        <a:pt x="159714" y="400050"/>
                        <a:pt x="100013" y="340346"/>
                        <a:pt x="100013" y="266700"/>
                      </a:cubicBezTo>
                      <a:cubicBezTo>
                        <a:pt x="100013" y="193052"/>
                        <a:pt x="159714" y="133350"/>
                        <a:pt x="233363" y="133350"/>
                      </a:cubicBezTo>
                      <a:cubicBezTo>
                        <a:pt x="307012" y="133350"/>
                        <a:pt x="366713" y="193052"/>
                        <a:pt x="366713" y="266700"/>
                      </a:cubicBezTo>
                      <a:cubicBezTo>
                        <a:pt x="366713" y="340346"/>
                        <a:pt x="307012" y="400050"/>
                        <a:pt x="233363" y="400050"/>
                      </a:cubicBezTo>
                      <a:close/>
                      <a:moveTo>
                        <a:pt x="616744" y="433388"/>
                      </a:moveTo>
                      <a:lnTo>
                        <a:pt x="450056" y="433388"/>
                      </a:lnTo>
                      <a:cubicBezTo>
                        <a:pt x="440842" y="433388"/>
                        <a:pt x="433388" y="425933"/>
                        <a:pt x="433388" y="416719"/>
                      </a:cubicBezTo>
                      <a:cubicBezTo>
                        <a:pt x="433388" y="407504"/>
                        <a:pt x="440842" y="400050"/>
                        <a:pt x="450056" y="400050"/>
                      </a:cubicBezTo>
                      <a:lnTo>
                        <a:pt x="616744" y="400050"/>
                      </a:lnTo>
                      <a:cubicBezTo>
                        <a:pt x="625958" y="400050"/>
                        <a:pt x="633413" y="407504"/>
                        <a:pt x="633413" y="416719"/>
                      </a:cubicBezTo>
                      <a:cubicBezTo>
                        <a:pt x="633413" y="425933"/>
                        <a:pt x="625958" y="433388"/>
                        <a:pt x="616744" y="433388"/>
                      </a:cubicBezTo>
                      <a:close/>
                      <a:moveTo>
                        <a:pt x="616744" y="333375"/>
                      </a:moveTo>
                      <a:lnTo>
                        <a:pt x="450056" y="333375"/>
                      </a:lnTo>
                      <a:cubicBezTo>
                        <a:pt x="440842" y="333375"/>
                        <a:pt x="433388" y="325921"/>
                        <a:pt x="433388" y="316706"/>
                      </a:cubicBezTo>
                      <a:cubicBezTo>
                        <a:pt x="433388" y="307492"/>
                        <a:pt x="440842" y="300038"/>
                        <a:pt x="450056" y="300038"/>
                      </a:cubicBezTo>
                      <a:lnTo>
                        <a:pt x="616744" y="300038"/>
                      </a:lnTo>
                      <a:cubicBezTo>
                        <a:pt x="625958" y="300038"/>
                        <a:pt x="633413" y="307492"/>
                        <a:pt x="633413" y="316706"/>
                      </a:cubicBezTo>
                      <a:cubicBezTo>
                        <a:pt x="633413" y="325921"/>
                        <a:pt x="625958" y="333375"/>
                        <a:pt x="616744" y="333375"/>
                      </a:cubicBezTo>
                      <a:close/>
                      <a:moveTo>
                        <a:pt x="616744" y="233363"/>
                      </a:moveTo>
                      <a:lnTo>
                        <a:pt x="450056" y="233363"/>
                      </a:lnTo>
                      <a:cubicBezTo>
                        <a:pt x="440842" y="233363"/>
                        <a:pt x="433388" y="225907"/>
                        <a:pt x="433388" y="216694"/>
                      </a:cubicBezTo>
                      <a:cubicBezTo>
                        <a:pt x="433388" y="207480"/>
                        <a:pt x="440842" y="200025"/>
                        <a:pt x="450056" y="200025"/>
                      </a:cubicBezTo>
                      <a:lnTo>
                        <a:pt x="616744" y="200025"/>
                      </a:lnTo>
                      <a:cubicBezTo>
                        <a:pt x="625958" y="200025"/>
                        <a:pt x="633413" y="207480"/>
                        <a:pt x="633413" y="216694"/>
                      </a:cubicBezTo>
                      <a:cubicBezTo>
                        <a:pt x="633413" y="225907"/>
                        <a:pt x="625958" y="233363"/>
                        <a:pt x="616744" y="233363"/>
                      </a:cubicBezTo>
                      <a:close/>
                      <a:moveTo>
                        <a:pt x="616744" y="133350"/>
                      </a:moveTo>
                      <a:lnTo>
                        <a:pt x="450056" y="133350"/>
                      </a:lnTo>
                      <a:cubicBezTo>
                        <a:pt x="440842" y="133350"/>
                        <a:pt x="433388" y="125895"/>
                        <a:pt x="433388" y="116681"/>
                      </a:cubicBezTo>
                      <a:cubicBezTo>
                        <a:pt x="433388" y="107468"/>
                        <a:pt x="440842" y="100013"/>
                        <a:pt x="450056" y="100013"/>
                      </a:cubicBezTo>
                      <a:lnTo>
                        <a:pt x="616744" y="100013"/>
                      </a:lnTo>
                      <a:cubicBezTo>
                        <a:pt x="625958" y="100013"/>
                        <a:pt x="633413" y="107468"/>
                        <a:pt x="633413" y="116681"/>
                      </a:cubicBezTo>
                      <a:cubicBezTo>
                        <a:pt x="633413" y="125895"/>
                        <a:pt x="625958" y="133350"/>
                        <a:pt x="616744" y="13335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33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97429518-F4D1-D441-3D3D-AEA73CFECA7F}"/>
                    </a:ext>
                  </a:extLst>
                </p:cNvPr>
                <p:cNvSpPr/>
                <p:nvPr/>
              </p:nvSpPr>
              <p:spPr>
                <a:xfrm>
                  <a:off x="5548232" y="1181100"/>
                  <a:ext cx="733425" cy="533400"/>
                </a:xfrm>
                <a:custGeom>
                  <a:avLst/>
                  <a:gdLst>
                    <a:gd name="connsiteX0" fmla="*/ 733425 w 733425"/>
                    <a:gd name="connsiteY0" fmla="*/ 500063 h 533400"/>
                    <a:gd name="connsiteX1" fmla="*/ 733425 w 733425"/>
                    <a:gd name="connsiteY1" fmla="*/ 33338 h 533400"/>
                    <a:gd name="connsiteX2" fmla="*/ 700088 w 733425"/>
                    <a:gd name="connsiteY2" fmla="*/ 0 h 533400"/>
                    <a:gd name="connsiteX3" fmla="*/ 666750 w 733425"/>
                    <a:gd name="connsiteY3" fmla="*/ 0 h 533400"/>
                    <a:gd name="connsiteX4" fmla="*/ 666750 w 733425"/>
                    <a:gd name="connsiteY4" fmla="*/ 333375 h 533400"/>
                    <a:gd name="connsiteX5" fmla="*/ 633413 w 733425"/>
                    <a:gd name="connsiteY5" fmla="*/ 366713 h 533400"/>
                    <a:gd name="connsiteX6" fmla="*/ 0 w 733425"/>
                    <a:gd name="connsiteY6" fmla="*/ 366713 h 533400"/>
                    <a:gd name="connsiteX7" fmla="*/ 0 w 733425"/>
                    <a:gd name="connsiteY7" fmla="*/ 500063 h 533400"/>
                    <a:gd name="connsiteX8" fmla="*/ 33338 w 733425"/>
                    <a:gd name="connsiteY8" fmla="*/ 533400 h 533400"/>
                    <a:gd name="connsiteX9" fmla="*/ 700088 w 733425"/>
                    <a:gd name="connsiteY9" fmla="*/ 533400 h 533400"/>
                    <a:gd name="connsiteX10" fmla="*/ 733425 w 733425"/>
                    <a:gd name="connsiteY10" fmla="*/ 500063 h 533400"/>
                    <a:gd name="connsiteX11" fmla="*/ 616744 w 733425"/>
                    <a:gd name="connsiteY11" fmla="*/ 433388 h 533400"/>
                    <a:gd name="connsiteX12" fmla="*/ 450056 w 733425"/>
                    <a:gd name="connsiteY12" fmla="*/ 433388 h 533400"/>
                    <a:gd name="connsiteX13" fmla="*/ 433388 w 733425"/>
                    <a:gd name="connsiteY13" fmla="*/ 416719 h 533400"/>
                    <a:gd name="connsiteX14" fmla="*/ 450056 w 733425"/>
                    <a:gd name="connsiteY14" fmla="*/ 400050 h 533400"/>
                    <a:gd name="connsiteX15" fmla="*/ 616744 w 733425"/>
                    <a:gd name="connsiteY15" fmla="*/ 400050 h 533400"/>
                    <a:gd name="connsiteX16" fmla="*/ 633413 w 733425"/>
                    <a:gd name="connsiteY16" fmla="*/ 416719 h 533400"/>
                    <a:gd name="connsiteX17" fmla="*/ 616744 w 733425"/>
                    <a:gd name="connsiteY17" fmla="*/ 433388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33425" h="533400">
                      <a:moveTo>
                        <a:pt x="733425" y="500063"/>
                      </a:moveTo>
                      <a:lnTo>
                        <a:pt x="733425" y="33338"/>
                      </a:lnTo>
                      <a:cubicBezTo>
                        <a:pt x="733425" y="14925"/>
                        <a:pt x="718500" y="0"/>
                        <a:pt x="700088" y="0"/>
                      </a:cubicBezTo>
                      <a:lnTo>
                        <a:pt x="666750" y="0"/>
                      </a:lnTo>
                      <a:lnTo>
                        <a:pt x="666750" y="333375"/>
                      </a:lnTo>
                      <a:cubicBezTo>
                        <a:pt x="666750" y="351784"/>
                        <a:pt x="651825" y="366713"/>
                        <a:pt x="633413" y="366713"/>
                      </a:cubicBezTo>
                      <a:lnTo>
                        <a:pt x="0" y="366713"/>
                      </a:lnTo>
                      <a:lnTo>
                        <a:pt x="0" y="500063"/>
                      </a:lnTo>
                      <a:cubicBezTo>
                        <a:pt x="0" y="518471"/>
                        <a:pt x="14925" y="533400"/>
                        <a:pt x="33338" y="533400"/>
                      </a:cubicBezTo>
                      <a:lnTo>
                        <a:pt x="700088" y="533400"/>
                      </a:lnTo>
                      <a:cubicBezTo>
                        <a:pt x="718500" y="533400"/>
                        <a:pt x="733425" y="518471"/>
                        <a:pt x="733425" y="500063"/>
                      </a:cubicBezTo>
                      <a:close/>
                      <a:moveTo>
                        <a:pt x="616744" y="433388"/>
                      </a:moveTo>
                      <a:lnTo>
                        <a:pt x="450056" y="433388"/>
                      </a:lnTo>
                      <a:cubicBezTo>
                        <a:pt x="440842" y="433388"/>
                        <a:pt x="433388" y="425933"/>
                        <a:pt x="433388" y="416719"/>
                      </a:cubicBezTo>
                      <a:cubicBezTo>
                        <a:pt x="433388" y="407504"/>
                        <a:pt x="440842" y="400050"/>
                        <a:pt x="450056" y="400050"/>
                      </a:cubicBezTo>
                      <a:lnTo>
                        <a:pt x="616744" y="400050"/>
                      </a:lnTo>
                      <a:cubicBezTo>
                        <a:pt x="625958" y="400050"/>
                        <a:pt x="633413" y="407504"/>
                        <a:pt x="633413" y="416719"/>
                      </a:cubicBezTo>
                      <a:cubicBezTo>
                        <a:pt x="633413" y="425933"/>
                        <a:pt x="625958" y="433388"/>
                        <a:pt x="616744" y="43338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33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9AB88703-E252-AFA2-F00E-A6E00A9DE5EE}"/>
                    </a:ext>
                  </a:extLst>
                </p:cNvPr>
                <p:cNvSpPr/>
                <p:nvPr/>
              </p:nvSpPr>
              <p:spPr>
                <a:xfrm>
                  <a:off x="5648245" y="1381125"/>
                  <a:ext cx="733425" cy="533400"/>
                </a:xfrm>
                <a:custGeom>
                  <a:avLst/>
                  <a:gdLst>
                    <a:gd name="connsiteX0" fmla="*/ 700088 w 733425"/>
                    <a:gd name="connsiteY0" fmla="*/ 0 h 533400"/>
                    <a:gd name="connsiteX1" fmla="*/ 666750 w 733425"/>
                    <a:gd name="connsiteY1" fmla="*/ 0 h 533400"/>
                    <a:gd name="connsiteX2" fmla="*/ 666750 w 733425"/>
                    <a:gd name="connsiteY2" fmla="*/ 333375 h 533400"/>
                    <a:gd name="connsiteX3" fmla="*/ 633413 w 733425"/>
                    <a:gd name="connsiteY3" fmla="*/ 366713 h 533400"/>
                    <a:gd name="connsiteX4" fmla="*/ 0 w 733425"/>
                    <a:gd name="connsiteY4" fmla="*/ 366713 h 533400"/>
                    <a:gd name="connsiteX5" fmla="*/ 0 w 733425"/>
                    <a:gd name="connsiteY5" fmla="*/ 500063 h 533400"/>
                    <a:gd name="connsiteX6" fmla="*/ 33338 w 733425"/>
                    <a:gd name="connsiteY6" fmla="*/ 533400 h 533400"/>
                    <a:gd name="connsiteX7" fmla="*/ 700088 w 733425"/>
                    <a:gd name="connsiteY7" fmla="*/ 533400 h 533400"/>
                    <a:gd name="connsiteX8" fmla="*/ 733425 w 733425"/>
                    <a:gd name="connsiteY8" fmla="*/ 500063 h 533400"/>
                    <a:gd name="connsiteX9" fmla="*/ 733425 w 733425"/>
                    <a:gd name="connsiteY9" fmla="*/ 33338 h 533400"/>
                    <a:gd name="connsiteX10" fmla="*/ 700088 w 733425"/>
                    <a:gd name="connsiteY10" fmla="*/ 0 h 533400"/>
                    <a:gd name="connsiteX11" fmla="*/ 616744 w 733425"/>
                    <a:gd name="connsiteY11" fmla="*/ 433388 h 533400"/>
                    <a:gd name="connsiteX12" fmla="*/ 450056 w 733425"/>
                    <a:gd name="connsiteY12" fmla="*/ 433388 h 533400"/>
                    <a:gd name="connsiteX13" fmla="*/ 433388 w 733425"/>
                    <a:gd name="connsiteY13" fmla="*/ 416719 h 533400"/>
                    <a:gd name="connsiteX14" fmla="*/ 450056 w 733425"/>
                    <a:gd name="connsiteY14" fmla="*/ 400050 h 533400"/>
                    <a:gd name="connsiteX15" fmla="*/ 616744 w 733425"/>
                    <a:gd name="connsiteY15" fmla="*/ 400050 h 533400"/>
                    <a:gd name="connsiteX16" fmla="*/ 633413 w 733425"/>
                    <a:gd name="connsiteY16" fmla="*/ 416719 h 533400"/>
                    <a:gd name="connsiteX17" fmla="*/ 616744 w 733425"/>
                    <a:gd name="connsiteY17" fmla="*/ 433388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33425" h="533400">
                      <a:moveTo>
                        <a:pt x="700088" y="0"/>
                      </a:moveTo>
                      <a:lnTo>
                        <a:pt x="666750" y="0"/>
                      </a:lnTo>
                      <a:lnTo>
                        <a:pt x="666750" y="333375"/>
                      </a:lnTo>
                      <a:cubicBezTo>
                        <a:pt x="666750" y="351784"/>
                        <a:pt x="651825" y="366713"/>
                        <a:pt x="633413" y="366713"/>
                      </a:cubicBezTo>
                      <a:lnTo>
                        <a:pt x="0" y="366713"/>
                      </a:lnTo>
                      <a:lnTo>
                        <a:pt x="0" y="500063"/>
                      </a:lnTo>
                      <a:cubicBezTo>
                        <a:pt x="0" y="518471"/>
                        <a:pt x="14925" y="533400"/>
                        <a:pt x="33338" y="533400"/>
                      </a:cubicBezTo>
                      <a:lnTo>
                        <a:pt x="700088" y="533400"/>
                      </a:lnTo>
                      <a:cubicBezTo>
                        <a:pt x="718500" y="533400"/>
                        <a:pt x="733425" y="518471"/>
                        <a:pt x="733425" y="500063"/>
                      </a:cubicBezTo>
                      <a:lnTo>
                        <a:pt x="733425" y="33338"/>
                      </a:lnTo>
                      <a:cubicBezTo>
                        <a:pt x="733425" y="14925"/>
                        <a:pt x="718500" y="0"/>
                        <a:pt x="700088" y="0"/>
                      </a:cubicBezTo>
                      <a:close/>
                      <a:moveTo>
                        <a:pt x="616744" y="433388"/>
                      </a:moveTo>
                      <a:lnTo>
                        <a:pt x="450056" y="433388"/>
                      </a:lnTo>
                      <a:cubicBezTo>
                        <a:pt x="440842" y="433388"/>
                        <a:pt x="433388" y="425933"/>
                        <a:pt x="433388" y="416719"/>
                      </a:cubicBezTo>
                      <a:cubicBezTo>
                        <a:pt x="433388" y="407504"/>
                        <a:pt x="440842" y="400050"/>
                        <a:pt x="450056" y="400050"/>
                      </a:cubicBezTo>
                      <a:lnTo>
                        <a:pt x="616744" y="400050"/>
                      </a:lnTo>
                      <a:cubicBezTo>
                        <a:pt x="625958" y="400050"/>
                        <a:pt x="633413" y="407504"/>
                        <a:pt x="633413" y="416719"/>
                      </a:cubicBezTo>
                      <a:cubicBezTo>
                        <a:pt x="633413" y="425933"/>
                        <a:pt x="625958" y="433388"/>
                        <a:pt x="616744" y="43338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33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70A1E7D-6A44-4AD5-9996-0B8F2457304B}"/>
                  </a:ext>
                </a:extLst>
              </p:cNvPr>
              <p:cNvSpPr/>
              <p:nvPr/>
            </p:nvSpPr>
            <p:spPr>
              <a:xfrm>
                <a:off x="5748258" y="1584813"/>
                <a:ext cx="733425" cy="533400"/>
              </a:xfrm>
              <a:custGeom>
                <a:avLst/>
                <a:gdLst>
                  <a:gd name="connsiteX0" fmla="*/ 700088 w 733425"/>
                  <a:gd name="connsiteY0" fmla="*/ 0 h 533400"/>
                  <a:gd name="connsiteX1" fmla="*/ 666750 w 733425"/>
                  <a:gd name="connsiteY1" fmla="*/ 0 h 533400"/>
                  <a:gd name="connsiteX2" fmla="*/ 666750 w 733425"/>
                  <a:gd name="connsiteY2" fmla="*/ 333375 h 533400"/>
                  <a:gd name="connsiteX3" fmla="*/ 633413 w 733425"/>
                  <a:gd name="connsiteY3" fmla="*/ 366713 h 533400"/>
                  <a:gd name="connsiteX4" fmla="*/ 0 w 733425"/>
                  <a:gd name="connsiteY4" fmla="*/ 366713 h 533400"/>
                  <a:gd name="connsiteX5" fmla="*/ 0 w 733425"/>
                  <a:gd name="connsiteY5" fmla="*/ 500063 h 533400"/>
                  <a:gd name="connsiteX6" fmla="*/ 33338 w 733425"/>
                  <a:gd name="connsiteY6" fmla="*/ 533400 h 533400"/>
                  <a:gd name="connsiteX7" fmla="*/ 700088 w 733425"/>
                  <a:gd name="connsiteY7" fmla="*/ 533400 h 533400"/>
                  <a:gd name="connsiteX8" fmla="*/ 733425 w 733425"/>
                  <a:gd name="connsiteY8" fmla="*/ 500063 h 533400"/>
                  <a:gd name="connsiteX9" fmla="*/ 733425 w 733425"/>
                  <a:gd name="connsiteY9" fmla="*/ 33338 h 533400"/>
                  <a:gd name="connsiteX10" fmla="*/ 700088 w 733425"/>
                  <a:gd name="connsiteY10" fmla="*/ 0 h 533400"/>
                  <a:gd name="connsiteX11" fmla="*/ 616744 w 733425"/>
                  <a:gd name="connsiteY11" fmla="*/ 433388 h 533400"/>
                  <a:gd name="connsiteX12" fmla="*/ 450056 w 733425"/>
                  <a:gd name="connsiteY12" fmla="*/ 433388 h 533400"/>
                  <a:gd name="connsiteX13" fmla="*/ 433388 w 733425"/>
                  <a:gd name="connsiteY13" fmla="*/ 416719 h 533400"/>
                  <a:gd name="connsiteX14" fmla="*/ 450056 w 733425"/>
                  <a:gd name="connsiteY14" fmla="*/ 400050 h 533400"/>
                  <a:gd name="connsiteX15" fmla="*/ 616744 w 733425"/>
                  <a:gd name="connsiteY15" fmla="*/ 400050 h 533400"/>
                  <a:gd name="connsiteX16" fmla="*/ 633413 w 733425"/>
                  <a:gd name="connsiteY16" fmla="*/ 416719 h 533400"/>
                  <a:gd name="connsiteX17" fmla="*/ 616744 w 733425"/>
                  <a:gd name="connsiteY17" fmla="*/ 433388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33425" h="533400">
                    <a:moveTo>
                      <a:pt x="700088" y="0"/>
                    </a:moveTo>
                    <a:lnTo>
                      <a:pt x="666750" y="0"/>
                    </a:lnTo>
                    <a:lnTo>
                      <a:pt x="666750" y="333375"/>
                    </a:lnTo>
                    <a:cubicBezTo>
                      <a:pt x="666750" y="351784"/>
                      <a:pt x="651825" y="366713"/>
                      <a:pt x="633413" y="366713"/>
                    </a:cubicBezTo>
                    <a:lnTo>
                      <a:pt x="0" y="366713"/>
                    </a:lnTo>
                    <a:lnTo>
                      <a:pt x="0" y="500063"/>
                    </a:lnTo>
                    <a:cubicBezTo>
                      <a:pt x="0" y="518471"/>
                      <a:pt x="14925" y="533400"/>
                      <a:pt x="33338" y="533400"/>
                    </a:cubicBezTo>
                    <a:lnTo>
                      <a:pt x="700088" y="533400"/>
                    </a:lnTo>
                    <a:cubicBezTo>
                      <a:pt x="718500" y="533400"/>
                      <a:pt x="733425" y="518471"/>
                      <a:pt x="733425" y="500063"/>
                    </a:cubicBezTo>
                    <a:lnTo>
                      <a:pt x="733425" y="33338"/>
                    </a:lnTo>
                    <a:cubicBezTo>
                      <a:pt x="733425" y="14925"/>
                      <a:pt x="718500" y="0"/>
                      <a:pt x="700088" y="0"/>
                    </a:cubicBezTo>
                    <a:close/>
                    <a:moveTo>
                      <a:pt x="616744" y="433388"/>
                    </a:moveTo>
                    <a:lnTo>
                      <a:pt x="450056" y="433388"/>
                    </a:lnTo>
                    <a:cubicBezTo>
                      <a:pt x="440842" y="433388"/>
                      <a:pt x="433388" y="425933"/>
                      <a:pt x="433388" y="416719"/>
                    </a:cubicBezTo>
                    <a:cubicBezTo>
                      <a:pt x="433388" y="407504"/>
                      <a:pt x="440842" y="400050"/>
                      <a:pt x="450056" y="400050"/>
                    </a:cubicBezTo>
                    <a:lnTo>
                      <a:pt x="616744" y="400050"/>
                    </a:lnTo>
                    <a:cubicBezTo>
                      <a:pt x="625958" y="400050"/>
                      <a:pt x="633413" y="407504"/>
                      <a:pt x="633413" y="416719"/>
                    </a:cubicBezTo>
                    <a:cubicBezTo>
                      <a:pt x="633413" y="425933"/>
                      <a:pt x="625958" y="433388"/>
                      <a:pt x="616744" y="43338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33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ADBD6C8-F98A-773A-D16B-543A04CDF761}"/>
              </a:ext>
            </a:extLst>
          </p:cNvPr>
          <p:cNvSpPr txBox="1">
            <a:spLocks/>
          </p:cNvSpPr>
          <p:nvPr/>
        </p:nvSpPr>
        <p:spPr>
          <a:xfrm>
            <a:off x="624386" y="3392139"/>
            <a:ext cx="8062414" cy="18619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n-CA" dirty="0"/>
              <a:t>Each module has two format options available: </a:t>
            </a:r>
          </a:p>
          <a:p>
            <a:pPr marL="1371600" lvl="2" indent="-457200" fontAlgn="auto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CA" dirty="0"/>
              <a:t>Slideshow</a:t>
            </a:r>
          </a:p>
          <a:p>
            <a:pPr marL="1371600" lvl="2" indent="-457200" fontAlgn="auto">
              <a:lnSpc>
                <a:spcPct val="11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CA" dirty="0"/>
              <a:t>Video</a:t>
            </a:r>
            <a:endParaRPr lang="en-US" dirty="0"/>
          </a:p>
          <a:p>
            <a:pPr marL="0" indent="0" fontAlgn="auto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CA" dirty="0"/>
              <a:t>    Both options contain the same content. You can use either   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dirty="0"/>
              <a:t>    option for each module when completing the course.</a:t>
            </a:r>
            <a:endParaRPr lang="en-US" dirty="0"/>
          </a:p>
        </p:txBody>
      </p:sp>
      <p:pic>
        <p:nvPicPr>
          <p:cNvPr id="2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4A47078-6CFB-CC53-EEDB-C3083A0B24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77200" y="5598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6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10"/>
    </mc:Choice>
    <mc:Fallback xmlns="">
      <p:transition spd="slow" advTm="14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Course Structure, continued 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ADBD6C8-F98A-773A-D16B-543A04CDF761}"/>
              </a:ext>
            </a:extLst>
          </p:cNvPr>
          <p:cNvSpPr txBox="1">
            <a:spLocks/>
          </p:cNvSpPr>
          <p:nvPr/>
        </p:nvSpPr>
        <p:spPr>
          <a:xfrm>
            <a:off x="628649" y="2422604"/>
            <a:ext cx="7886700" cy="14834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10000"/>
              </a:lnSpc>
              <a:spcAft>
                <a:spcPts val="0"/>
              </a:spcAft>
            </a:pPr>
            <a:r>
              <a:rPr lang="en-CA" dirty="0"/>
              <a:t>In each module, you will find our cited information sources</a:t>
            </a:r>
          </a:p>
          <a:p>
            <a:pPr lvl="1" fontAlgn="auto">
              <a:lnSpc>
                <a:spcPct val="110000"/>
              </a:lnSpc>
              <a:spcAft>
                <a:spcPts val="0"/>
              </a:spcAft>
            </a:pPr>
            <a:r>
              <a:rPr lang="en-CA" dirty="0"/>
              <a:t>Each module has a </a:t>
            </a:r>
            <a:r>
              <a:rPr lang="en-CA" i="1" dirty="0"/>
              <a:t>Notes </a:t>
            </a:r>
            <a:r>
              <a:rPr lang="en-CA" dirty="0"/>
              <a:t>document, where you can find the links to the webpages</a:t>
            </a:r>
          </a:p>
          <a:p>
            <a:pPr lvl="1" fontAlgn="auto">
              <a:lnSpc>
                <a:spcPct val="110000"/>
              </a:lnSpc>
              <a:spcAft>
                <a:spcPts val="0"/>
              </a:spcAft>
            </a:pPr>
            <a:r>
              <a:rPr lang="en-CA" dirty="0"/>
              <a:t>Sources are marked numerically using </a:t>
            </a:r>
            <a:r>
              <a:rPr lang="en-CA" baseline="30000" dirty="0"/>
              <a:t>superscript numbers</a:t>
            </a:r>
            <a:endParaRPr lang="en-US" baseline="300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BB4BFEB-93BB-2DA8-FAF8-279D45448D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10549" y="54926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9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13"/>
    </mc:Choice>
    <mc:Fallback xmlns="">
      <p:transition spd="slow" advTm="29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Outbreak Preparedness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06F41-20F3-7F42-8B27-3B37AD6D179A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2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4"/>
    </mc:Choice>
    <mc:Fallback xmlns="">
      <p:transition spd="slow" advTm="43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Outbreak Preparedness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08400"/>
            <a:ext cx="7677150" cy="3723937"/>
          </a:xfrm>
        </p:spPr>
        <p:txBody>
          <a:bodyPr/>
          <a:lstStyle/>
          <a:p>
            <a:pPr>
              <a:lnSpc>
                <a:spcPct val="113000"/>
              </a:lnSpc>
            </a:pPr>
            <a:r>
              <a:rPr lang="en-CA" dirty="0">
                <a:latin typeface="MarkPro" panose="020B0504020101010102" pitchFamily="34" charset="77"/>
              </a:rPr>
              <a:t>Preparing in advance for infectious disease outbreaks is important</a:t>
            </a:r>
          </a:p>
          <a:p>
            <a:pPr>
              <a:lnSpc>
                <a:spcPct val="113000"/>
              </a:lnSpc>
            </a:pPr>
            <a:r>
              <a:rPr lang="en-CA" dirty="0">
                <a:latin typeface="MarkPro" panose="020B0504020101010102" pitchFamily="34" charset="77"/>
              </a:rPr>
              <a:t>Preparedness needs action from:</a:t>
            </a:r>
          </a:p>
          <a:p>
            <a:pPr lvl="1">
              <a:lnSpc>
                <a:spcPct val="113000"/>
              </a:lnSpc>
            </a:pPr>
            <a:r>
              <a:rPr lang="en-CA" dirty="0"/>
              <a:t>LTCH/RH staff</a:t>
            </a:r>
          </a:p>
          <a:p>
            <a:pPr lvl="1">
              <a:lnSpc>
                <a:spcPct val="113000"/>
              </a:lnSpc>
            </a:pPr>
            <a:r>
              <a:rPr lang="en-CA" dirty="0">
                <a:latin typeface="MarkPro" panose="020B0504020101010102" pitchFamily="34" charset="77"/>
              </a:rPr>
              <a:t>LTCH/RH leadership</a:t>
            </a:r>
          </a:p>
          <a:p>
            <a:pPr lvl="1">
              <a:lnSpc>
                <a:spcPct val="113000"/>
              </a:lnSpc>
            </a:pPr>
            <a:r>
              <a:rPr lang="en-CA" dirty="0"/>
              <a:t>Along with the support of residents,                           families, and essential caregivers</a:t>
            </a:r>
            <a:endParaRPr lang="en-CA" dirty="0">
              <a:latin typeface="MarkPro" panose="020B0504020101010102" pitchFamily="34" charset="77"/>
            </a:endParaRPr>
          </a:p>
          <a:p>
            <a:pPr marL="0" indent="0">
              <a:buNone/>
            </a:pPr>
            <a:endParaRPr lang="en-US" dirty="0">
              <a:latin typeface="MarkPro" panose="020B0504020101010102" pitchFamily="34" charset="77"/>
            </a:endParaRPr>
          </a:p>
          <a:p>
            <a:pPr marL="0" indent="0">
              <a:buNone/>
            </a:pP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490957D-6C2B-CE89-5AE2-342C755955C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81800" y="3886200"/>
            <a:ext cx="2205744" cy="220574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E819D01-4EBC-0F53-DCF8-1D1C825DAD2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24966" y="5290283"/>
            <a:ext cx="913668" cy="913668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0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40"/>
    </mc:Choice>
    <mc:Fallback xmlns="">
      <p:transition spd="slow" advTm="16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Outbreak Preparedness: Individual level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81201"/>
            <a:ext cx="8178042" cy="76200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MarkPro" panose="020B0504020101010102" pitchFamily="34" charset="77"/>
              </a:rPr>
              <a:t>There are a number of ways that you can help prepare for and prevent outbreaks. Some important components include:</a:t>
            </a:r>
            <a:r>
              <a:rPr lang="en-US" baseline="30000" dirty="0"/>
              <a:t>1,2</a:t>
            </a:r>
            <a:endParaRPr lang="en-US" dirty="0">
              <a:latin typeface="MarkPro" panose="020B0504020101010102" pitchFamily="34" charset="77"/>
            </a:endParaRPr>
          </a:p>
          <a:p>
            <a:pPr>
              <a:lnSpc>
                <a:spcPct val="100000"/>
              </a:lnSpc>
            </a:pP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A7854C8A-F3A0-11DA-B9D1-952ADD849E8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9185" y="3925341"/>
            <a:ext cx="616638" cy="616638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8A2C045-5B7B-FEA8-2A3C-415978A5252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242" y="3048000"/>
            <a:ext cx="616638" cy="616638"/>
          </a:xfrm>
          <a:prstGeom prst="rect">
            <a:avLst/>
          </a:prstGeom>
        </p:spPr>
      </p:pic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2DC5215B-D4B5-D673-9B99-A191E04EBA45}"/>
              </a:ext>
            </a:extLst>
          </p:cNvPr>
          <p:cNvSpPr txBox="1">
            <a:spLocks/>
          </p:cNvSpPr>
          <p:nvPr/>
        </p:nvSpPr>
        <p:spPr>
          <a:xfrm>
            <a:off x="1466409" y="3150517"/>
            <a:ext cx="3325993" cy="2869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4200"/>
              </a:spcAft>
            </a:pPr>
            <a:r>
              <a:rPr lang="en-CA" sz="1900" dirty="0">
                <a:latin typeface="MarkPro" panose="020B0504020101010102" pitchFamily="34" charset="77"/>
              </a:rPr>
              <a:t>Vaccinations</a:t>
            </a:r>
            <a:endParaRPr lang="en-CA" sz="2100" dirty="0">
              <a:latin typeface="MarkPro" panose="020B0504020101010102" pitchFamily="34" charset="77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9B8C2DD-878A-741C-86EA-B063866F0D7C}"/>
              </a:ext>
            </a:extLst>
          </p:cNvPr>
          <p:cNvSpPr txBox="1">
            <a:spLocks/>
          </p:cNvSpPr>
          <p:nvPr/>
        </p:nvSpPr>
        <p:spPr>
          <a:xfrm>
            <a:off x="1466409" y="4104058"/>
            <a:ext cx="3140766" cy="2488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4200"/>
              </a:spcAft>
            </a:pPr>
            <a:r>
              <a:rPr lang="en-CA" sz="1800" dirty="0">
                <a:latin typeface="MarkPro" panose="020B0504020101010102" pitchFamily="34" charset="77"/>
              </a:rPr>
              <a:t>Hand hygiene</a:t>
            </a:r>
          </a:p>
          <a:p>
            <a:pPr fontAlgn="auto">
              <a:spcAft>
                <a:spcPts val="0"/>
              </a:spcAft>
            </a:pPr>
            <a:r>
              <a:rPr lang="en-CA" sz="1800" dirty="0">
                <a:latin typeface="MarkPro" panose="020B0504020101010102" pitchFamily="34" charset="77"/>
              </a:rPr>
              <a:t>Respiratory hygiene</a:t>
            </a:r>
          </a:p>
          <a:p>
            <a:pPr lvl="1" fontAlgn="auto">
              <a:spcAft>
                <a:spcPts val="0"/>
              </a:spcAft>
            </a:pPr>
            <a:r>
              <a:rPr lang="en-CA" sz="1600" dirty="0">
                <a:latin typeface="MarkPro" panose="020B0504020101010102" pitchFamily="34" charset="77"/>
              </a:rPr>
              <a:t>E.g., covering a cough with a tissue</a:t>
            </a:r>
            <a:endParaRPr lang="en-US" sz="1600" u="sng" dirty="0">
              <a:latin typeface="MarkPro" panose="020B0504020101010102" pitchFamily="34" charset="77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MarkPro" panose="020B0504020101010102" pitchFamily="34" charset="77"/>
            </a:endParaRP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D9AE87FF-5F34-50A5-4357-8FEFDAFD0DF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9185" y="4942939"/>
            <a:ext cx="616638" cy="616638"/>
          </a:xfrm>
          <a:prstGeom prst="rect">
            <a:avLst/>
          </a:prstGeom>
        </p:spPr>
      </p:pic>
      <p:pic>
        <p:nvPicPr>
          <p:cNvPr id="12" name="Graphic 6">
            <a:extLst>
              <a:ext uri="{FF2B5EF4-FFF2-40B4-BE49-F238E27FC236}">
                <a16:creationId xmlns:a16="http://schemas.microsoft.com/office/drawing/2014/main" id="{3E819D01-4EBC-0F53-DCF8-1D1C825DAD2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8200" y="2945417"/>
            <a:ext cx="781937" cy="781937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9B8C2DD-878A-741C-86EA-B063866F0D7C}"/>
              </a:ext>
            </a:extLst>
          </p:cNvPr>
          <p:cNvSpPr txBox="1">
            <a:spLocks/>
          </p:cNvSpPr>
          <p:nvPr/>
        </p:nvSpPr>
        <p:spPr>
          <a:xfrm>
            <a:off x="5510430" y="3160292"/>
            <a:ext cx="3140766" cy="1335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4200"/>
              </a:spcAft>
            </a:pPr>
            <a:r>
              <a:rPr lang="en-US" sz="1800" dirty="0">
                <a:latin typeface="MarkPro" panose="020B0504020101010102" pitchFamily="34" charset="77"/>
              </a:rPr>
              <a:t>Staying home when sick</a:t>
            </a:r>
            <a:endParaRPr lang="en-US" sz="1600" u="sng" dirty="0">
              <a:latin typeface="MarkPro" panose="020B0504020101010102" pitchFamily="34" charset="77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10430" y="3989350"/>
            <a:ext cx="363357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auto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0000"/>
                </a:solidFill>
                <a:latin typeface="MarkPro" panose="020B0504020101010102" pitchFamily="34" charset="77"/>
              </a:rPr>
              <a:t>Being aware of, and always following routine practices and policies</a:t>
            </a:r>
          </a:p>
          <a:p>
            <a:pPr marL="742950" lvl="1" indent="-285750" fontAlgn="auto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  <a:latin typeface="MarkPro" panose="020B0504020101010102" pitchFamily="34" charset="77"/>
              </a:rPr>
              <a:t>E.g., practices around proper personal protective equipment (PPE) like gloves, gowns, and masks</a:t>
            </a:r>
            <a:endParaRPr lang="en-US" sz="1400" dirty="0">
              <a:solidFill>
                <a:srgbClr val="000000"/>
              </a:solidFill>
              <a:latin typeface="MarkPro" panose="020B0504020101010102" pitchFamily="34" charset="77"/>
            </a:endParaRPr>
          </a:p>
        </p:txBody>
      </p:sp>
      <p:pic>
        <p:nvPicPr>
          <p:cNvPr id="16" name="Graphic 18">
            <a:extLst>
              <a:ext uri="{FF2B5EF4-FFF2-40B4-BE49-F238E27FC236}">
                <a16:creationId xmlns:a16="http://schemas.microsoft.com/office/drawing/2014/main" id="{A05D4B4A-D2B4-BFC6-2E39-5C8B76CF9ED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4338" y="3962400"/>
            <a:ext cx="665922" cy="665922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82"/>
    </mc:Choice>
    <mc:Fallback xmlns="">
      <p:transition spd="slow" advTm="28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8" y="1365306"/>
            <a:ext cx="8439152" cy="769069"/>
          </a:xfrm>
        </p:spPr>
        <p:txBody>
          <a:bodyPr>
            <a:noAutofit/>
          </a:bodyPr>
          <a:lstStyle/>
          <a:p>
            <a:r>
              <a:rPr lang="en-CA" dirty="0">
                <a:latin typeface="MarkPro" panose="020B0504020101010102" pitchFamily="34" charset="77"/>
              </a:rPr>
              <a:t>Outbreak Preparedness: Organization level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0" y="1981201"/>
            <a:ext cx="8056800" cy="86258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Leaders can help prepare for and prevent outbreaks by having plans and practices in place, and supporting important components like:</a:t>
            </a:r>
            <a:r>
              <a:rPr lang="en-US" baseline="30000" dirty="0"/>
              <a:t>1,2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033F38-1D91-125A-57EF-4145A7C8F1FD}"/>
              </a:ext>
            </a:extLst>
          </p:cNvPr>
          <p:cNvSpPr txBox="1">
            <a:spLocks/>
          </p:cNvSpPr>
          <p:nvPr/>
        </p:nvSpPr>
        <p:spPr>
          <a:xfrm>
            <a:off x="1676400" y="3505200"/>
            <a:ext cx="6820414" cy="2370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3000"/>
              </a:spcAft>
            </a:pPr>
            <a:r>
              <a:rPr lang="en-CA" sz="1800" dirty="0">
                <a:latin typeface="MarkPro" panose="020B0504020101010102" pitchFamily="34" charset="77"/>
              </a:rPr>
              <a:t>Environmental measures such as proper heating, ventilation, and air conditioning (HVAC)</a:t>
            </a:r>
          </a:p>
          <a:p>
            <a:pPr fontAlgn="auto">
              <a:spcAft>
                <a:spcPts val="3000"/>
              </a:spcAft>
            </a:pPr>
            <a:r>
              <a:rPr lang="en-CA" sz="1800" dirty="0">
                <a:latin typeface="MarkPro" panose="020B0504020101010102" pitchFamily="34" charset="77"/>
              </a:rPr>
              <a:t>Staff training in hand hygiene and PPE use</a:t>
            </a:r>
          </a:p>
          <a:p>
            <a:pPr fontAlgn="auto">
              <a:spcAft>
                <a:spcPts val="0"/>
              </a:spcAft>
            </a:pPr>
            <a:r>
              <a:rPr lang="en-CA" sz="1800" dirty="0">
                <a:latin typeface="MarkPro" panose="020B0504020101010102" pitchFamily="34" charset="77"/>
              </a:rPr>
              <a:t>Monitoring and conducting audits on infection prevention and control compliance</a:t>
            </a:r>
            <a:endParaRPr lang="en-US" sz="1600" dirty="0">
              <a:latin typeface="MarkPro" panose="020B0504020101010102" pitchFamily="34" charset="77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MarkPro" panose="020B0504020101010102" pitchFamily="34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09B0E58-EF97-C64A-F3C1-437BE6A8492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5638" y="4287078"/>
            <a:ext cx="665922" cy="66592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81574B5-C0B0-3BC0-78C3-81F1E7515A1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16" y="5181600"/>
            <a:ext cx="536484" cy="53648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916CF2D-BCC0-4B60-8661-A7B15E6A385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2075" y="3504233"/>
            <a:ext cx="553049" cy="55304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4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64"/>
    </mc:Choice>
    <mc:Fallback xmlns="">
      <p:transition spd="slow" advTm="245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Course Outline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8" y="1981200"/>
            <a:ext cx="7981951" cy="106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dirty="0">
                <a:latin typeface="MarkPro" panose="020B0504020101010102" pitchFamily="34" charset="77"/>
              </a:rPr>
              <a:t>Ou</a:t>
            </a:r>
            <a:r>
              <a:rPr lang="en-CA" dirty="0"/>
              <a:t>r course will focus on vaccines.</a:t>
            </a:r>
          </a:p>
          <a:p>
            <a:pPr marL="0" indent="0">
              <a:buNone/>
            </a:pPr>
            <a:endParaRPr lang="en-CA" dirty="0">
              <a:latin typeface="MarkPro" panose="020B0504020101010102" pitchFamily="34" charset="77"/>
            </a:endParaRPr>
          </a:p>
          <a:p>
            <a:pPr marL="0" indent="0">
              <a:buNone/>
            </a:pPr>
            <a:r>
              <a:rPr lang="en-CA" dirty="0"/>
              <a:t>We will provide information on: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28648" y="3201570"/>
            <a:ext cx="8058152" cy="28182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n-CA" b="1" dirty="0">
                <a:latin typeface="MarkPro" panose="020B0504020101010102" pitchFamily="34" charset="77"/>
              </a:rPr>
              <a:t>Module 2: </a:t>
            </a:r>
            <a:r>
              <a:rPr lang="en-CA" dirty="0">
                <a:latin typeface="MarkPro" panose="020B0504020101010102" pitchFamily="34" charset="77"/>
              </a:rPr>
              <a:t>How vaccines fit within outbreak prevention strategies</a:t>
            </a:r>
            <a:endParaRPr lang="en-CA" b="1" dirty="0">
              <a:latin typeface="MarkPro" panose="020B0504020101010102" pitchFamily="34" charset="77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n-CA" b="1" dirty="0">
                <a:latin typeface="MarkPro" panose="020B0504020101010102" pitchFamily="34" charset="77"/>
              </a:rPr>
              <a:t>Module 3: </a:t>
            </a:r>
            <a:r>
              <a:rPr lang="en-CA" dirty="0">
                <a:latin typeface="MarkPro" panose="020B0504020101010102" pitchFamily="34" charset="77"/>
              </a:rPr>
              <a:t>The development, safety, and importance of the COVID-19 and Influenza vaccines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n-CA" b="1" dirty="0">
                <a:latin typeface="MarkPro" panose="020B0504020101010102" pitchFamily="34" charset="77"/>
              </a:rPr>
              <a:t>Module 4: </a:t>
            </a:r>
            <a:r>
              <a:rPr lang="en-US" dirty="0">
                <a:latin typeface="MarkPro" panose="020B0504020101010102" pitchFamily="34" charset="77"/>
              </a:rPr>
              <a:t>Vaccine eligibility and where to get vaccinated, the state of recent vaccine uptake, and why people may not be getting vaccinated</a:t>
            </a:r>
            <a:endParaRPr lang="en-CA" dirty="0">
              <a:latin typeface="MarkPro" panose="020B0504020101010102" pitchFamily="34" charset="77"/>
            </a:endParaRP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12C32FF-0AE0-6DEA-585A-A4699F6533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05799" y="55902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33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01"/>
    </mc:Choice>
    <mc:Fallback xmlns="">
      <p:transition spd="slow" advTm="253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MarkPro" panose="020B0504020101010102" pitchFamily="34" charset="77"/>
              </a:rPr>
              <a:t>Course Outline, continued</a:t>
            </a:r>
            <a:endParaRPr lang="en-US" dirty="0">
              <a:latin typeface="MarkPro" panose="020B0504020101010102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28649" y="2362200"/>
            <a:ext cx="7886700" cy="3351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n-CA" b="1" dirty="0">
                <a:latin typeface="MarkPro" panose="020B0504020101010102" pitchFamily="34" charset="77"/>
              </a:rPr>
              <a:t>Module 5: </a:t>
            </a:r>
            <a:r>
              <a:rPr lang="en-CA" dirty="0">
                <a:latin typeface="MarkPro" panose="020B0504020101010102" pitchFamily="34" charset="77"/>
              </a:rPr>
              <a:t>What is a vaccine champion, and how to be an effective vaccine champion</a:t>
            </a:r>
            <a:endParaRPr lang="en-CA" b="1" dirty="0">
              <a:latin typeface="MarkPro" panose="020B0504020101010102" pitchFamily="34" charset="77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n-CA" b="1" dirty="0">
                <a:latin typeface="MarkPro" panose="020B0504020101010102" pitchFamily="34" charset="77"/>
              </a:rPr>
              <a:t>Module 6: </a:t>
            </a:r>
            <a:r>
              <a:rPr lang="en-CA" dirty="0">
                <a:latin typeface="MarkPro" panose="020B0504020101010102" pitchFamily="34" charset="77"/>
              </a:rPr>
              <a:t>Common questions you may be asked as a vaccine champion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n-CA" b="1" dirty="0">
                <a:latin typeface="MarkPro" panose="020B0504020101010102" pitchFamily="34" charset="77"/>
              </a:rPr>
              <a:t>Module 7: </a:t>
            </a:r>
            <a:r>
              <a:rPr lang="en-CA" dirty="0">
                <a:latin typeface="MarkPro" panose="020B0504020101010102" pitchFamily="34" charset="77"/>
              </a:rPr>
              <a:t>A course summary, and resources to support your work as a vaccine champion</a:t>
            </a:r>
            <a:endParaRPr lang="en-US" b="1" dirty="0">
              <a:latin typeface="MarkPro" panose="020B0504020101010102" pitchFamily="34" charset="77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5654675"/>
            <a:ext cx="6934200" cy="36512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CA" dirty="0">
                <a:latin typeface="MarkPro" panose="020B0504020101010102" pitchFamily="34" charset="77"/>
              </a:rPr>
              <a:t>For more information, visit </a:t>
            </a:r>
            <a:r>
              <a:rPr lang="en-US" u="sng" dirty="0">
                <a:latin typeface="MarkPro" panose="020B0504020101010102" pitchFamily="34" charset="77"/>
                <a:hlinkClick r:id="rId4"/>
              </a:rPr>
              <a:t>https://wellness-hub.ca/</a:t>
            </a:r>
            <a:endParaRPr lang="en-US" dirty="0">
              <a:latin typeface="MarkPro" panose="020B0504020101010102" pitchFamily="34" charset="77"/>
            </a:endParaRP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15B28FF-D7A7-08EE-985D-F69A2FAB1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43874" y="55620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51"/>
    </mc:Choice>
    <mc:Fallback xmlns="">
      <p:transition spd="slow" advTm="374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KTP 20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0D64"/>
      </a:accent1>
      <a:accent2>
        <a:srgbClr val="8CB84B"/>
      </a:accent2>
      <a:accent3>
        <a:srgbClr val="9E9E9E"/>
      </a:accent3>
      <a:accent4>
        <a:srgbClr val="0069A9"/>
      </a:accent4>
      <a:accent5>
        <a:srgbClr val="66A5CB"/>
      </a:accent5>
      <a:accent6>
        <a:srgbClr val="333691"/>
      </a:accent6>
      <a:hlink>
        <a:srgbClr val="0069A9"/>
      </a:hlink>
      <a:folHlink>
        <a:srgbClr val="20151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TP_Presentation_Template_2024" id="{CD77A7A0-6F00-3943-A7D2-E09C4C14F2AC}" vid="{49B3BCBE-2995-9147-9F4A-E4880D6583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LongProperties xmlns="http://schemas.microsoft.com/office/2006/metadata/longProperties">
  <LongProp xmlns="" name="OAHPPLocationTaxHTField0"><![CDATA[ALL|9a2671d7-c4d2-4a5e-95f7-b27107612865;Head Office|602d3fbf-925e-485a-a5b0-47981dae1253;PHL|ec98a33f-c22a-4877-9027-f70b81412b51;RICN|6ea63de3-ce01-4f6e-b01c-b53902978101;1075 Bay Street|516f4638-d9ff-4d03-8ffc-028db6e39066;480 University Avenue|96e84714-4c49-4e8b-9a26-df8291d12c4a;All|e4e26f8d-580b-4e1d-9cd1-688ec0f9c5a9;ALL|8bd18b8f-fd4d-44f5-950b-f67ae48186c0;Hamilton|691925e1-35b0-4788-a250-10d4c484d987;Kingston|8f5d76a6-b0b6-43e1-b5cf-8f5586f9ce7d;London|e67bd978-5dc9-4f6b-82ab-76da3fe8b7a1;Orillia|b8a724b7-9139-48e1-bd5d-763635e58979;Ottawa|95a6538a-6ba2-4be6-b74c-ed79773a9a6e;Peterborough|f186f995-adb4-4b24-8802-abbb7868f291;Sault Ste Marie|b8926c8e-982e-4642-9f67-4c8eadb80b17;Sudbury|9e7b06e5-8b9f-413d-b491-2f5135873405;Thunder Bay|e43220e7-f470-4bcb-a9af-fb21f87d62b1;Timmins|564f757d-aefe-4788-92e1-a57322d27545;Toronto|86337a21-f33f-4cc7-b185-12edb0b2be69;ALL|7043ba9b-1efb-465f-90fd-a5ccbb039413;CEICN|87791ad2-3c37-4005-8db8-c803279c879d;CICN|82f3db01-9a24-4a34-8101-b26ed27192a7;CRICN|dc60da81-99bb-4d84-a006-1332e616373f;CSICN|007469c0-8ac0-40bc-b905-bc570f25ee58;CWICN|48c2184a-b6c7-4a82-ad54-70e05e842508;ESCICN|e15ab312-4513-4c6f-9d46-d08f0a44a237;MHICN|32f43c42-b91d-4a31-926a-a0ed4e3ab625;NEOICN|5c7b8e9f-c323-4328-a73a-30f9e116988a;NSMICN|42c5f2fe-385d-4a6e-87fb-3ed1094985d5;NWOICN|092a4148-cc72-43bb-b1e3-733b51aa639a;SEOICN|ec0fe43d-fc64-4f6f-8c6a-8d4c5d6089da;SWOICN|76da14b8-83d8-4da7-be3c-146d21cc137d;TCICN|ed46aaac-eb22-47b5-92b5-837f8e95a05e;WWICN|a586fd9c-e7ba-45d6-a7a6-025f542d4a0a]]></LongProp>
  <LongProp xmlns="" name="TaxCatchAll"><![CDATA[2124;#;#1893;#;#1880;#;#1879;#;#1878;#;#1877;#;#1876;#;#1979;#;#1978;#;#1977;#;#1976;#;#1975;#;#1974;#;#1973;#;#1972;#;#1971;#;#579;#;#1969;#;#1968;#;#1967;#;#1966;#;#1954;#;#1953;#;#1952;#;#1951;#;#1950;#;#1949;#;#2156;#;#2155;#;#2154;#;#2152;#;#1930;#;#1929;#;#1928;#;#1970;#]]></LongProp>
</Long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Resource Document" ma:contentTypeID="0x010100FF2D2F39482BE5458CA9CDA49A87AA64000BE3EE26EAA8774995E06790B09CC106" ma:contentTypeVersion="15" ma:contentTypeDescription="" ma:contentTypeScope="" ma:versionID="81a2d75d77d9fcfdf11748509394936b">
  <xsd:schema xmlns:xsd="http://www.w3.org/2001/XMLSchema" xmlns:xs="http://www.w3.org/2001/XMLSchema" xmlns:p="http://schemas.microsoft.com/office/2006/metadata/properties" xmlns:ns2="096c58e8-8716-40f2-bffe-ba48efd422ef" xmlns:ns3="ddd86614-e075-45fd-ad75-7be4b83b486d" targetNamespace="http://schemas.microsoft.com/office/2006/metadata/properties" ma:root="true" ma:fieldsID="853dddf609d999eb5b21683a275a5bf3" ns2:_="" ns3:_="">
    <xsd:import namespace="096c58e8-8716-40f2-bffe-ba48efd422ef"/>
    <xsd:import namespace="ddd86614-e075-45fd-ad75-7be4b83b486d"/>
    <xsd:element name="properties">
      <xsd:complexType>
        <xsd:sequence>
          <xsd:element name="documentManagement">
            <xsd:complexType>
              <xsd:all>
                <xsd:element ref="ns2:ResourceID" minOccurs="0"/>
                <xsd:element ref="ns2:FormType" minOccurs="0"/>
                <xsd:element ref="ns2:FormUser" minOccurs="0"/>
                <xsd:element ref="ns2:PolicyFunctionArea" minOccurs="0"/>
                <xsd:element ref="ns3:ResourceCategoryTaxHTField0" minOccurs="0"/>
                <xsd:element ref="ns3:TaxCatchAll" minOccurs="0"/>
                <xsd:element ref="ns3:TaxCatchAllLabel" minOccurs="0"/>
                <xsd:element ref="ns3:PolicyIDMMTaxHTField0" minOccurs="0"/>
                <xsd:element ref="ns3:OAHPPLocationTaxHTField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6c58e8-8716-40f2-bffe-ba48efd422ef" elementFormDefault="qualified">
    <xsd:import namespace="http://schemas.microsoft.com/office/2006/documentManagement/types"/>
    <xsd:import namespace="http://schemas.microsoft.com/office/infopath/2007/PartnerControls"/>
    <xsd:element name="ResourceID" ma:index="2" nillable="true" ma:displayName="Resource ID" ma:description="Unique identifier if applicable (i.e. form number)" ma:internalName="ResourceID">
      <xsd:simpleType>
        <xsd:restriction base="dms:Text">
          <xsd:maxLength value="15"/>
        </xsd:restriction>
      </xsd:simpleType>
    </xsd:element>
    <xsd:element name="FormType" ma:index="3" nillable="true" ma:displayName="Resource Type" ma:format="Dropdown" ma:internalName="FormType">
      <xsd:simpleType>
        <xsd:restriction base="dms:Choice">
          <xsd:enumeration value="Form"/>
          <xsd:enumeration value="Guidelines"/>
          <xsd:enumeration value="Policy"/>
          <xsd:enumeration value="Procedures/How To"/>
          <xsd:enumeration value="Publication/Journal/Literature"/>
          <xsd:enumeration value="Retention Schedule"/>
          <xsd:enumeration value="System Documentation"/>
          <xsd:enumeration value="Tools/Templates"/>
          <xsd:enumeration value="Training Material"/>
        </xsd:restriction>
      </xsd:simpleType>
    </xsd:element>
    <xsd:element name="FormUser" ma:index="6" nillable="true" ma:displayName="Resource User" ma:default="End User" ma:format="Dropdown" ma:internalName="FormUser">
      <xsd:simpleType>
        <xsd:restriction base="dms:Choice">
          <xsd:enumeration value="End User"/>
          <xsd:enumeration value="Processor"/>
          <xsd:enumeration value="Manager"/>
        </xsd:restriction>
      </xsd:simpleType>
    </xsd:element>
    <xsd:element name="PolicyFunctionArea" ma:index="7" nillable="true" ma:displayName="Function Area" ma:format="Dropdown" ma:internalName="PolicyFunctionArea">
      <xsd:simpleType>
        <xsd:restriction base="dms:Choice">
          <xsd:enumeration value="Board"/>
          <xsd:enumeration value="Communications"/>
          <xsd:enumeration value="Facilities"/>
          <xsd:enumeration value="Finance / Procurement"/>
          <xsd:enumeration value="Human Resources"/>
          <xsd:enumeration value="IT / IM"/>
          <xsd:enumeration value="Programs / Departments"/>
          <xsd:enumeration value="Corporate"/>
          <xsd:enumeration value="Research and Academic"/>
          <xsd:enumeration value="Risk Management"/>
          <xsd:enumeration value="COOP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d86614-e075-45fd-ad75-7be4b83b486d" elementFormDefault="qualified">
    <xsd:import namespace="http://schemas.microsoft.com/office/2006/documentManagement/types"/>
    <xsd:import namespace="http://schemas.microsoft.com/office/infopath/2007/PartnerControls"/>
    <xsd:element name="ResourceCategoryTaxHTField0" ma:index="12" nillable="true" ma:taxonomy="true" ma:internalName="ResourceCategoryTaxHTField0" ma:taxonomyFieldName="ResourceCategory" ma:displayName="Resource Category" ma:default="" ma:fieldId="{c111e853-a6f9-401a-a808-f989a83d6349}" ma:taxonomyMulti="true" ma:sspId="49902157-4f79-49bc-a821-2837ff72634b" ma:termSetId="187940e3-f30d-4732-8b67-0fdf0e2b2e8d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3" nillable="true" ma:displayName="Taxonomy Catch All Column" ma:hidden="true" ma:list="{f78954d5-acc0-4ffb-98ec-a1572a064751}" ma:internalName="TaxCatchAll" ma:showField="CatchAllData" ma:web="ddd86614-e075-45fd-ad75-7be4b83b48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4" nillable="true" ma:displayName="Taxonomy Catch All Column1" ma:hidden="true" ma:list="{f78954d5-acc0-4ffb-98ec-a1572a064751}" ma:internalName="TaxCatchAllLabel" ma:readOnly="true" ma:showField="CatchAllDataLabel" ma:web="ddd86614-e075-45fd-ad75-7be4b83b48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olicyIDMMTaxHTField0" ma:index="16" nillable="true" ma:taxonomy="true" ma:internalName="PolicyIDMMTaxHTField0" ma:taxonomyFieldName="PolicyIDMM" ma:displayName="Policy ID" ma:default="" ma:fieldId="{7a1a90a9-82a7-4443-8702-e896b2bb4532}" ma:taxonomyMulti="true" ma:sspId="49902157-4f79-49bc-a821-2837ff72634b" ma:termSetId="4a0ee074-4e72-486b-bc89-125890390ec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OAHPPLocationTaxHTField0" ma:index="19" nillable="true" ma:taxonomy="true" ma:internalName="OAHPPLocationTaxHTField0" ma:taxonomyFieldName="OAHPPLocation" ma:displayName="OAHPP Location" ma:default="" ma:fieldId="{25763e75-9f32-4244-af97-f669a3af9b62}" ma:taxonomyMulti="true" ma:sspId="49902157-4f79-49bc-a821-2837ff72634b" ma:termSetId="ee7422e9-b857-4b3b-a338-76174fb6dd7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 ma:index="18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IDMMTaxHTField0 xmlns="ddd86614-e075-45fd-ad75-7be4b83b486d">
      <Terms xmlns="http://schemas.microsoft.com/office/infopath/2007/PartnerControls"/>
    </PolicyIDMMTaxHTField0>
    <FormUser xmlns="096c58e8-8716-40f2-bffe-ba48efd422ef">End User</FormUser>
    <PolicyFunctionArea xmlns="096c58e8-8716-40f2-bffe-ba48efd422ef">Communications</PolicyFunctionArea>
    <FormType xmlns="096c58e8-8716-40f2-bffe-ba48efd422ef">Tools/Templates</FormType>
    <ResourceID xmlns="096c58e8-8716-40f2-bffe-ba48efd422ef" xsi:nil="true"/>
    <TaxCatchAll xmlns="ddd86614-e075-45fd-ad75-7be4b83b486d">
      <Value>2124</Value>
      <Value>1893</Value>
      <Value>1880</Value>
      <Value>1879</Value>
      <Value>1878</Value>
      <Value>1877</Value>
      <Value>1876</Value>
      <Value>1979</Value>
      <Value>1978</Value>
      <Value>1977</Value>
      <Value>1976</Value>
      <Value>1975</Value>
      <Value>1974</Value>
      <Value>1973</Value>
      <Value>1972</Value>
      <Value>1971</Value>
      <Value>579</Value>
      <Value>1969</Value>
      <Value>1968</Value>
      <Value>1967</Value>
      <Value>1966</Value>
      <Value>1954</Value>
      <Value>1953</Value>
      <Value>1952</Value>
      <Value>1951</Value>
      <Value>1950</Value>
      <Value>1949</Value>
      <Value>2156</Value>
      <Value>2155</Value>
      <Value>2152</Value>
      <Value>1930</Value>
      <Value>1929</Value>
      <Value>1928</Value>
      <Value>1970</Value>
    </TaxCatchAll>
    <ResourceCategoryTaxHTField0 xmlns="ddd86614-e075-45fd-ad75-7be4b83b486d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Templates</TermName>
          <TermId xmlns="http://schemas.microsoft.com/office/infopath/2007/PartnerControls">8b9833f7-6ddd-4a9e-82ef-b4e6b12e4151</TermId>
        </TermInfo>
      </Terms>
    </ResourceCategoryTaxHTField0>
    <OAHPPLocationTaxHTField0 xmlns="ddd86614-e075-45fd-ad75-7be4b83b486d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9a2671d7-c4d2-4a5e-95f7-b27107612865</TermId>
        </TermInfo>
        <TermInfo xmlns="http://schemas.microsoft.com/office/infopath/2007/PartnerControls">
          <TermName xmlns="http://schemas.microsoft.com/office/infopath/2007/PartnerControls">Head Office</TermName>
          <TermId xmlns="http://schemas.microsoft.com/office/infopath/2007/PartnerControls">602d3fbf-925e-485a-a5b0-47981dae1253</TermId>
        </TermInfo>
        <TermInfo xmlns="http://schemas.microsoft.com/office/infopath/2007/PartnerControls">
          <TermName xmlns="http://schemas.microsoft.com/office/infopath/2007/PartnerControls">PHL</TermName>
          <TermId xmlns="http://schemas.microsoft.com/office/infopath/2007/PartnerControls">ec98a33f-c22a-4877-9027-f70b81412b51</TermId>
        </TermInfo>
        <TermInfo xmlns="http://schemas.microsoft.com/office/infopath/2007/PartnerControls">
          <TermName xmlns="http://schemas.microsoft.com/office/infopath/2007/PartnerControls">RICN</TermName>
          <TermId xmlns="http://schemas.microsoft.com/office/infopath/2007/PartnerControls">6ea63de3-ce01-4f6e-b01c-b53902978101</TermId>
        </TermInfo>
        <TermInfo xmlns="http://schemas.microsoft.com/office/infopath/2007/PartnerControls">
          <TermName xmlns="http://schemas.microsoft.com/office/infopath/2007/PartnerControls">480 University Avenue</TermName>
          <TermId xmlns="http://schemas.microsoft.com/office/infopath/2007/PartnerControls">96e84714-4c49-4e8b-9a26-df8291d12c4a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e4e26f8d-580b-4e1d-9cd1-688ec0f9c5a9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8bd18b8f-fd4d-44f5-950b-f67ae48186c0</TermId>
        </TermInfo>
        <TermInfo xmlns="http://schemas.microsoft.com/office/infopath/2007/PartnerControls">
          <TermName xmlns="http://schemas.microsoft.com/office/infopath/2007/PartnerControls">Hamilton</TermName>
          <TermId xmlns="http://schemas.microsoft.com/office/infopath/2007/PartnerControls">691925e1-35b0-4788-a250-10d4c484d987</TermId>
        </TermInfo>
        <TermInfo xmlns="http://schemas.microsoft.com/office/infopath/2007/PartnerControls">
          <TermName xmlns="http://schemas.microsoft.com/office/infopath/2007/PartnerControls">Kingston</TermName>
          <TermId xmlns="http://schemas.microsoft.com/office/infopath/2007/PartnerControls">8f5d76a6-b0b6-43e1-b5cf-8f5586f9ce7d</TermId>
        </TermInfo>
        <TermInfo xmlns="http://schemas.microsoft.com/office/infopath/2007/PartnerControls">
          <TermName xmlns="http://schemas.microsoft.com/office/infopath/2007/PartnerControls">London</TermName>
          <TermId xmlns="http://schemas.microsoft.com/office/infopath/2007/PartnerControls">e67bd978-5dc9-4f6b-82ab-76da3fe8b7a1</TermId>
        </TermInfo>
        <TermInfo xmlns="http://schemas.microsoft.com/office/infopath/2007/PartnerControls">
          <TermName xmlns="http://schemas.microsoft.com/office/infopath/2007/PartnerControls">Orillia</TermName>
          <TermId xmlns="http://schemas.microsoft.com/office/infopath/2007/PartnerControls">b8a724b7-9139-48e1-bd5d-763635e58979</TermId>
        </TermInfo>
        <TermInfo xmlns="http://schemas.microsoft.com/office/infopath/2007/PartnerControls">
          <TermName xmlns="http://schemas.microsoft.com/office/infopath/2007/PartnerControls">Ottawa</TermName>
          <TermId xmlns="http://schemas.microsoft.com/office/infopath/2007/PartnerControls">95a6538a-6ba2-4be6-b74c-ed79773a9a6e</TermId>
        </TermInfo>
        <TermInfo xmlns="http://schemas.microsoft.com/office/infopath/2007/PartnerControls">
          <TermName xmlns="http://schemas.microsoft.com/office/infopath/2007/PartnerControls">Peterborough</TermName>
          <TermId xmlns="http://schemas.microsoft.com/office/infopath/2007/PartnerControls">f186f995-adb4-4b24-8802-abbb7868f291</TermId>
        </TermInfo>
        <TermInfo xmlns="http://schemas.microsoft.com/office/infopath/2007/PartnerControls">
          <TermName xmlns="http://schemas.microsoft.com/office/infopath/2007/PartnerControls">Sault Ste Marie</TermName>
          <TermId xmlns="http://schemas.microsoft.com/office/infopath/2007/PartnerControls">b8926c8e-982e-4642-9f67-4c8eadb80b17</TermId>
        </TermInfo>
        <TermInfo xmlns="http://schemas.microsoft.com/office/infopath/2007/PartnerControls">
          <TermName xmlns="http://schemas.microsoft.com/office/infopath/2007/PartnerControls">Sudbury</TermName>
          <TermId xmlns="http://schemas.microsoft.com/office/infopath/2007/PartnerControls">9e7b06e5-8b9f-413d-b491-2f5135873405</TermId>
        </TermInfo>
        <TermInfo xmlns="http://schemas.microsoft.com/office/infopath/2007/PartnerControls">
          <TermName xmlns="http://schemas.microsoft.com/office/infopath/2007/PartnerControls">Thunder Bay</TermName>
          <TermId xmlns="http://schemas.microsoft.com/office/infopath/2007/PartnerControls">e43220e7-f470-4bcb-a9af-fb21f87d62b1</TermId>
        </TermInfo>
        <TermInfo xmlns="http://schemas.microsoft.com/office/infopath/2007/PartnerControls">
          <TermName xmlns="http://schemas.microsoft.com/office/infopath/2007/PartnerControls">Timmins</TermName>
          <TermId xmlns="http://schemas.microsoft.com/office/infopath/2007/PartnerControls">564f757d-aefe-4788-92e1-a57322d27545</TermId>
        </TermInfo>
        <TermInfo xmlns="http://schemas.microsoft.com/office/infopath/2007/PartnerControls">
          <TermName xmlns="http://schemas.microsoft.com/office/infopath/2007/PartnerControls">Toronto</TermName>
          <TermId xmlns="http://schemas.microsoft.com/office/infopath/2007/PartnerControls">86337a21-f33f-4cc7-b185-12edb0b2be69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7043ba9b-1efb-465f-90fd-a5ccbb039413</TermId>
        </TermInfo>
        <TermInfo xmlns="http://schemas.microsoft.com/office/infopath/2007/PartnerControls">
          <TermName xmlns="http://schemas.microsoft.com/office/infopath/2007/PartnerControls">CEICN</TermName>
          <TermId xmlns="http://schemas.microsoft.com/office/infopath/2007/PartnerControls">87791ad2-3c37-4005-8db8-c803279c879d</TermId>
        </TermInfo>
        <TermInfo xmlns="http://schemas.microsoft.com/office/infopath/2007/PartnerControls">
          <TermName xmlns="http://schemas.microsoft.com/office/infopath/2007/PartnerControls">CICN</TermName>
          <TermId xmlns="http://schemas.microsoft.com/office/infopath/2007/PartnerControls">82f3db01-9a24-4a34-8101-b26ed27192a7</TermId>
        </TermInfo>
        <TermInfo xmlns="http://schemas.microsoft.com/office/infopath/2007/PartnerControls">
          <TermName xmlns="http://schemas.microsoft.com/office/infopath/2007/PartnerControls">CRICN</TermName>
          <TermId xmlns="http://schemas.microsoft.com/office/infopath/2007/PartnerControls">dc60da81-99bb-4d84-a006-1332e616373f</TermId>
        </TermInfo>
        <TermInfo xmlns="http://schemas.microsoft.com/office/infopath/2007/PartnerControls">
          <TermName xmlns="http://schemas.microsoft.com/office/infopath/2007/PartnerControls">CSICN</TermName>
          <TermId xmlns="http://schemas.microsoft.com/office/infopath/2007/PartnerControls">007469c0-8ac0-40bc-b905-bc570f25ee58</TermId>
        </TermInfo>
        <TermInfo xmlns="http://schemas.microsoft.com/office/infopath/2007/PartnerControls">
          <TermName xmlns="http://schemas.microsoft.com/office/infopath/2007/PartnerControls">CWICN</TermName>
          <TermId xmlns="http://schemas.microsoft.com/office/infopath/2007/PartnerControls">48c2184a-b6c7-4a82-ad54-70e05e842508</TermId>
        </TermInfo>
        <TermInfo xmlns="http://schemas.microsoft.com/office/infopath/2007/PartnerControls">
          <TermName xmlns="http://schemas.microsoft.com/office/infopath/2007/PartnerControls">ESCICN</TermName>
          <TermId xmlns="http://schemas.microsoft.com/office/infopath/2007/PartnerControls">e15ab312-4513-4c6f-9d46-d08f0a44a237</TermId>
        </TermInfo>
        <TermInfo xmlns="http://schemas.microsoft.com/office/infopath/2007/PartnerControls">
          <TermName xmlns="http://schemas.microsoft.com/office/infopath/2007/PartnerControls">MHICN</TermName>
          <TermId xmlns="http://schemas.microsoft.com/office/infopath/2007/PartnerControls">32f43c42-b91d-4a31-926a-a0ed4e3ab625</TermId>
        </TermInfo>
        <TermInfo xmlns="http://schemas.microsoft.com/office/infopath/2007/PartnerControls">
          <TermName xmlns="http://schemas.microsoft.com/office/infopath/2007/PartnerControls">NEOICN</TermName>
          <TermId xmlns="http://schemas.microsoft.com/office/infopath/2007/PartnerControls">5c7b8e9f-c323-4328-a73a-30f9e116988a</TermId>
        </TermInfo>
        <TermInfo xmlns="http://schemas.microsoft.com/office/infopath/2007/PartnerControls">
          <TermName xmlns="http://schemas.microsoft.com/office/infopath/2007/PartnerControls">NSMICN</TermName>
          <TermId xmlns="http://schemas.microsoft.com/office/infopath/2007/PartnerControls">42c5f2fe-385d-4a6e-87fb-3ed1094985d5</TermId>
        </TermInfo>
        <TermInfo xmlns="http://schemas.microsoft.com/office/infopath/2007/PartnerControls">
          <TermName xmlns="http://schemas.microsoft.com/office/infopath/2007/PartnerControls">NWOICN</TermName>
          <TermId xmlns="http://schemas.microsoft.com/office/infopath/2007/PartnerControls">092a4148-cc72-43bb-b1e3-733b51aa639a</TermId>
        </TermInfo>
        <TermInfo xmlns="http://schemas.microsoft.com/office/infopath/2007/PartnerControls">
          <TermName xmlns="http://schemas.microsoft.com/office/infopath/2007/PartnerControls">SEOICN</TermName>
          <TermId xmlns="http://schemas.microsoft.com/office/infopath/2007/PartnerControls">ec0fe43d-fc64-4f6f-8c6a-8d4c5d6089da</TermId>
        </TermInfo>
        <TermInfo xmlns="http://schemas.microsoft.com/office/infopath/2007/PartnerControls">
          <TermName xmlns="http://schemas.microsoft.com/office/infopath/2007/PartnerControls">SWOICN</TermName>
          <TermId xmlns="http://schemas.microsoft.com/office/infopath/2007/PartnerControls">76da14b8-83d8-4da7-be3c-146d21cc137d</TermId>
        </TermInfo>
        <TermInfo xmlns="http://schemas.microsoft.com/office/infopath/2007/PartnerControls">
          <TermName xmlns="http://schemas.microsoft.com/office/infopath/2007/PartnerControls">TCICN</TermName>
          <TermId xmlns="http://schemas.microsoft.com/office/infopath/2007/PartnerControls">ed46aaac-eb22-47b5-92b5-837f8e95a05e</TermId>
        </TermInfo>
        <TermInfo xmlns="http://schemas.microsoft.com/office/infopath/2007/PartnerControls">
          <TermName xmlns="http://schemas.microsoft.com/office/infopath/2007/PartnerControls">WWICN</TermName>
          <TermId xmlns="http://schemas.microsoft.com/office/infopath/2007/PartnerControls">a586fd9c-e7ba-45d6-a7a6-025f542d4a0a</TermId>
        </TermInfo>
      </Terms>
    </OAHPPLocationTaxHTField0>
    <_dlc_DocId xmlns="ddd86614-e075-45fd-ad75-7be4b83b486d">E7YEJEDTSY7N-342-240</_dlc_DocId>
    <_dlc_DocIdUrl xmlns="ddd86614-e075-45fd-ad75-7be4b83b486d">
      <Url>https://goto.oahpp.ca/resources/_layouts/DocIdRedir.aspx?ID=E7YEJEDTSY7N-342-240</Url>
      <Description>E7YEJEDTSY7N-342-240</Description>
    </_dlc_DocIdUrl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65C6F6-72CB-4791-8806-C1B1702AAC2F}">
  <ds:schemaRefs>
    <ds:schemaRef ds:uri="http://schemas.microsoft.com/office/2006/metadata/longProperties"/>
    <ds:schemaRef ds:uri=""/>
  </ds:schemaRefs>
</ds:datastoreItem>
</file>

<file path=customXml/itemProps2.xml><?xml version="1.0" encoding="utf-8"?>
<ds:datastoreItem xmlns:ds="http://schemas.openxmlformats.org/officeDocument/2006/customXml" ds:itemID="{3D4FC702-4ADF-40A4-B75C-EFECE7AF6E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6c58e8-8716-40f2-bffe-ba48efd422ef"/>
    <ds:schemaRef ds:uri="ddd86614-e075-45fd-ad75-7be4b83b48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83F255-5CDF-43E3-B028-1539FDAFD51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B4F8BC1-8E60-48D3-B9B5-BAA8901EAE80}">
  <ds:schemaRefs>
    <ds:schemaRef ds:uri="http://purl.org/dc/elements/1.1/"/>
    <ds:schemaRef ds:uri="http://schemas.microsoft.com/office/2006/metadata/properties"/>
    <ds:schemaRef ds:uri="http://purl.org/dc/terms/"/>
    <ds:schemaRef ds:uri="096c58e8-8716-40f2-bffe-ba48efd422ef"/>
    <ds:schemaRef ds:uri="http://schemas.microsoft.com/office/2006/documentManagement/types"/>
    <ds:schemaRef ds:uri="http://purl.org/dc/dcmitype/"/>
    <ds:schemaRef ds:uri="ddd86614-e075-45fd-ad75-7be4b83b486d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5.xml><?xml version="1.0" encoding="utf-8"?>
<ds:datastoreItem xmlns:ds="http://schemas.openxmlformats.org/officeDocument/2006/customXml" ds:itemID="{793EF2CD-0E42-4320-B03A-E110151C5D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780</TotalTime>
  <Words>782</Words>
  <Application>Microsoft Office PowerPoint</Application>
  <PresentationFormat>On-screen Show (4:3)</PresentationFormat>
  <Paragraphs>96</Paragraphs>
  <Slides>14</Slides>
  <Notes>8</Notes>
  <HiddenSlides>0</HiddenSlides>
  <MMClips>14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MarkPro</vt:lpstr>
      <vt:lpstr>Arial</vt:lpstr>
      <vt:lpstr>Calibri</vt:lpstr>
      <vt:lpstr>Office Theme</vt:lpstr>
      <vt:lpstr>Module 1: Vaccine Champions Course Introduction</vt:lpstr>
      <vt:lpstr>Course Objective</vt:lpstr>
      <vt:lpstr>Course Objective, continued</vt:lpstr>
      <vt:lpstr>Course Objective, continued</vt:lpstr>
      <vt:lpstr>Course Testimonials</vt:lpstr>
      <vt:lpstr>Course Testimonials, continued</vt:lpstr>
      <vt:lpstr>Course Structure </vt:lpstr>
      <vt:lpstr>Course Structure, continued </vt:lpstr>
      <vt:lpstr>Outbreak Preparedness</vt:lpstr>
      <vt:lpstr>Outbreak Preparedness</vt:lpstr>
      <vt:lpstr>Outbreak Preparedness: Individual level</vt:lpstr>
      <vt:lpstr>Outbreak Preparedness: Organization level</vt:lpstr>
      <vt:lpstr>Course Outline</vt:lpstr>
      <vt:lpstr>Course Outline, continued</vt:lpstr>
    </vt:vector>
  </TitlesOfParts>
  <Company>St. Michael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Sierra Sweet</dc:creator>
  <cp:lastModifiedBy>Sierra Sweet</cp:lastModifiedBy>
  <cp:revision>214</cp:revision>
  <dcterms:created xsi:type="dcterms:W3CDTF">2025-03-05T14:58:47Z</dcterms:created>
  <dcterms:modified xsi:type="dcterms:W3CDTF">2026-09-21T21:34:45Z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AHPPLocation">
    <vt:lpwstr>2152;#ALL|9a2671d7-c4d2-4a5e-95f7-b27107612865;#1878;#Head Office|602d3fbf-925e-485a-a5b0-47981dae1253;#1880;#PHL|ec98a33f-c22a-4877-9027-f70b81412b51;#1879;#RICN|6ea63de3-ce01-4f6e-b01c-b53902978101;#2124;#480 University Avenue|96e84714-4c49-4e8b-9a26-df</vt:lpwstr>
  </property>
  <property fmtid="{D5CDD505-2E9C-101B-9397-08002B2CF9AE}" pid="3" name="LocationMMTaxHTField0">
    <vt:lpwstr>Head Office|b5e52ff0-5b56-42f2-ab6d-c6fb6d7ecf23</vt:lpwstr>
  </property>
  <property fmtid="{D5CDD505-2E9C-101B-9397-08002B2CF9AE}" pid="4" name="LocationMM">
    <vt:lpwstr>422;#Head Office|b5e52ff0-5b56-42f2-ab6d-c6fb6d7ecf23</vt:lpwstr>
  </property>
  <property fmtid="{D5CDD505-2E9C-101B-9397-08002B2CF9AE}" pid="5" name="ContentTypeId">
    <vt:lpwstr>0x010100FF2D2F39482BE5458CA9CDA49A87AA64000BE3EE26EAA8774995E06790B09CC106</vt:lpwstr>
  </property>
  <property fmtid="{D5CDD505-2E9C-101B-9397-08002B2CF9AE}" pid="6" name="ResourceCategory">
    <vt:lpwstr>579;#Templates|8b9833f7-6ddd-4a9e-82ef-b4e6b12e4151</vt:lpwstr>
  </property>
  <property fmtid="{D5CDD505-2E9C-101B-9397-08002B2CF9AE}" pid="7" name="PolicyIDMM">
    <vt:lpwstr/>
  </property>
  <property fmtid="{D5CDD505-2E9C-101B-9397-08002B2CF9AE}" pid="8" name="Order">
    <vt:r8>24000</vt:r8>
  </property>
  <property fmtid="{D5CDD505-2E9C-101B-9397-08002B2CF9AE}" pid="9" name="_dlc_DocIdItemGuid">
    <vt:lpwstr>7aeb5d68-dfef-40d6-95ca-48fe610ca676</vt:lpwstr>
  </property>
</Properties>
</file>